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/>
            <a:t>While</a:t>
          </a:r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3B32E728-40CD-45E2-929B-E141609FEF9F}">
      <dgm:prSet/>
      <dgm:spPr/>
      <dgm:t>
        <a:bodyPr/>
        <a:lstStyle/>
        <a:p>
          <a:r>
            <a:rPr lang="en-US"/>
            <a:t>For</a:t>
          </a:r>
        </a:p>
      </dgm:t>
    </dgm:pt>
    <dgm:pt modelId="{558A52BF-AF83-4348-B851-3A46AFEFFF2D}" type="parTrans" cxnId="{5D9BEE8E-B7D0-4B91-BF08-CFAE271F0774}">
      <dgm:prSet/>
      <dgm:spPr/>
      <dgm:t>
        <a:bodyPr/>
        <a:lstStyle/>
        <a:p>
          <a:endParaRPr lang="en-US"/>
        </a:p>
      </dgm:t>
    </dgm:pt>
    <dgm:pt modelId="{02C5ADA4-BFFA-4646-8EAB-1FFE487C6BAD}" type="sibTrans" cxnId="{5D9BEE8E-B7D0-4B91-BF08-CFAE271F0774}">
      <dgm:prSet/>
      <dgm:spPr/>
      <dgm:t>
        <a:bodyPr/>
        <a:lstStyle/>
        <a:p>
          <a:endParaRPr lang="en-US"/>
        </a:p>
      </dgm:t>
    </dgm:pt>
    <dgm:pt modelId="{0918A872-BA36-4CF7-8189-2263FF5C4202}">
      <dgm:prSet/>
      <dgm:spPr/>
      <dgm:t>
        <a:bodyPr/>
        <a:lstStyle/>
        <a:p>
          <a:r>
            <a:rPr lang="en-US"/>
            <a:t>Loop</a:t>
          </a:r>
        </a:p>
      </dgm:t>
    </dgm:pt>
    <dgm:pt modelId="{D7893F2F-4D0A-4B01-A519-851496998EE2}" type="parTrans" cxnId="{CAB32A85-9B12-48B8-B3D3-88C33753F2BE}">
      <dgm:prSet/>
      <dgm:spPr/>
      <dgm:t>
        <a:bodyPr/>
        <a:lstStyle/>
        <a:p>
          <a:endParaRPr lang="en-US"/>
        </a:p>
      </dgm:t>
    </dgm:pt>
    <dgm:pt modelId="{09CF74F8-7344-4B7F-81A2-8DCE6240C362}" type="sibTrans" cxnId="{CAB32A85-9B12-48B8-B3D3-88C33753F2BE}">
      <dgm:prSet/>
      <dgm:spPr/>
      <dgm:t>
        <a:bodyPr/>
        <a:lstStyle/>
        <a:p>
          <a:endParaRPr lang="en-US"/>
        </a:p>
      </dgm:t>
    </dgm:pt>
    <dgm:pt modelId="{B1F96789-B180-408F-839A-DE739D7F88FF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738B3FA6-EC0D-43C0-81D1-262AE9334BE1}" type="pres">
      <dgm:prSet presAssocID="{49D41664-5D3D-4A83-B3D5-332BFE4221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564BB6-DBAA-4BE3-8EEB-C52FA9F2698F}" type="pres">
      <dgm:prSet presAssocID="{C578F242-6054-474D-8D83-7065AF812F3A}" presName="spacer" presStyleCnt="0"/>
      <dgm:spPr/>
    </dgm:pt>
    <dgm:pt modelId="{013677FD-6541-49D1-9295-17B0DBECC2F4}" type="pres">
      <dgm:prSet presAssocID="{3B32E728-40CD-45E2-929B-E141609FE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CD571A-22AC-4C13-AD2F-09F0287B1719}" type="pres">
      <dgm:prSet presAssocID="{02C5ADA4-BFFA-4646-8EAB-1FFE487C6BAD}" presName="spacer" presStyleCnt="0"/>
      <dgm:spPr/>
    </dgm:pt>
    <dgm:pt modelId="{4A919C8D-EC79-44D2-BDD7-45B6D83BCC53}" type="pres">
      <dgm:prSet presAssocID="{0918A872-BA36-4CF7-8189-2263FF5C42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4A3F19-94D1-49BA-AC6D-128DEF0E4418}" type="presOf" srcId="{0918A872-BA36-4CF7-8189-2263FF5C4202}" destId="{4A919C8D-EC79-44D2-BDD7-45B6D83BCC53}" srcOrd="0" destOrd="0" presId="urn:microsoft.com/office/officeart/2005/8/layout/vList2"/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CAB32A85-9B12-48B8-B3D3-88C33753F2BE}" srcId="{89220C20-8AC4-4392-BDDD-33FDD28C1570}" destId="{0918A872-BA36-4CF7-8189-2263FF5C4202}" srcOrd="2" destOrd="0" parTransId="{D7893F2F-4D0A-4B01-A519-851496998EE2}" sibTransId="{09CF74F8-7344-4B7F-81A2-8DCE6240C362}"/>
    <dgm:cxn modelId="{5D9BEE8E-B7D0-4B91-BF08-CFAE271F0774}" srcId="{89220C20-8AC4-4392-BDDD-33FDD28C1570}" destId="{3B32E728-40CD-45E2-929B-E141609FEF9F}" srcOrd="1" destOrd="0" parTransId="{558A52BF-AF83-4348-B851-3A46AFEFFF2D}" sibTransId="{02C5ADA4-BFFA-4646-8EAB-1FFE487C6BAD}"/>
    <dgm:cxn modelId="{223275A3-D80B-4312-BC10-7C1A1EC52DF1}" type="presOf" srcId="{49D41664-5D3D-4A83-B3D5-332BFE422155}" destId="{738B3FA6-EC0D-43C0-81D1-262AE9334BE1}" srcOrd="0" destOrd="0" presId="urn:microsoft.com/office/officeart/2005/8/layout/vList2"/>
    <dgm:cxn modelId="{7F7BDCC5-4800-4DE9-8958-42F1BA33BB9D}" type="presOf" srcId="{89220C20-8AC4-4392-BDDD-33FDD28C1570}" destId="{B1F96789-B180-408F-839A-DE739D7F88FF}" srcOrd="0" destOrd="0" presId="urn:microsoft.com/office/officeart/2005/8/layout/vList2"/>
    <dgm:cxn modelId="{F68ED3CA-33B5-4792-8386-E902311CABB4}" type="presOf" srcId="{3B32E728-40CD-45E2-929B-E141609FEF9F}" destId="{013677FD-6541-49D1-9295-17B0DBECC2F4}" srcOrd="0" destOrd="0" presId="urn:microsoft.com/office/officeart/2005/8/layout/vList2"/>
    <dgm:cxn modelId="{F626B2BF-F576-4EAE-8C10-3D5E806E4363}" type="presParOf" srcId="{B1F96789-B180-408F-839A-DE739D7F88FF}" destId="{738B3FA6-EC0D-43C0-81D1-262AE9334BE1}" srcOrd="0" destOrd="0" presId="urn:microsoft.com/office/officeart/2005/8/layout/vList2"/>
    <dgm:cxn modelId="{7715E5C2-4F8F-44D7-A2BA-0D98F3EFC64D}" type="presParOf" srcId="{B1F96789-B180-408F-839A-DE739D7F88FF}" destId="{0C564BB6-DBAA-4BE3-8EEB-C52FA9F2698F}" srcOrd="1" destOrd="0" presId="urn:microsoft.com/office/officeart/2005/8/layout/vList2"/>
    <dgm:cxn modelId="{987AD558-ED17-4F14-BBDA-8842566E6EF5}" type="presParOf" srcId="{B1F96789-B180-408F-839A-DE739D7F88FF}" destId="{013677FD-6541-49D1-9295-17B0DBECC2F4}" srcOrd="2" destOrd="0" presId="urn:microsoft.com/office/officeart/2005/8/layout/vList2"/>
    <dgm:cxn modelId="{44616CB5-7CCE-470B-8B16-BC1773AB8102}" type="presParOf" srcId="{B1F96789-B180-408F-839A-DE739D7F88FF}" destId="{C1CD571A-22AC-4C13-AD2F-09F0287B1719}" srcOrd="3" destOrd="0" presId="urn:microsoft.com/office/officeart/2005/8/layout/vList2"/>
    <dgm:cxn modelId="{3666D65C-53FA-42C2-97E3-74C20F0150E4}" type="presParOf" srcId="{B1F96789-B180-408F-839A-DE739D7F88FF}" destId="{4A919C8D-EC79-44D2-BDD7-45B6D83BCC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B3FA6-EC0D-43C0-81D1-262AE9334BE1}">
      <dsp:nvSpPr>
        <dsp:cNvPr id="0" name=""/>
        <dsp:cNvSpPr/>
      </dsp:nvSpPr>
      <dsp:spPr>
        <a:xfrm>
          <a:off x="0" y="1041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While</a:t>
          </a:r>
        </a:p>
      </dsp:txBody>
      <dsp:txXfrm>
        <a:off x="66738" y="77148"/>
        <a:ext cx="6021791" cy="1233668"/>
      </dsp:txXfrm>
    </dsp:sp>
    <dsp:sp modelId="{013677FD-6541-49D1-9295-17B0DBECC2F4}">
      <dsp:nvSpPr>
        <dsp:cNvPr id="0" name=""/>
        <dsp:cNvSpPr/>
      </dsp:nvSpPr>
      <dsp:spPr>
        <a:xfrm>
          <a:off x="0" y="1541715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For</a:t>
          </a:r>
        </a:p>
      </dsp:txBody>
      <dsp:txXfrm>
        <a:off x="66738" y="1608453"/>
        <a:ext cx="6021791" cy="1233668"/>
      </dsp:txXfrm>
    </dsp:sp>
    <dsp:sp modelId="{4A919C8D-EC79-44D2-BDD7-45B6D83BCC53}">
      <dsp:nvSpPr>
        <dsp:cNvPr id="0" name=""/>
        <dsp:cNvSpPr/>
      </dsp:nvSpPr>
      <dsp:spPr>
        <a:xfrm>
          <a:off x="0" y="307302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Loop</a:t>
          </a:r>
        </a:p>
      </dsp:txBody>
      <dsp:txXfrm>
        <a:off x="66738" y="3139758"/>
        <a:ext cx="6021791" cy="123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700" dirty="0" err="1"/>
              <a:t>Paradigma</a:t>
            </a:r>
            <a:r>
              <a:rPr lang="en-US" sz="6700" dirty="0"/>
              <a:t> </a:t>
            </a:r>
            <a:r>
              <a:rPr lang="en-US" sz="6700" dirty="0" err="1"/>
              <a:t>Imperativo</a:t>
            </a:r>
            <a:br>
              <a:rPr lang="en-US" sz="6700" dirty="0"/>
            </a:br>
            <a:br>
              <a:rPr lang="en-US" sz="6700" dirty="0"/>
            </a:br>
            <a:r>
              <a:rPr lang="en-US" sz="6700" dirty="0"/>
              <a:t>RUST</a:t>
            </a:r>
            <a:endParaRPr lang="en-US" sz="6700" i="1" kern="1200" spc="100" baseline="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4EDD17A8-18D7-4B75-9F12-56A5C369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79" y="1080186"/>
            <a:ext cx="4703374" cy="4703374"/>
          </a:xfrm>
          <a:prstGeom prst="rect">
            <a:avLst/>
          </a:prstGeom>
        </p:spPr>
      </p:pic>
      <p:sp>
        <p:nvSpPr>
          <p:cNvPr id="4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DF0E-2E0E-4DAD-ACAF-C332AEA0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175047-47A0-4549-BBBF-8A2692B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 </a:t>
            </a:r>
            <a:r>
              <a:rPr lang="en-US" dirty="0" err="1">
                <a:ea typeface="+mn-lt"/>
                <a:cs typeface="+mn-lt"/>
              </a:rPr>
              <a:t>ler</a:t>
            </a:r>
            <a:r>
              <a:rPr lang="en-US" dirty="0">
                <a:ea typeface="+mn-lt"/>
                <a:cs typeface="+mn-lt"/>
              </a:rPr>
              <a:t> algo </a:t>
            </a:r>
            <a:r>
              <a:rPr lang="en-US" dirty="0" err="1">
                <a:ea typeface="+mn-lt"/>
                <a:cs typeface="+mn-lt"/>
              </a:rPr>
              <a:t>usaremos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std:io</a:t>
            </a:r>
            <a:r>
              <a:rPr lang="en-US" dirty="0">
                <a:ea typeface="+mn-lt"/>
                <a:cs typeface="+mn-lt"/>
              </a:rPr>
              <a:t>. A </a:t>
            </a:r>
            <a:r>
              <a:rPr lang="en-US" dirty="0" err="1">
                <a:ea typeface="+mn-lt"/>
                <a:cs typeface="+mn-lt"/>
              </a:rPr>
              <a:t>leitura</a:t>
            </a:r>
            <a:r>
              <a:rPr lang="en-US" dirty="0">
                <a:ea typeface="+mn-lt"/>
                <a:cs typeface="+mn-lt"/>
              </a:rPr>
              <a:t> é </a:t>
            </a:r>
            <a:r>
              <a:rPr lang="en-US" dirty="0" err="1">
                <a:ea typeface="+mn-lt"/>
                <a:cs typeface="+mn-lt"/>
              </a:rPr>
              <a:t>feita</a:t>
            </a:r>
            <a:r>
              <a:rPr lang="en-US" dirty="0">
                <a:ea typeface="+mn-lt"/>
                <a:cs typeface="+mn-lt"/>
              </a:rPr>
              <a:t> dessa forma: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>
                <a:latin typeface="Consolas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 = String::new();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io::stdin().</a:t>
            </a:r>
            <a:r>
              <a:rPr lang="en-US" dirty="0" err="1">
                <a:latin typeface="Consolas"/>
              </a:rPr>
              <a:t>read_line</a:t>
            </a:r>
            <a:r>
              <a:rPr lang="en-US" dirty="0">
                <a:latin typeface="Consolas"/>
              </a:rPr>
              <a:t>(&amp;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x).expect("failed to </a:t>
            </a:r>
            <a:r>
              <a:rPr lang="en-US" dirty="0" err="1">
                <a:latin typeface="Consolas"/>
              </a:rPr>
              <a:t>readline</a:t>
            </a:r>
            <a:r>
              <a:rPr lang="en-US" dirty="0">
                <a:latin typeface="Consolas"/>
              </a:rPr>
              <a:t>");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Casting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casting </a:t>
            </a: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b="1" dirty="0"/>
              <a:t>trim()</a:t>
            </a:r>
            <a:r>
              <a:rPr lang="en-US" dirty="0"/>
              <a:t>, </a:t>
            </a:r>
            <a:r>
              <a:rPr lang="en-US" b="1" dirty="0"/>
              <a:t>parse()</a:t>
            </a:r>
            <a:r>
              <a:rPr lang="en-US" dirty="0"/>
              <a:t>, </a:t>
            </a:r>
            <a:r>
              <a:rPr lang="en-US" b="1" dirty="0"/>
              <a:t>unwrap()</a:t>
            </a:r>
            <a:r>
              <a:rPr lang="en-US" dirty="0"/>
              <a:t> ;</a:t>
            </a:r>
            <a:endParaRPr lang="en-US" b="1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i32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string</a:t>
            </a:r>
            <a:r>
              <a:rPr lang="en-US" dirty="0" err="1">
                <a:ea typeface="+mn-lt"/>
                <a:cs typeface="+mn-lt"/>
              </a:rPr>
              <a:t>.trim</a:t>
            </a:r>
            <a:r>
              <a:rPr lang="en-US" dirty="0">
                <a:ea typeface="+mn-lt"/>
                <a:cs typeface="+mn-lt"/>
              </a:rPr>
              <a:t>().parse().unwrap();</a:t>
            </a:r>
            <a:endParaRPr lang="en-US" dirty="0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15DA55-0C0D-4292-B5CC-A920CF36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52044"/>
            <a:ext cx="10671048" cy="272491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Concatenamento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3750732"/>
            <a:ext cx="8412480" cy="203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concatenar</a:t>
            </a:r>
            <a:r>
              <a:rPr lang="en-US" dirty="0"/>
              <a:t> strings,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usar o</a:t>
            </a:r>
            <a:r>
              <a:rPr lang="en-US" b="1" dirty="0"/>
              <a:t> format!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format!</a:t>
            </a:r>
            <a:r>
              <a:rPr lang="en-US" dirty="0">
                <a:ea typeface="+mn-lt"/>
                <a:cs typeface="+mn-lt"/>
              </a:rPr>
              <a:t>("{}{}", x, guess);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If e Else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364709" cy="33388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let n = 1;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n &lt;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negativo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r>
              <a:rPr lang="en-US" b="1" dirty="0">
                <a:ea typeface="+mn-lt"/>
                <a:cs typeface="+mn-lt"/>
              </a:rPr>
              <a:t> else if</a:t>
            </a:r>
            <a:r>
              <a:rPr lang="en-US" dirty="0">
                <a:ea typeface="+mn-lt"/>
                <a:cs typeface="+mn-lt"/>
              </a:rPr>
              <a:t> n &gt;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positivo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0",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4732" y="1063256"/>
          <a:ext cx="6155267" cy="445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While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877476"/>
            <a:ext cx="7055280" cy="4896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sz="4000" dirty="0">
                <a:ea typeface="+mn-lt"/>
                <a:cs typeface="+mn-lt"/>
              </a:rPr>
              <a:t>  let mut n = 3;</a:t>
            </a:r>
            <a:endParaRPr lang="en-US" sz="4000" dirty="0"/>
          </a:p>
          <a:p>
            <a:pPr>
              <a:buNone/>
            </a:pPr>
            <a:r>
              <a:rPr lang="en-US" sz="4000" b="1" dirty="0">
                <a:ea typeface="+mn-lt"/>
                <a:cs typeface="+mn-lt"/>
              </a:rPr>
              <a:t>    while </a:t>
            </a:r>
            <a:r>
              <a:rPr lang="en-US" sz="4000" dirty="0">
                <a:ea typeface="+mn-lt"/>
                <a:cs typeface="+mn-lt"/>
              </a:rPr>
              <a:t>n &lt; 101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   n += 1;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  <a:endParaRPr lang="en-US" sz="40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For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160505"/>
            <a:ext cx="7055280" cy="4548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for</a:t>
            </a:r>
            <a:r>
              <a:rPr lang="en-US" sz="4000" dirty="0">
                <a:ea typeface="+mn-lt"/>
                <a:cs typeface="+mn-lt"/>
              </a:rPr>
              <a:t> n </a:t>
            </a:r>
            <a:r>
              <a:rPr lang="en-US" sz="4000" b="1" dirty="0">
                <a:ea typeface="+mn-lt"/>
                <a:cs typeface="+mn-lt"/>
              </a:rPr>
              <a:t>in</a:t>
            </a:r>
            <a:r>
              <a:rPr lang="en-US" sz="4000" dirty="0">
                <a:ea typeface="+mn-lt"/>
                <a:cs typeface="+mn-lt"/>
              </a:rPr>
              <a:t> 1..101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   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Para </a:t>
            </a:r>
            <a:r>
              <a:rPr lang="en-US" sz="3200" dirty="0" err="1">
                <a:ea typeface="+mn-lt"/>
                <a:cs typeface="+mn-lt"/>
              </a:rPr>
              <a:t>acréscimos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maiores</a:t>
            </a:r>
            <a:r>
              <a:rPr lang="en-US" sz="3200" dirty="0">
                <a:ea typeface="+mn-lt"/>
                <a:cs typeface="+mn-lt"/>
              </a:rPr>
              <a:t> que 1 </a:t>
            </a:r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: (</a:t>
            </a:r>
            <a:r>
              <a:rPr lang="en-US" sz="3200" dirty="0" err="1">
                <a:ea typeface="+mn-lt"/>
                <a:cs typeface="+mn-lt"/>
              </a:rPr>
              <a:t>inicial</a:t>
            </a:r>
            <a:r>
              <a:rPr lang="en-US" sz="3200" dirty="0">
                <a:ea typeface="+mn-lt"/>
                <a:cs typeface="+mn-lt"/>
              </a:rPr>
              <a:t>..final)</a:t>
            </a:r>
            <a:r>
              <a:rPr lang="en-US" sz="3200" dirty="0">
                <a:latin typeface="Consolas"/>
                <a:ea typeface="+mn-lt"/>
                <a:cs typeface="+mn-lt"/>
              </a:rPr>
              <a:t>.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step_by</a:t>
            </a:r>
            <a:r>
              <a:rPr lang="en-US" sz="3200" dirty="0">
                <a:latin typeface="Consolas"/>
                <a:ea typeface="+mn-lt"/>
                <a:cs typeface="+mn-lt"/>
              </a:rPr>
              <a:t>(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acréscimo</a:t>
            </a:r>
            <a:r>
              <a:rPr lang="en-US" sz="3200" dirty="0">
                <a:latin typeface="Consolas"/>
                <a:ea typeface="+mn-lt"/>
                <a:cs typeface="+mn-lt"/>
              </a:rPr>
              <a:t>)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Loop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 </a:t>
            </a:r>
            <a:r>
              <a:rPr lang="en-US" sz="4000" b="1" dirty="0">
                <a:ea typeface="+mn-lt"/>
                <a:cs typeface="+mn-lt"/>
              </a:rPr>
              <a:t>loop</a:t>
            </a:r>
            <a:r>
              <a:rPr lang="en-US" sz="4000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 break</a:t>
            </a:r>
            <a:r>
              <a:rPr lang="en-US" sz="4000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Funções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function(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x: i32</a:t>
            </a:r>
            <a:r>
              <a:rPr lang="en-US" dirty="0">
                <a:ea typeface="+mn-lt"/>
                <a:cs typeface="+mn-lt"/>
              </a:rPr>
              <a:t>) { 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!("Valor de x: {}",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main() {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(5);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let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:[i32;3] = [0;3]; </a:t>
            </a:r>
            <a:r>
              <a:rPr lang="en-US" dirty="0" err="1">
                <a:ea typeface="+mn-lt"/>
                <a:cs typeface="+mn-lt"/>
              </a:rPr>
              <a:t>Inicializa</a:t>
            </a:r>
            <a:r>
              <a:rPr lang="en-US" dirty="0">
                <a:ea typeface="+mn-lt"/>
                <a:cs typeface="+mn-lt"/>
              </a:rPr>
              <a:t> a array de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i32 de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 3.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arr.len</a:t>
            </a:r>
            <a:r>
              <a:rPr lang="en-US" b="1" dirty="0">
                <a:ea typeface="+mn-lt"/>
                <a:cs typeface="+mn-lt"/>
              </a:rPr>
              <a:t>() -&gt; </a:t>
            </a:r>
            <a:r>
              <a:rPr lang="en-US" b="1" dirty="0" err="1">
                <a:ea typeface="+mn-lt"/>
                <a:cs typeface="+mn-lt"/>
              </a:rPr>
              <a:t>usamos</a:t>
            </a:r>
            <a:r>
              <a:rPr lang="en-US" b="1" dirty="0">
                <a:ea typeface="+mn-lt"/>
                <a:cs typeface="+mn-lt"/>
              </a:rPr>
              <a:t> para </a:t>
            </a:r>
            <a:r>
              <a:rPr lang="en-US" b="1" dirty="0" err="1">
                <a:ea typeface="+mn-lt"/>
                <a:cs typeface="+mn-lt"/>
              </a:rPr>
              <a:t>pegar</a:t>
            </a:r>
            <a:r>
              <a:rPr lang="en-US" b="1" dirty="0">
                <a:ea typeface="+mn-lt"/>
                <a:cs typeface="+mn-lt"/>
              </a:rPr>
              <a:t> o </a:t>
            </a:r>
            <a:r>
              <a:rPr lang="en-US" b="1" dirty="0" err="1">
                <a:ea typeface="+mn-lt"/>
                <a:cs typeface="+mn-lt"/>
              </a:rPr>
              <a:t>tamanho</a:t>
            </a:r>
            <a:r>
              <a:rPr lang="en-US" b="1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Criada pela Mozilla</a:t>
            </a:r>
          </a:p>
          <a:p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e </a:t>
            </a:r>
            <a:r>
              <a:rPr lang="en-US" dirty="0" err="1"/>
              <a:t>rápida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frameworks</a:t>
            </a:r>
          </a:p>
          <a:p>
            <a:r>
              <a:rPr lang="en-US" dirty="0"/>
              <a:t>Boa para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, web development, entre outros.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Exercícios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 entre </a:t>
            </a:r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somar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</a:t>
            </a:r>
            <a:r>
              <a:rPr lang="en-US" dirty="0" err="1"/>
              <a:t>números</a:t>
            </a:r>
            <a:r>
              <a:rPr lang="en-US" dirty="0"/>
              <a:t> com 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multiplicados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do index </a:t>
            </a:r>
            <a:r>
              <a:rPr lang="en-US" dirty="0" err="1"/>
              <a:t>atual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array.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*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valordafunção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Rust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Dropbox – </a:t>
            </a:r>
            <a:r>
              <a:rPr lang="en-US" dirty="0" err="1"/>
              <a:t>Usado</a:t>
            </a:r>
            <a:r>
              <a:rPr lang="en-US" dirty="0"/>
              <a:t> no </a:t>
            </a:r>
            <a:r>
              <a:rPr lang="en-US" dirty="0" err="1"/>
              <a:t>sincronizamento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endParaRPr lang="en-US"/>
          </a:p>
          <a:p>
            <a:r>
              <a:rPr lang="en-US" dirty="0"/>
              <a:t>Figma –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multiplayer</a:t>
            </a:r>
          </a:p>
          <a:p>
            <a:r>
              <a:rPr lang="en-US" dirty="0"/>
              <a:t>Discord – Server 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Rust</a:t>
            </a:r>
          </a:p>
          <a:p>
            <a:r>
              <a:rPr lang="en-US" dirty="0"/>
              <a:t>Amazon – Web Services </a:t>
            </a:r>
            <a:r>
              <a:rPr lang="en-US" dirty="0" err="1"/>
              <a:t>usa</a:t>
            </a:r>
            <a:r>
              <a:rPr lang="en-US" dirty="0"/>
              <a:t> Rust</a:t>
            </a:r>
          </a:p>
          <a:p>
            <a:r>
              <a:rPr lang="en-US" dirty="0"/>
              <a:t>NMP - </a:t>
            </a:r>
            <a:r>
              <a:rPr lang="en-US" dirty="0" err="1"/>
              <a:t>Começou</a:t>
            </a:r>
            <a:r>
              <a:rPr lang="en-US" dirty="0"/>
              <a:t> a usar Rust </a:t>
            </a:r>
            <a:r>
              <a:rPr lang="en-US" dirty="0" err="1"/>
              <a:t>recentemente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Não</a:t>
            </a:r>
            <a:r>
              <a:rPr lang="en-US"/>
              <a:t> possui um Garbage Collector</a:t>
            </a:r>
          </a:p>
          <a:p>
            <a:r>
              <a:rPr lang="en-US" dirty="0">
                <a:ea typeface="+mn-lt"/>
                <a:cs typeface="+mn-lt"/>
              </a:rPr>
              <a:t>Case sensitive (</a:t>
            </a:r>
            <a:r>
              <a:rPr lang="en-US" dirty="0" err="1">
                <a:ea typeface="+mn-lt"/>
                <a:cs typeface="+mn-lt"/>
              </a:rPr>
              <a:t>maiúsculas≠minúsculas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/>
              <a:t>Tipagem</a:t>
            </a:r>
            <a:r>
              <a:rPr lang="en-US"/>
              <a:t> estática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/>
              <a:t>ponteiros</a:t>
            </a:r>
          </a:p>
          <a:p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/>
              <a:t> e documentação ampla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482C-4AF6-4BC4-BA39-8A1B333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1FBE750-61C2-4553-B584-BB6E627F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919880" cy="3447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nomedavaríavel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varíavel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x = 2.0;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803AF-F1F2-4CF2-B18E-954124E8DFD1}"/>
              </a:ext>
            </a:extLst>
          </p:cNvPr>
          <p:cNvSpPr txBox="1">
            <a:spLocks/>
          </p:cNvSpPr>
          <p:nvPr/>
        </p:nvSpPr>
        <p:spPr>
          <a:xfrm>
            <a:off x="758825" y="4467966"/>
            <a:ext cx="8919880" cy="344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Podemos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declarar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 para 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antes de </a:t>
            </a:r>
            <a:r>
              <a:rPr lang="en-US" dirty="0" err="1">
                <a:solidFill>
                  <a:schemeClr val="tx1"/>
                </a:solidFill>
              </a:rPr>
              <a:t>declará</a:t>
            </a:r>
            <a:r>
              <a:rPr lang="en-US" dirty="0">
                <a:solidFill>
                  <a:schemeClr val="tx1"/>
                </a:solidFill>
              </a:rPr>
              <a:t>-la: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y: bool = false;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DB1EC-9124-498F-84AF-71C46242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numéricos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A894233-EA41-4DA7-BE57-21EC5DB07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16" y="2893895"/>
            <a:ext cx="5855277" cy="3361747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b="1" dirty="0" err="1">
                <a:solidFill>
                  <a:srgbClr val="FF0000"/>
                </a:solidFill>
              </a:rPr>
              <a:t>sua:biblioteca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std:io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84BE1-0C66-4B10-91EC-820CC39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Varíaveis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240E-23A1-4AE3-9D39-B05E47E5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pretende</a:t>
            </a:r>
            <a:r>
              <a:rPr lang="en-US" dirty="0"/>
              <a:t> mudar o valor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varíavel</a:t>
            </a:r>
            <a:r>
              <a:rPr lang="en-US" dirty="0"/>
              <a:t>, </a:t>
            </a:r>
            <a:r>
              <a:rPr lang="en-US" dirty="0" err="1"/>
              <a:t>inclui</a:t>
            </a:r>
            <a:r>
              <a:rPr lang="en-US" dirty="0"/>
              <a:t>-se "mut"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 let mut x = 3;</a:t>
            </a:r>
          </a:p>
          <a:p>
            <a:pPr marL="0" indent="0">
              <a:buNone/>
            </a:pPr>
            <a:r>
              <a:rPr lang="en-US" dirty="0"/>
              <a:t>      x = 4;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Print 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BD4-D53F-40A4-8044-90E998B5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Printamos</a:t>
            </a:r>
            <a:r>
              <a:rPr lang="en-US" dirty="0"/>
              <a:t> algo com o </a:t>
            </a:r>
            <a:r>
              <a:rPr lang="en-US" dirty="0" err="1"/>
              <a:t>comando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coisaaserprintada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ea typeface="+mn-lt"/>
                <a:cs typeface="+mn-lt"/>
              </a:rPr>
              <a:t>("Valor de x: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</a:t>
            </a:r>
            <a:r>
              <a:rPr lang="en-US" dirty="0">
                <a:ea typeface="+mn-lt"/>
                <a:cs typeface="+mn-lt"/>
              </a:rPr>
              <a:t>", 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970525" y="4620676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 É </a:t>
            </a:r>
            <a:r>
              <a:rPr lang="en-US" dirty="0" err="1">
                <a:solidFill>
                  <a:srgbClr val="00B050"/>
                </a:solidFill>
              </a:rPr>
              <a:t>necessário</a:t>
            </a:r>
            <a:r>
              <a:rPr lang="en-US" dirty="0">
                <a:solidFill>
                  <a:srgbClr val="00B050"/>
                </a:solidFill>
              </a:rPr>
              <a:t> o </a:t>
            </a:r>
            <a:r>
              <a:rPr lang="en-US" dirty="0" err="1">
                <a:solidFill>
                  <a:srgbClr val="00B050"/>
                </a:solidFill>
              </a:rPr>
              <a:t>uso</a:t>
            </a:r>
            <a:r>
              <a:rPr lang="en-US" dirty="0">
                <a:solidFill>
                  <a:srgbClr val="00B050"/>
                </a:solidFill>
              </a:rPr>
              <a:t> de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se usar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variável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no print.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CA51E-A89C-4887-A26E-FE188D1975A0}"/>
</file>

<file path=customXml/itemProps2.xml><?xml version="1.0" encoding="utf-8"?>
<ds:datastoreItem xmlns:ds="http://schemas.openxmlformats.org/officeDocument/2006/customXml" ds:itemID="{E01E34B2-C61D-4503-AC63-CCB8219A7D51}"/>
</file>

<file path=customXml/itemProps3.xml><?xml version="1.0" encoding="utf-8"?>
<ds:datastoreItem xmlns:ds="http://schemas.openxmlformats.org/officeDocument/2006/customXml" ds:itemID="{3C781DF1-B219-4F19-B523-1D401D38652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HeadlinesVTI</vt:lpstr>
      <vt:lpstr>Paradigma Imperativo  RUST</vt:lpstr>
      <vt:lpstr>Sobre a linguagem </vt:lpstr>
      <vt:lpstr>Empresas usando Rust</vt:lpstr>
      <vt:lpstr>Características da Linguagem</vt:lpstr>
      <vt:lpstr>Declaração de variáveis</vt:lpstr>
      <vt:lpstr>Tipos numéricos</vt:lpstr>
      <vt:lpstr>Bibliotecas</vt:lpstr>
      <vt:lpstr>Varíaveis mutáveis</vt:lpstr>
      <vt:lpstr>Print </vt:lpstr>
      <vt:lpstr>Read</vt:lpstr>
      <vt:lpstr>Casting</vt:lpstr>
      <vt:lpstr>Concatenamento</vt:lpstr>
      <vt:lpstr>If e Else</vt:lpstr>
      <vt:lpstr>Estruturas De Repetição</vt:lpstr>
      <vt:lpstr>While</vt:lpstr>
      <vt:lpstr>For</vt:lpstr>
      <vt:lpstr>Loop</vt:lpstr>
      <vt:lpstr>Funções</vt:lpstr>
      <vt:lpstr>Arrays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420</cp:revision>
  <dcterms:created xsi:type="dcterms:W3CDTF">2022-03-06T22:49:51Z</dcterms:created>
  <dcterms:modified xsi:type="dcterms:W3CDTF">2022-03-07T19:48:47Z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