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76" r:id="rId6"/>
    <p:sldId id="277" r:id="rId7"/>
    <p:sldId id="262" r:id="rId8"/>
    <p:sldId id="261" r:id="rId9"/>
    <p:sldId id="265" r:id="rId10"/>
    <p:sldId id="266" r:id="rId11"/>
    <p:sldId id="275" r:id="rId12"/>
    <p:sldId id="267" r:id="rId13"/>
    <p:sldId id="268" r:id="rId14"/>
    <p:sldId id="269" r:id="rId15"/>
    <p:sldId id="270" r:id="rId16"/>
    <p:sldId id="271" r:id="rId17"/>
    <p:sldId id="278" r:id="rId18"/>
    <p:sldId id="272" r:id="rId19"/>
    <p:sldId id="274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84D6DC-34BE-4C2F-F562-919CDE54ABD9}" v="59" dt="2022-03-14T07:18:20.146"/>
    <p1510:client id="{1B136664-A133-7A7B-CFB5-BEC968F6DCBF}" v="557" dt="2022-03-14T19:53:38.424"/>
    <p1510:client id="{2318D258-496A-4414-A4B9-57D7B7F7E081}" v="67" dt="2022-03-06T23:30:20.940"/>
    <p1510:client id="{2ED11DF3-7ABA-7955-4981-4569CE911ED2}" v="821" dt="2022-03-07T16:06:43.899"/>
    <p1510:client id="{3889B302-8FC0-44D5-9EAA-01DEA952966F}" v="59" dt="2022-03-07T17:36:01.694"/>
    <p1510:client id="{6618E5AC-4E4B-517A-48B3-8BD5FEAFC269}" v="757" dt="2022-03-07T19:48:14.766"/>
    <p1510:client id="{8499E683-2C61-C4DB-7246-5BAC124620E3}" v="218" dt="2022-03-07T13:26:21.611"/>
    <p1510:client id="{B5D96AFC-49BF-B4A0-D08E-819540EEA9A2}" v="1328" dt="2022-03-14T07:13:27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220C20-8AC4-4392-BDDD-33FDD28C1570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9D41664-5D3D-4A83-B3D5-332BFE422155}">
      <dgm:prSet/>
      <dgm:spPr/>
      <dgm:t>
        <a:bodyPr/>
        <a:lstStyle/>
        <a:p>
          <a:r>
            <a:rPr lang="en-US" dirty="0">
              <a:latin typeface="Corbel" panose="020B0503020204020204"/>
            </a:rPr>
            <a:t>FOR</a:t>
          </a:r>
          <a:endParaRPr lang="en-US" dirty="0"/>
        </a:p>
      </dgm:t>
    </dgm:pt>
    <dgm:pt modelId="{EEA06379-56A7-4DE3-8D0F-3096921DAA32}" type="parTrans" cxnId="{09E81C5B-6A19-4418-ABE5-D17B7ADD89CC}">
      <dgm:prSet/>
      <dgm:spPr/>
      <dgm:t>
        <a:bodyPr/>
        <a:lstStyle/>
        <a:p>
          <a:endParaRPr lang="en-US"/>
        </a:p>
      </dgm:t>
    </dgm:pt>
    <dgm:pt modelId="{C578F242-6054-474D-8D83-7065AF812F3A}" type="sibTrans" cxnId="{09E81C5B-6A19-4418-ABE5-D17B7ADD89CC}">
      <dgm:prSet/>
      <dgm:spPr/>
      <dgm:t>
        <a:bodyPr/>
        <a:lstStyle/>
        <a:p>
          <a:endParaRPr lang="en-US"/>
        </a:p>
      </dgm:t>
    </dgm:pt>
    <dgm:pt modelId="{A33AEBD4-61B0-49CF-AC34-4C604A5C7216}" type="pres">
      <dgm:prSet presAssocID="{89220C20-8AC4-4392-BDDD-33FDD28C1570}" presName="linear" presStyleCnt="0">
        <dgm:presLayoutVars>
          <dgm:animLvl val="lvl"/>
          <dgm:resizeHandles val="exact"/>
        </dgm:presLayoutVars>
      </dgm:prSet>
      <dgm:spPr/>
    </dgm:pt>
    <dgm:pt modelId="{1874F9BA-2582-4A82-8DAB-F3EDDD30D926}" type="pres">
      <dgm:prSet presAssocID="{49D41664-5D3D-4A83-B3D5-332BFE42215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9E81C5B-6A19-4418-ABE5-D17B7ADD89CC}" srcId="{89220C20-8AC4-4392-BDDD-33FDD28C1570}" destId="{49D41664-5D3D-4A83-B3D5-332BFE422155}" srcOrd="0" destOrd="0" parTransId="{EEA06379-56A7-4DE3-8D0F-3096921DAA32}" sibTransId="{C578F242-6054-474D-8D83-7065AF812F3A}"/>
    <dgm:cxn modelId="{0B447171-91BF-4BF4-8383-BD4BCB64B0C8}" type="presOf" srcId="{49D41664-5D3D-4A83-B3D5-332BFE422155}" destId="{1874F9BA-2582-4A82-8DAB-F3EDDD30D926}" srcOrd="0" destOrd="0" presId="urn:microsoft.com/office/officeart/2005/8/layout/vList2"/>
    <dgm:cxn modelId="{028E7CD9-4AB9-4409-B026-F45D995CE81B}" type="presOf" srcId="{89220C20-8AC4-4392-BDDD-33FDD28C1570}" destId="{A33AEBD4-61B0-49CF-AC34-4C604A5C7216}" srcOrd="0" destOrd="0" presId="urn:microsoft.com/office/officeart/2005/8/layout/vList2"/>
    <dgm:cxn modelId="{105A76DC-954C-4824-95DF-AC145AE198C8}" type="presParOf" srcId="{A33AEBD4-61B0-49CF-AC34-4C604A5C7216}" destId="{1874F9BA-2582-4A82-8DAB-F3EDDD30D92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4F9BA-2582-4A82-8DAB-F3EDDD30D926}">
      <dsp:nvSpPr>
        <dsp:cNvPr id="0" name=""/>
        <dsp:cNvSpPr/>
      </dsp:nvSpPr>
      <dsp:spPr>
        <a:xfrm>
          <a:off x="0" y="1780807"/>
          <a:ext cx="7315200" cy="15590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Corbel" panose="020B0503020204020204"/>
            </a:rPr>
            <a:t>FOR</a:t>
          </a:r>
          <a:endParaRPr lang="en-US" sz="6500" kern="1200" dirty="0"/>
        </a:p>
      </dsp:txBody>
      <dsp:txXfrm>
        <a:off x="76105" y="1856912"/>
        <a:ext cx="7162990" cy="1406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17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1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049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7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09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1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9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18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27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73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13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8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8A4DBD17-19AD-4376-A55A-C527EF944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7DB7C943-6BFC-4A35-8DFA-0B204CD18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6068070" cy="32552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err="1"/>
              <a:t>Paradigma</a:t>
            </a:r>
            <a:r>
              <a:rPr lang="en-US"/>
              <a:t> </a:t>
            </a:r>
            <a:r>
              <a:rPr lang="en-US" err="1"/>
              <a:t>Imperativo</a:t>
            </a:r>
            <a:br>
              <a:rPr lang="en-US"/>
            </a:br>
            <a:r>
              <a:rPr lang="en-US"/>
              <a:t>GO</a:t>
            </a:r>
            <a:endParaRPr lang="en-US" i="1" kern="1200" spc="100" baseline="0">
              <a:latin typeface="+mj-lt"/>
            </a:endParaRPr>
          </a:p>
        </p:txBody>
      </p:sp>
      <p:pic>
        <p:nvPicPr>
          <p:cNvPr id="3" name="Picture 3" descr="Shape&#10;&#10;Description automatically generated">
            <a:extLst>
              <a:ext uri="{FF2B5EF4-FFF2-40B4-BE49-F238E27FC236}">
                <a16:creationId xmlns:a16="http://schemas.microsoft.com/office/drawing/2014/main" id="{6654ABC4-81F6-4798-AD69-5AABF39656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55" r="31349" b="2"/>
          <a:stretch/>
        </p:blipFill>
        <p:spPr>
          <a:xfrm>
            <a:off x="8037574" y="759599"/>
            <a:ext cx="3458249" cy="5330650"/>
          </a:xfrm>
          <a:prstGeom prst="rect">
            <a:avLst/>
          </a:prstGeom>
        </p:spPr>
      </p:pic>
      <p:sp>
        <p:nvSpPr>
          <p:cNvPr id="30" name="Rectangle 11">
            <a:extLst>
              <a:ext uri="{FF2B5EF4-FFF2-40B4-BE49-F238E27FC236}">
                <a16:creationId xmlns:a16="http://schemas.microsoft.com/office/drawing/2014/main" id="{79DF27D9-327F-4301-A56A-9A8EC61E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C809B-6E84-45AA-A617-AB393EDC0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 err="1"/>
              <a:t>Concatenamento</a:t>
            </a:r>
            <a:r>
              <a:rPr lang="en-US" dirty="0"/>
              <a:t> e </a:t>
            </a:r>
            <a:r>
              <a:rPr lang="en-US" dirty="0" err="1"/>
              <a:t>comentários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A8A7C28-3F57-4C6B-90F2-2ADC7B9D9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233" y="2511062"/>
            <a:ext cx="8983489" cy="355445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ea typeface="+mn-lt"/>
                <a:cs typeface="+mn-lt"/>
              </a:rPr>
              <a:t>Para </a:t>
            </a:r>
            <a:r>
              <a:rPr lang="en-US" sz="3200" dirty="0" err="1">
                <a:solidFill>
                  <a:schemeClr val="tx1"/>
                </a:solidFill>
                <a:ea typeface="+mn-lt"/>
                <a:cs typeface="+mn-lt"/>
              </a:rPr>
              <a:t>concatenar</a:t>
            </a:r>
            <a:r>
              <a:rPr lang="en-US" sz="3200" dirty="0">
                <a:solidFill>
                  <a:schemeClr val="tx1"/>
                </a:solidFill>
                <a:ea typeface="+mn-lt"/>
                <a:cs typeface="+mn-lt"/>
              </a:rPr>
              <a:t> algo, basta usar </a:t>
            </a:r>
            <a:r>
              <a:rPr lang="en-US" sz="3200" dirty="0">
                <a:solidFill>
                  <a:srgbClr val="FF0000"/>
                </a:solidFill>
                <a:ea typeface="+mn-lt"/>
                <a:cs typeface="+mn-lt"/>
              </a:rPr>
              <a:t>","</a:t>
            </a:r>
            <a:r>
              <a:rPr lang="en-US" sz="32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tx1"/>
                </a:solidFill>
                <a:ea typeface="+mn-lt"/>
                <a:cs typeface="+mn-lt"/>
              </a:rPr>
              <a:t>Exemplo</a:t>
            </a:r>
            <a:r>
              <a:rPr lang="en-US" sz="3200" dirty="0">
                <a:solidFill>
                  <a:schemeClr val="tx1"/>
                </a:solidFill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tx1"/>
                </a:solidFill>
                <a:ea typeface="+mn-lt"/>
                <a:cs typeface="+mn-lt"/>
              </a:rPr>
              <a:t>fmt</a:t>
            </a:r>
            <a:r>
              <a:rPr lang="en-US" sz="3200" b="1" dirty="0" err="1">
                <a:solidFill>
                  <a:schemeClr val="tx1"/>
                </a:solidFill>
                <a:ea typeface="+mn-lt"/>
                <a:cs typeface="+mn-lt"/>
              </a:rPr>
              <a:t>.Print</a:t>
            </a:r>
            <a:r>
              <a:rPr lang="en-US" sz="3200" dirty="0">
                <a:solidFill>
                  <a:schemeClr val="tx1"/>
                </a:solidFill>
                <a:ea typeface="+mn-lt"/>
                <a:cs typeface="+mn-lt"/>
              </a:rPr>
              <a:t>(</a:t>
            </a:r>
            <a:r>
              <a:rPr lang="en-US" sz="3200" dirty="0">
                <a:solidFill>
                  <a:srgbClr val="FF0000"/>
                </a:solidFill>
                <a:ea typeface="+mn-lt"/>
                <a:cs typeface="+mn-lt"/>
              </a:rPr>
              <a:t>variavel</a:t>
            </a:r>
            <a:r>
              <a:rPr lang="en-US" sz="3200" b="1" dirty="0">
                <a:solidFill>
                  <a:srgbClr val="FF0000"/>
                </a:solidFill>
                <a:ea typeface="+mn-lt"/>
                <a:cs typeface="+mn-lt"/>
              </a:rPr>
              <a:t>,</a:t>
            </a:r>
            <a:r>
              <a:rPr lang="en-US" sz="3200" dirty="0">
                <a:solidFill>
                  <a:srgbClr val="FF0000"/>
                </a:solidFill>
                <a:ea typeface="+mn-lt"/>
                <a:cs typeface="+mn-lt"/>
              </a:rPr>
              <a:t>"Texto"</a:t>
            </a:r>
            <a:r>
              <a:rPr lang="en-US" sz="3200" b="1" dirty="0">
                <a:solidFill>
                  <a:srgbClr val="FF0000"/>
                </a:solidFill>
                <a:ea typeface="+mn-lt"/>
                <a:cs typeface="+mn-lt"/>
              </a:rPr>
              <a:t>,</a:t>
            </a:r>
            <a:r>
              <a:rPr lang="en-US" sz="3200" dirty="0">
                <a:solidFill>
                  <a:srgbClr val="FF0000"/>
                </a:solidFill>
                <a:ea typeface="+mn-lt"/>
                <a:cs typeface="+mn-lt"/>
              </a:rPr>
              <a:t>variavel2</a:t>
            </a:r>
            <a:r>
              <a:rPr lang="en-US" sz="3200" dirty="0">
                <a:solidFill>
                  <a:schemeClr val="tx1"/>
                </a:solidFill>
                <a:ea typeface="+mn-lt"/>
                <a:cs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9391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15270-31F9-410C-B4BB-9E89A5190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 dirty="0" err="1"/>
              <a:t>Exercício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FA329-EFBF-426D-93A1-37C3F2B85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Leia </a:t>
            </a:r>
            <a:r>
              <a:rPr lang="en-US" dirty="0" err="1">
                <a:ea typeface="+mn-lt"/>
                <a:cs typeface="+mn-lt"/>
              </a:rPr>
              <a:t>dois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números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faça</a:t>
            </a:r>
            <a:r>
              <a:rPr lang="en-US" dirty="0">
                <a:ea typeface="+mn-lt"/>
                <a:cs typeface="+mn-lt"/>
              </a:rPr>
              <a:t> a soma deles. Utilize casting se </a:t>
            </a:r>
            <a:r>
              <a:rPr lang="en-US" dirty="0" err="1">
                <a:ea typeface="+mn-lt"/>
                <a:cs typeface="+mn-lt"/>
              </a:rPr>
              <a:t>preferir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Após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isso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concatene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eles</a:t>
            </a:r>
            <a:r>
              <a:rPr lang="en-US" dirty="0">
                <a:ea typeface="+mn-lt"/>
                <a:cs typeface="+mn-lt"/>
              </a:rPr>
              <a:t> com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string </a:t>
            </a:r>
            <a:r>
              <a:rPr lang="en-US" dirty="0" err="1">
                <a:ea typeface="+mn-lt"/>
                <a:cs typeface="+mn-lt"/>
              </a:rPr>
              <a:t>dizendo</a:t>
            </a:r>
            <a:r>
              <a:rPr lang="en-US" dirty="0">
                <a:ea typeface="+mn-lt"/>
                <a:cs typeface="+mn-lt"/>
              </a:rPr>
              <a:t> "A soma é: ".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0740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13230-F5AA-4CEF-B85E-22D9D236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If e Else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6AC0B-74CB-425C-90F8-9FF527EBE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ea typeface="+mn-lt"/>
                <a:cs typeface="+mn-lt"/>
              </a:rPr>
              <a:t>if</a:t>
            </a:r>
            <a:r>
              <a:rPr lang="en-US" sz="2800" dirty="0">
                <a:latin typeface="Consolas"/>
                <a:ea typeface="+mn-lt"/>
                <a:cs typeface="+mn-lt"/>
              </a:rPr>
              <a:t>  </a:t>
            </a:r>
            <a:r>
              <a:rPr lang="en-US" sz="2800" dirty="0">
                <a:solidFill>
                  <a:srgbClr val="FF0000"/>
                </a:solidFill>
                <a:latin typeface="Consolas"/>
                <a:ea typeface="+mn-lt"/>
                <a:cs typeface="+mn-lt"/>
              </a:rPr>
              <a:t>condição1forverdadeira</a:t>
            </a:r>
            <a:r>
              <a:rPr lang="en-US" sz="2800" dirty="0">
                <a:latin typeface="Consolas"/>
                <a:ea typeface="+mn-lt"/>
                <a:cs typeface="+mn-lt"/>
              </a:rPr>
              <a:t> { 
}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ea typeface="+mn-lt"/>
                <a:cs typeface="+mn-lt"/>
              </a:rPr>
              <a:t>else if</a:t>
            </a:r>
            <a:r>
              <a:rPr lang="en-US" sz="2800" dirty="0">
                <a:latin typeface="Consolas"/>
                <a:ea typeface="+mn-lt"/>
                <a:cs typeface="+mn-lt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ea typeface="+mn-lt"/>
                <a:cs typeface="+mn-lt"/>
              </a:rPr>
              <a:t>condição2forverdadeira</a:t>
            </a:r>
            <a:r>
              <a:rPr lang="en-US" sz="2800" dirty="0">
                <a:latin typeface="Consolas"/>
                <a:ea typeface="+mn-lt"/>
                <a:cs typeface="+mn-lt"/>
              </a:rPr>
              <a:t> {
}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ea typeface="+mn-lt"/>
                <a:cs typeface="+mn-lt"/>
              </a:rPr>
              <a:t>else</a:t>
            </a:r>
            <a:r>
              <a:rPr lang="en-US" sz="2800" dirty="0">
                <a:latin typeface="Consolas"/>
                <a:ea typeface="+mn-lt"/>
                <a:cs typeface="+mn-lt"/>
              </a:rPr>
              <a:t> {
}</a:t>
            </a:r>
            <a:endParaRPr lang="en-US" sz="2800"/>
          </a:p>
          <a:p>
            <a:pPr marL="0" indent="0">
              <a:buNone/>
            </a:pPr>
            <a:endParaRPr lang="en-US" sz="1700">
              <a:solidFill>
                <a:schemeClr val="tx1"/>
              </a:solidFill>
            </a:endParaRPr>
          </a:p>
          <a:p>
            <a:endParaRPr lang="en-US" sz="1700">
              <a:solidFill>
                <a:schemeClr val="tx1"/>
              </a:solidFill>
            </a:endParaRPr>
          </a:p>
          <a:p>
            <a:endParaRPr lang="en-US" sz="1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355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86D4068-D045-48B0-9A00-198F2FE4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664C4B-AAE2-4AA0-8918-134E8086F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4CDC4-DD31-4D4E-8C32-9783CAA2E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 err="1"/>
              <a:t>Estruturas</a:t>
            </a:r>
            <a:br>
              <a:rPr lang="en-US" dirty="0"/>
            </a:br>
            <a:r>
              <a:rPr lang="en-US" dirty="0"/>
              <a:t>De</a:t>
            </a:r>
            <a:br>
              <a:rPr lang="en-US" dirty="0"/>
            </a:br>
            <a:r>
              <a:rPr lang="en-US" dirty="0" err="1"/>
              <a:t>Repetição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6F9FD8-4CFE-4C77-8F29-5D801C57E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BD873EF-0EA1-46CF-8C2C-8BE1AF9573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802087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2060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7B4C6-EB05-414A-9845-C4E701C25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For (</a:t>
            </a:r>
            <a:r>
              <a:rPr lang="en-US" dirty="0" err="1"/>
              <a:t>Convencional</a:t>
            </a:r>
            <a:r>
              <a:rPr lang="en-US" dirty="0"/>
              <a:t>)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C4F52-BF24-414B-B8A2-E32A0776B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29350"/>
            <a:ext cx="8983489" cy="3219177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buNone/>
            </a:pPr>
            <a:r>
              <a:rPr lang="en-US" sz="5400" dirty="0">
                <a:latin typeface="Consolas"/>
              </a:rPr>
              <a:t>
</a:t>
            </a:r>
            <a:r>
              <a:rPr lang="en-US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for </a:t>
            </a:r>
            <a:r>
              <a:rPr lang="en-US" sz="5400" b="1" dirty="0" err="1">
                <a:solidFill>
                  <a:srgbClr val="FF0000"/>
                </a:solidFill>
                <a:latin typeface="Consolas"/>
              </a:rPr>
              <a:t>i</a:t>
            </a:r>
            <a:r>
              <a:rPr lang="en-US" sz="5400" b="1" dirty="0">
                <a:solidFill>
                  <a:srgbClr val="FF0000"/>
                </a:solidFill>
                <a:latin typeface="Consolas"/>
              </a:rPr>
              <a:t> := 1</a:t>
            </a:r>
            <a:r>
              <a:rPr lang="en-US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; </a:t>
            </a:r>
            <a:r>
              <a:rPr lang="en-US" sz="5400" b="1" dirty="0" err="1">
                <a:solidFill>
                  <a:srgbClr val="FF0000"/>
                </a:solidFill>
                <a:latin typeface="Consolas"/>
              </a:rPr>
              <a:t>i</a:t>
            </a:r>
            <a:r>
              <a:rPr lang="en-US" sz="5400" b="1" dirty="0">
                <a:solidFill>
                  <a:srgbClr val="FF0000"/>
                </a:solidFill>
                <a:latin typeface="Consolas"/>
              </a:rPr>
              <a:t> &lt; 5</a:t>
            </a:r>
            <a:r>
              <a:rPr lang="en-US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; </a:t>
            </a:r>
            <a:r>
              <a:rPr lang="en-US" sz="5400" b="1" dirty="0" err="1">
                <a:solidFill>
                  <a:srgbClr val="FF0000"/>
                </a:solidFill>
                <a:latin typeface="Consolas"/>
              </a:rPr>
              <a:t>i</a:t>
            </a:r>
            <a:r>
              <a:rPr lang="en-US" sz="5400" b="1" dirty="0">
                <a:solidFill>
                  <a:srgbClr val="FF0000"/>
                </a:solidFill>
                <a:latin typeface="Consolas"/>
              </a:rPr>
              <a:t>++</a:t>
            </a:r>
            <a:r>
              <a:rPr lang="en-US" sz="5400" dirty="0">
                <a:latin typeface="Consolas"/>
              </a:rPr>
              <a:t> </a:t>
            </a:r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{</a:t>
            </a:r>
            <a:r>
              <a:rPr lang="en-US" sz="5400" dirty="0">
                <a:latin typeface="Consolas"/>
              </a:rPr>
              <a:t>
    </a:t>
            </a:r>
            <a:r>
              <a:rPr lang="en-US" sz="5400" dirty="0" err="1">
                <a:solidFill>
                  <a:schemeClr val="tx1"/>
                </a:solidFill>
                <a:latin typeface="Consolas"/>
              </a:rPr>
              <a:t>Println</a:t>
            </a:r>
            <a:r>
              <a:rPr lang="en-US" sz="3200" dirty="0">
                <a:solidFill>
                  <a:schemeClr val="tx1"/>
                </a:solidFill>
                <a:latin typeface="Consolas"/>
              </a:rPr>
              <a:t>(</a:t>
            </a:r>
            <a:r>
              <a:rPr lang="en-US" sz="3200" dirty="0" err="1">
                <a:solidFill>
                  <a:srgbClr val="FF0000"/>
                </a:solidFill>
                <a:latin typeface="Consolas"/>
              </a:rPr>
              <a:t>i</a:t>
            </a:r>
            <a:r>
              <a:rPr lang="en-US" sz="3200" dirty="0">
                <a:solidFill>
                  <a:schemeClr val="tx1"/>
                </a:solidFill>
                <a:latin typeface="Consolas"/>
              </a:rPr>
              <a:t>)</a:t>
            </a:r>
            <a:r>
              <a:rPr lang="en-US" sz="3200" dirty="0">
                <a:latin typeface="Consolas"/>
              </a:rPr>
              <a:t>
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}</a:t>
            </a:r>
            <a:r>
              <a:rPr lang="en-US" sz="3200" dirty="0">
                <a:latin typeface="Consolas"/>
              </a:rPr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15627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8D545-BF7D-4BD1-B98D-8220BE830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For (</a:t>
            </a:r>
            <a:r>
              <a:rPr lang="en-US" dirty="0" err="1"/>
              <a:t>Versão</a:t>
            </a:r>
            <a:r>
              <a:rPr lang="en-US" dirty="0"/>
              <a:t> While)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FE525-8590-49C4-BA6B-F0418B309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sz="4000" dirty="0">
                <a:solidFill>
                  <a:srgbClr val="FF0000"/>
                </a:solidFill>
                <a:latin typeface="Consolas"/>
                <a:ea typeface="+mn-lt"/>
                <a:cs typeface="+mn-lt"/>
              </a:rPr>
              <a:t>n := 1</a:t>
            </a:r>
            <a:r>
              <a:rPr lang="en-US" sz="4000" dirty="0">
                <a:latin typeface="Consolas"/>
                <a:ea typeface="+mn-lt"/>
                <a:cs typeface="+mn-lt"/>
              </a:rPr>
              <a:t>
</a:t>
            </a: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ea typeface="+mn-lt"/>
                <a:cs typeface="+mn-lt"/>
              </a:rPr>
              <a:t>for</a:t>
            </a:r>
            <a:r>
              <a:rPr lang="en-US" sz="4000" b="1" dirty="0">
                <a:latin typeface="Consolas"/>
                <a:ea typeface="+mn-lt"/>
                <a:cs typeface="+mn-lt"/>
              </a:rPr>
              <a:t> </a:t>
            </a:r>
            <a:r>
              <a:rPr lang="en-US" sz="4000" b="1" dirty="0">
                <a:solidFill>
                  <a:srgbClr val="FF0000"/>
                </a:solidFill>
                <a:latin typeface="Consolas"/>
                <a:ea typeface="+mn-lt"/>
                <a:cs typeface="+mn-lt"/>
              </a:rPr>
              <a:t>n</a:t>
            </a:r>
            <a:r>
              <a:rPr lang="en-US" sz="4000" b="1" dirty="0">
                <a:latin typeface="Consolas"/>
                <a:ea typeface="+mn-lt"/>
                <a:cs typeface="+mn-lt"/>
              </a:rPr>
              <a:t> </a:t>
            </a: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ea typeface="+mn-lt"/>
                <a:cs typeface="+mn-lt"/>
              </a:rPr>
              <a:t>&lt;</a:t>
            </a:r>
            <a:r>
              <a:rPr lang="en-US" sz="4000" b="1" dirty="0">
                <a:latin typeface="Consolas"/>
                <a:ea typeface="+mn-lt"/>
                <a:cs typeface="+mn-lt"/>
              </a:rPr>
              <a:t> </a:t>
            </a:r>
            <a:r>
              <a:rPr lang="en-US" sz="4000" b="1" dirty="0">
                <a:solidFill>
                  <a:srgbClr val="FF0000"/>
                </a:solidFill>
                <a:latin typeface="Consolas"/>
                <a:ea typeface="+mn-lt"/>
                <a:cs typeface="+mn-lt"/>
              </a:rPr>
              <a:t>5</a:t>
            </a:r>
            <a:r>
              <a:rPr lang="en-US" sz="4000" dirty="0">
                <a:latin typeface="Consolas"/>
                <a:ea typeface="+mn-lt"/>
                <a:cs typeface="+mn-lt"/>
              </a:rPr>
              <a:t> 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ea typeface="+mn-lt"/>
                <a:cs typeface="+mn-lt"/>
              </a:rPr>
              <a:t>{</a:t>
            </a:r>
            <a:r>
              <a:rPr lang="en-US" sz="4000" dirty="0">
                <a:latin typeface="Consolas"/>
                <a:ea typeface="+mn-lt"/>
                <a:cs typeface="+mn-lt"/>
              </a:rPr>
              <a:t>
    </a:t>
            </a:r>
            <a:r>
              <a:rPr lang="en-US" sz="4000" dirty="0">
                <a:solidFill>
                  <a:srgbClr val="FF0000"/>
                </a:solidFill>
                <a:latin typeface="Consolas"/>
                <a:ea typeface="+mn-lt"/>
                <a:cs typeface="+mn-lt"/>
              </a:rPr>
              <a:t>n *= 2</a:t>
            </a:r>
            <a:r>
              <a:rPr lang="en-US" sz="4000" dirty="0">
                <a:latin typeface="Consolas"/>
                <a:ea typeface="+mn-lt"/>
                <a:cs typeface="+mn-lt"/>
              </a:rPr>
              <a:t>
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ea typeface="+mn-lt"/>
                <a:cs typeface="+mn-lt"/>
              </a:rPr>
              <a:t>}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4846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F42FF-2E97-4D6F-AEA9-711CB6F60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For (</a:t>
            </a:r>
            <a:r>
              <a:rPr lang="en-US" dirty="0" err="1"/>
              <a:t>Versão</a:t>
            </a:r>
            <a:r>
              <a:rPr lang="en-US" dirty="0"/>
              <a:t> Loop/Repeat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F88F8-13D1-4209-A2B7-6A6E09A7A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Corbel"/>
                <a:ea typeface="+mn-lt"/>
                <a:cs typeface="+mn-lt"/>
              </a:rPr>
              <a:t>  </a:t>
            </a:r>
            <a:r>
              <a:rPr lang="en-US" sz="3600" dirty="0">
                <a:solidFill>
                  <a:schemeClr val="tx1"/>
                </a:solidFill>
                <a:latin typeface="Corbel"/>
                <a:ea typeface="+mn-lt"/>
                <a:cs typeface="+mn-lt"/>
              </a:rPr>
              <a:t>  </a:t>
            </a:r>
            <a:r>
              <a:rPr lang="en-US" sz="3600" b="1" dirty="0">
                <a:solidFill>
                  <a:schemeClr val="tx1"/>
                </a:solidFill>
                <a:latin typeface="Corbel"/>
                <a:ea typeface="+mn-lt"/>
                <a:cs typeface="+mn-lt"/>
              </a:rPr>
              <a:t>for</a:t>
            </a:r>
            <a:r>
              <a:rPr lang="en-US" sz="3600" dirty="0">
                <a:solidFill>
                  <a:schemeClr val="tx1"/>
                </a:solidFill>
                <a:latin typeface="Corbel"/>
                <a:ea typeface="+mn-lt"/>
                <a:cs typeface="+mn-lt"/>
              </a:rPr>
              <a:t> {</a:t>
            </a:r>
            <a:endParaRPr lang="en-US" sz="3600">
              <a:solidFill>
                <a:schemeClr val="tx1"/>
              </a:solidFill>
              <a:latin typeface="Corbel"/>
            </a:endParaRPr>
          </a:p>
          <a:p>
            <a:pPr>
              <a:buNone/>
            </a:pPr>
            <a:r>
              <a:rPr lang="en-US" sz="3600" dirty="0">
                <a:solidFill>
                  <a:schemeClr val="tx1"/>
                </a:solidFill>
                <a:latin typeface="Corbel"/>
                <a:ea typeface="+mn-lt"/>
                <a:cs typeface="+mn-lt"/>
              </a:rPr>
              <a:t>  </a:t>
            </a:r>
            <a:r>
              <a:rPr lang="en-US" sz="3600" b="1" dirty="0">
                <a:solidFill>
                  <a:schemeClr val="tx1"/>
                </a:solidFill>
                <a:latin typeface="Corbel"/>
                <a:ea typeface="+mn-lt"/>
                <a:cs typeface="+mn-lt"/>
              </a:rPr>
              <a:t> break</a:t>
            </a:r>
            <a:r>
              <a:rPr lang="en-US" sz="3600" dirty="0">
                <a:solidFill>
                  <a:schemeClr val="tx1"/>
                </a:solidFill>
                <a:latin typeface="Corbel"/>
                <a:ea typeface="+mn-lt"/>
                <a:cs typeface="+mn-lt"/>
              </a:rPr>
              <a:t>    </a:t>
            </a:r>
          </a:p>
          <a:p>
            <a:pPr>
              <a:buNone/>
            </a:pPr>
            <a:r>
              <a:rPr lang="en-US" sz="3600" dirty="0">
                <a:solidFill>
                  <a:schemeClr val="tx1"/>
                </a:solidFill>
                <a:latin typeface="Corbel"/>
                <a:ea typeface="+mn-lt"/>
                <a:cs typeface="+mn-lt"/>
              </a:rPr>
              <a:t>     }</a:t>
            </a:r>
            <a:endParaRPr lang="en-US" sz="3600" dirty="0">
              <a:solidFill>
                <a:schemeClr val="tx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552086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7A8D3-5E65-43C7-8A1F-010297FE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4B7E0-9C2F-46CC-AF7D-1F8C4932F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Crie</a:t>
            </a:r>
            <a:r>
              <a:rPr lang="en-US" dirty="0"/>
              <a:t> um </a:t>
            </a:r>
            <a:r>
              <a:rPr lang="en-US" dirty="0" err="1"/>
              <a:t>sistema</a:t>
            </a:r>
            <a:r>
              <a:rPr lang="en-US" dirty="0"/>
              <a:t>(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, o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ficar</a:t>
            </a:r>
            <a:r>
              <a:rPr lang="en-US" dirty="0"/>
              <a:t> </a:t>
            </a:r>
            <a:r>
              <a:rPr lang="en-US" dirty="0" err="1"/>
              <a:t>repetindo</a:t>
            </a:r>
            <a:r>
              <a:rPr lang="en-US" dirty="0"/>
              <a:t>), que </a:t>
            </a:r>
            <a:r>
              <a:rPr lang="en-US" dirty="0" err="1"/>
              <a:t>faça</a:t>
            </a:r>
            <a:r>
              <a:rPr lang="en-US" dirty="0"/>
              <a:t> </a:t>
            </a:r>
            <a:r>
              <a:rPr lang="en-US" dirty="0" err="1"/>
              <a:t>uso</a:t>
            </a:r>
            <a:r>
              <a:rPr lang="en-US" dirty="0"/>
              <a:t> do </a:t>
            </a:r>
            <a:r>
              <a:rPr lang="en-US" dirty="0" err="1"/>
              <a:t>exercício</a:t>
            </a:r>
            <a:r>
              <a:rPr lang="en-US" dirty="0"/>
              <a:t> anterior, </a:t>
            </a:r>
            <a:r>
              <a:rPr lang="en-US" dirty="0" err="1"/>
              <a:t>fazendo</a:t>
            </a:r>
            <a:r>
              <a:rPr lang="en-US" dirty="0"/>
              <a:t> soma de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que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entrado</a:t>
            </a:r>
            <a:r>
              <a:rPr lang="en-US" dirty="0"/>
              <a:t> com um </a:t>
            </a:r>
            <a:r>
              <a:rPr lang="en-US" dirty="0" err="1"/>
              <a:t>comando</a:t>
            </a:r>
            <a:r>
              <a:rPr lang="en-US" dirty="0"/>
              <a:t> para </a:t>
            </a:r>
            <a:r>
              <a:rPr lang="en-US" dirty="0" err="1"/>
              <a:t>sair</a:t>
            </a:r>
            <a:r>
              <a:rPr lang="en-US" dirty="0"/>
              <a:t> do </a:t>
            </a:r>
            <a:r>
              <a:rPr lang="en-US" dirty="0" err="1"/>
              <a:t>programa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752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49265-649D-4730-A058-2CE2655CE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 err="1"/>
              <a:t>Funções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004FA-1E29-4C10-9C45-F7F4C7E33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onsolas"/>
              </a:rPr>
              <a:t>func</a:t>
            </a:r>
            <a:r>
              <a:rPr lang="en-US" sz="2800" dirty="0">
                <a:latin typeface="Consolas"/>
              </a:rPr>
              <a:t> add(</a:t>
            </a:r>
            <a:r>
              <a:rPr lang="en-US" sz="2800" dirty="0">
                <a:solidFill>
                  <a:srgbClr val="00B050"/>
                </a:solidFill>
                <a:latin typeface="Consolas"/>
              </a:rPr>
              <a:t>x int</a:t>
            </a:r>
            <a:r>
              <a:rPr lang="en-US" sz="2800" dirty="0">
                <a:latin typeface="Consolas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Consolas"/>
              </a:rPr>
              <a:t>y int</a:t>
            </a:r>
            <a:r>
              <a:rPr lang="en-US" sz="2800" dirty="0">
                <a:latin typeface="Consolas"/>
              </a:rPr>
              <a:t>) </a:t>
            </a:r>
            <a:r>
              <a:rPr lang="en-US" sz="2800" dirty="0">
                <a:solidFill>
                  <a:srgbClr val="00B050"/>
                </a:solidFill>
                <a:latin typeface="Consolas"/>
              </a:rPr>
              <a:t>int</a:t>
            </a:r>
            <a:r>
              <a:rPr lang="en-US" sz="2800" dirty="0">
                <a:latin typeface="Consolas"/>
              </a:rPr>
              <a:t> {
	total := 0
	total = x + y
	</a:t>
            </a:r>
            <a:r>
              <a:rPr lang="en-US" sz="2800" b="1" dirty="0">
                <a:solidFill>
                  <a:schemeClr val="tx1"/>
                </a:solidFill>
                <a:latin typeface="Consolas"/>
              </a:rPr>
              <a:t>return</a:t>
            </a:r>
            <a:r>
              <a:rPr lang="en-US" sz="2800" dirty="0">
                <a:latin typeface="Consolas"/>
              </a:rPr>
              <a:t> total
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3298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946B0D-A80E-404E-8B09-248438B07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C07D-8C89-4199-AA80-C45320841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sz="3600" dirty="0">
                <a:ea typeface="+mn-lt"/>
                <a:cs typeface="+mn-lt"/>
              </a:rPr>
              <a:t>    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arr1 := </a:t>
            </a:r>
            <a:r>
              <a:rPr lang="en-US" sz="3600" dirty="0">
                <a:solidFill>
                  <a:srgbClr val="FF0000"/>
                </a:solidFill>
                <a:ea typeface="+mn-lt"/>
                <a:cs typeface="+mn-lt"/>
              </a:rPr>
              <a:t>[5]</a:t>
            </a:r>
            <a:r>
              <a:rPr lang="en-US" sz="3600" b="1" dirty="0">
                <a:ea typeface="+mn-lt"/>
                <a:cs typeface="+mn-lt"/>
              </a:rPr>
              <a:t>int</a:t>
            </a:r>
            <a:r>
              <a:rPr lang="en-US" sz="3600" dirty="0">
                <a:ea typeface="+mn-lt"/>
                <a:cs typeface="+mn-lt"/>
              </a:rPr>
              <a:t>{} - </a:t>
            </a:r>
            <a:r>
              <a:rPr lang="en-US" sz="3600" dirty="0" err="1">
                <a:ea typeface="+mn-lt"/>
                <a:cs typeface="+mn-lt"/>
              </a:rPr>
              <a:t>Não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inicializada</a:t>
            </a:r>
            <a:br>
              <a:rPr lang="en-US" sz="3600" dirty="0">
                <a:ea typeface="+mn-lt"/>
                <a:cs typeface="+mn-lt"/>
              </a:rPr>
            </a:br>
            <a:r>
              <a:rPr lang="en-US" sz="3600" dirty="0">
                <a:ea typeface="+mn-lt"/>
                <a:cs typeface="+mn-lt"/>
              </a:rPr>
              <a:t> 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 arr2 :=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>
                <a:solidFill>
                  <a:srgbClr val="FF0000"/>
                </a:solidFill>
                <a:ea typeface="+mn-lt"/>
                <a:cs typeface="+mn-lt"/>
              </a:rPr>
              <a:t>[...]</a:t>
            </a:r>
            <a:r>
              <a:rPr lang="en-US" sz="3600" b="1" dirty="0">
                <a:ea typeface="+mn-lt"/>
                <a:cs typeface="+mn-lt"/>
              </a:rPr>
              <a:t>int</a:t>
            </a:r>
            <a:r>
              <a:rPr lang="en-US" sz="3600" dirty="0">
                <a:ea typeface="+mn-lt"/>
                <a:cs typeface="+mn-lt"/>
              </a:rPr>
              <a:t>{1,2} - </a:t>
            </a:r>
            <a:r>
              <a:rPr lang="en-US" sz="3600" dirty="0" err="1">
                <a:ea typeface="+mn-lt"/>
                <a:cs typeface="+mn-lt"/>
              </a:rPr>
              <a:t>Dinâmica</a:t>
            </a:r>
            <a:br>
              <a:rPr lang="en-US" sz="3600" dirty="0">
                <a:ea typeface="+mn-lt"/>
                <a:cs typeface="+mn-lt"/>
              </a:rPr>
            </a:br>
            <a:r>
              <a:rPr lang="en-US" sz="3600" dirty="0">
                <a:ea typeface="+mn-lt"/>
                <a:cs typeface="+mn-lt"/>
              </a:rPr>
              <a:t>  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arr3 :=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>
                <a:solidFill>
                  <a:srgbClr val="FF0000"/>
                </a:solidFill>
                <a:ea typeface="+mn-lt"/>
                <a:cs typeface="+mn-lt"/>
              </a:rPr>
              <a:t>[5]</a:t>
            </a:r>
            <a:r>
              <a:rPr lang="en-US" sz="3600" b="1" dirty="0">
                <a:ea typeface="+mn-lt"/>
                <a:cs typeface="+mn-lt"/>
              </a:rPr>
              <a:t>int</a:t>
            </a:r>
            <a:r>
              <a:rPr lang="en-US" sz="3600" dirty="0">
                <a:ea typeface="+mn-lt"/>
                <a:cs typeface="+mn-lt"/>
              </a:rPr>
              <a:t>{</a:t>
            </a:r>
            <a:r>
              <a:rPr lang="en-US" sz="3600" dirty="0">
                <a:solidFill>
                  <a:srgbClr val="FF0000"/>
                </a:solidFill>
                <a:ea typeface="+mn-lt"/>
                <a:cs typeface="+mn-lt"/>
              </a:rPr>
              <a:t>1,2,3,4,5</a:t>
            </a:r>
            <a:r>
              <a:rPr lang="en-US" sz="3600" dirty="0">
                <a:ea typeface="+mn-lt"/>
                <a:cs typeface="+mn-lt"/>
              </a:rPr>
              <a:t>} - </a:t>
            </a:r>
            <a:r>
              <a:rPr lang="en-US" sz="3600" dirty="0" err="1">
                <a:ea typeface="+mn-lt"/>
                <a:cs typeface="+mn-lt"/>
              </a:rPr>
              <a:t>Totalmente</a:t>
            </a:r>
            <a:r>
              <a:rPr lang="en-US" sz="3600" dirty="0">
                <a:ea typeface="+mn-lt"/>
                <a:cs typeface="+mn-lt"/>
              </a:rPr>
              <a:t>   </a:t>
            </a:r>
            <a:r>
              <a:rPr lang="en-US" sz="3600" dirty="0" err="1">
                <a:ea typeface="+mn-lt"/>
                <a:cs typeface="+mn-lt"/>
              </a:rPr>
              <a:t>inicializada</a:t>
            </a:r>
            <a:endParaRPr lang="en-US" sz="3600" dirty="0" err="1"/>
          </a:p>
          <a:p>
            <a:pPr>
              <a:buNone/>
            </a:pPr>
            <a:r>
              <a:rPr lang="en-US" sz="3600" dirty="0">
                <a:solidFill>
                  <a:srgbClr val="595959"/>
                </a:solidFill>
              </a:rPr>
              <a:t>     </a:t>
            </a:r>
            <a:r>
              <a:rPr lang="en-US" sz="3600" dirty="0" err="1">
                <a:solidFill>
                  <a:srgbClr val="595959"/>
                </a:solidFill>
              </a:rPr>
              <a:t>len</a:t>
            </a:r>
            <a:r>
              <a:rPr lang="en-US" sz="3600" dirty="0">
                <a:solidFill>
                  <a:srgbClr val="595959"/>
                </a:solidFill>
              </a:rPr>
              <a:t>(arr1) = //</a:t>
            </a:r>
            <a:r>
              <a:rPr lang="en-US" sz="3600" dirty="0" err="1">
                <a:solidFill>
                  <a:srgbClr val="595959"/>
                </a:solidFill>
              </a:rPr>
              <a:t>tamanho</a:t>
            </a:r>
            <a:r>
              <a:rPr lang="en-US" sz="3600" dirty="0">
                <a:solidFill>
                  <a:srgbClr val="595959"/>
                </a:solidFill>
              </a:rPr>
              <a:t> da array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63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0D97E-7FDC-457C-B321-7B984A31E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err="1"/>
              <a:t>Sobre</a:t>
            </a:r>
            <a:r>
              <a:rPr lang="en-US"/>
              <a:t> a linguagem 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E7902-D0B4-4CB7-BB08-0AC3F516A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Criada pela Google</a:t>
            </a:r>
          </a:p>
          <a:p>
            <a:r>
              <a:rPr lang="en-US" dirty="0" err="1">
                <a:solidFill>
                  <a:schemeClr val="tx1"/>
                </a:solidFill>
              </a:rPr>
              <a:t>Rápida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também</a:t>
            </a:r>
            <a:r>
              <a:rPr lang="en-US" dirty="0">
                <a:solidFill>
                  <a:schemeClr val="tx1"/>
                </a:solidFill>
              </a:rPr>
              <a:t> e </a:t>
            </a:r>
            <a:r>
              <a:rPr lang="en-US" dirty="0" err="1">
                <a:solidFill>
                  <a:schemeClr val="tx1"/>
                </a:solidFill>
              </a:rPr>
              <a:t>fácil</a:t>
            </a:r>
            <a:r>
              <a:rPr lang="en-US" dirty="0">
                <a:solidFill>
                  <a:schemeClr val="tx1"/>
                </a:solidFill>
              </a:rPr>
              <a:t> de se </a:t>
            </a:r>
            <a:r>
              <a:rPr lang="en-US" dirty="0" err="1">
                <a:solidFill>
                  <a:schemeClr val="tx1"/>
                </a:solidFill>
              </a:rPr>
              <a:t>programar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Open Source</a:t>
            </a:r>
          </a:p>
          <a:p>
            <a:r>
              <a:rPr lang="en-US" dirty="0" err="1">
                <a:solidFill>
                  <a:schemeClr val="tx1"/>
                </a:solidFill>
              </a:rPr>
              <a:t>Indicada</a:t>
            </a:r>
            <a:r>
              <a:rPr lang="en-US" dirty="0">
                <a:solidFill>
                  <a:schemeClr val="tx1"/>
                </a:solidFill>
              </a:rPr>
              <a:t> para </a:t>
            </a:r>
            <a:r>
              <a:rPr lang="en-US" dirty="0" err="1">
                <a:solidFill>
                  <a:schemeClr val="tx1"/>
                </a:solidFill>
              </a:rPr>
              <a:t>servidores</a:t>
            </a:r>
            <a:r>
              <a:rPr lang="en-US" dirty="0">
                <a:solidFill>
                  <a:schemeClr val="tx1"/>
                </a:solidFill>
              </a:rPr>
              <a:t> e </a:t>
            </a:r>
            <a:r>
              <a:rPr lang="en-US" dirty="0" err="1">
                <a:solidFill>
                  <a:schemeClr val="tx1"/>
                </a:solidFill>
              </a:rPr>
              <a:t>serviços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nuvem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818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ACC9-9FA2-4CE7-8580-F96EFA7D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</a:t>
            </a:r>
            <a:r>
              <a:rPr lang="en-US" dirty="0"/>
              <a:t> 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4E337-DAA9-4E84-8E5C-556D5202E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Crie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que </a:t>
            </a:r>
            <a:r>
              <a:rPr lang="en-US" dirty="0" err="1"/>
              <a:t>preencha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array de 10 com a </a:t>
            </a:r>
            <a:r>
              <a:rPr lang="en-US" dirty="0" err="1"/>
              <a:t>tabuada</a:t>
            </a:r>
            <a:r>
              <a:rPr lang="en-US" dirty="0"/>
              <a:t> do valor que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entrar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parâmetro</a:t>
            </a:r>
            <a:r>
              <a:rPr lang="en-US" dirty="0"/>
              <a:t>.</a:t>
            </a:r>
          </a:p>
          <a:p>
            <a:r>
              <a:rPr lang="en-US" dirty="0"/>
              <a:t>EXTRA : </a:t>
            </a:r>
            <a:r>
              <a:rPr lang="en-US" dirty="0" err="1"/>
              <a:t>Ordene</a:t>
            </a:r>
            <a:r>
              <a:rPr lang="en-US" dirty="0"/>
              <a:t> a </a:t>
            </a:r>
            <a:r>
              <a:rPr lang="en-US" dirty="0" err="1"/>
              <a:t>seguinte</a:t>
            </a:r>
            <a:r>
              <a:rPr lang="en-US" dirty="0"/>
              <a:t> array </a:t>
            </a:r>
            <a:r>
              <a:rPr lang="en-US" dirty="0" err="1"/>
              <a:t>usando</a:t>
            </a:r>
            <a:r>
              <a:rPr lang="en-US" dirty="0"/>
              <a:t> bubble sorting.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   {</a:t>
            </a:r>
            <a:r>
              <a:rPr lang="en-US" sz="2000" dirty="0">
                <a:solidFill>
                  <a:srgbClr val="FF0000"/>
                </a:solidFill>
                <a:ea typeface="+mn-lt"/>
                <a:cs typeface="+mn-lt"/>
              </a:rPr>
              <a:t>23,11,2,77,9</a:t>
            </a:r>
            <a:r>
              <a:rPr lang="en-US" sz="2000" dirty="0">
                <a:ea typeface="+mn-lt"/>
                <a:cs typeface="+mn-lt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30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DCFCDB-BBD4-4334-8602-4BF47D177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 err="1"/>
              <a:t>Empresas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GO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8D124AF-0B0E-4C9A-96C3-A2AACECF4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- Google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-Twitch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-Riot Games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-Uber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-Paypal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-Microsoft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-Meta(Facebook)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74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5A44C-0F7B-457A-845E-04B04D7B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err="1"/>
              <a:t>Características</a:t>
            </a:r>
            <a:r>
              <a:rPr lang="en-US"/>
              <a:t> da </a:t>
            </a:r>
            <a:r>
              <a:rPr lang="en-US" err="1"/>
              <a:t>Linguagem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22F67-3383-4C94-B61B-9E53E851D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Tipagem estática</a:t>
            </a:r>
          </a:p>
          <a:p>
            <a:r>
              <a:rPr lang="en-US">
                <a:solidFill>
                  <a:schemeClr val="tx1"/>
                </a:solidFill>
              </a:rPr>
              <a:t>Possuí um Garbage Collector</a:t>
            </a:r>
          </a:p>
          <a:p>
            <a:r>
              <a:rPr lang="en-US">
                <a:solidFill>
                  <a:schemeClr val="tx1"/>
                </a:solidFill>
              </a:rPr>
              <a:t>Compilação e execução rápida</a:t>
            </a:r>
          </a:p>
          <a:p>
            <a:r>
              <a:rPr lang="en-US">
                <a:solidFill>
                  <a:schemeClr val="tx1"/>
                </a:solidFill>
              </a:rPr>
              <a:t>Programação em concorrência simplificada</a:t>
            </a:r>
          </a:p>
          <a:p>
            <a:r>
              <a:rPr lang="en-US">
                <a:solidFill>
                  <a:schemeClr val="tx1"/>
                </a:solidFill>
              </a:rPr>
              <a:t>Testes unitários simplificados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452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5A44C-0F7B-457A-845E-04B04D7B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 err="1"/>
              <a:t>Declaração</a:t>
            </a:r>
            <a:r>
              <a:rPr lang="en-US" dirty="0"/>
              <a:t> de </a:t>
            </a:r>
            <a:r>
              <a:rPr lang="en-US" dirty="0" err="1"/>
              <a:t>Variáveis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22F67-3383-4C94-B61B-9E53E851D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Usamos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var </a:t>
            </a:r>
            <a:r>
              <a:rPr lang="en-US" b="1" dirty="0" err="1">
                <a:solidFill>
                  <a:srgbClr val="FF0000"/>
                </a:solidFill>
              </a:rPr>
              <a:t>nomedavariavel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para </a:t>
            </a:r>
            <a:r>
              <a:rPr lang="en-US" dirty="0" err="1">
                <a:solidFill>
                  <a:schemeClr val="tx1"/>
                </a:solidFill>
              </a:rPr>
              <a:t>declararmos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variável</a:t>
            </a:r>
            <a:r>
              <a:rPr lang="en-US" dirty="0">
                <a:solidFill>
                  <a:schemeClr val="tx1"/>
                </a:solidFill>
              </a:rPr>
              <a:t>.(O </a:t>
            </a:r>
            <a:r>
              <a:rPr lang="en-US" dirty="0" err="1">
                <a:solidFill>
                  <a:schemeClr val="tx1"/>
                </a:solidFill>
              </a:rPr>
              <a:t>tipo</a:t>
            </a:r>
            <a:r>
              <a:rPr lang="en-US" dirty="0">
                <a:solidFill>
                  <a:schemeClr val="tx1"/>
                </a:solidFill>
              </a:rPr>
              <a:t> da </a:t>
            </a:r>
            <a:r>
              <a:rPr lang="en-US" dirty="0" err="1">
                <a:solidFill>
                  <a:schemeClr val="tx1"/>
                </a:solidFill>
              </a:rPr>
              <a:t>variável</a:t>
            </a:r>
            <a:r>
              <a:rPr lang="en-US" dirty="0">
                <a:solidFill>
                  <a:schemeClr val="tx1"/>
                </a:solidFill>
              </a:rPr>
              <a:t> é </a:t>
            </a:r>
            <a:r>
              <a:rPr lang="en-US" dirty="0" err="1">
                <a:solidFill>
                  <a:schemeClr val="tx1"/>
                </a:solidFill>
              </a:rPr>
              <a:t>inferido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automaticamente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caso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não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especifiquemos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Exemplo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var </a:t>
            </a:r>
            <a:r>
              <a:rPr lang="en-US" b="1" dirty="0">
                <a:solidFill>
                  <a:srgbClr val="FF0000"/>
                </a:solidFill>
              </a:rPr>
              <a:t>x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3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Exemplo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2 (Caso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seja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necessário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específicar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tipo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var </a:t>
            </a:r>
            <a:r>
              <a:rPr lang="en-US" dirty="0">
                <a:solidFill>
                  <a:srgbClr val="FF0000"/>
                </a:solidFill>
              </a:rPr>
              <a:t>z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também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simplificar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declaração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inicialização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uma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varíavel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usando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"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:=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Exemplo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:=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3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8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2CD44-FD34-495F-B7AB-C8A8A84D0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 err="1"/>
              <a:t>Tipos</a:t>
            </a:r>
            <a:r>
              <a:rPr lang="en-US" dirty="0"/>
              <a:t> de dados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3562F-4906-444C-A7A1-9F35569A0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233" y="2413526"/>
            <a:ext cx="8983489" cy="35544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200" dirty="0">
                <a:ea typeface="+mn-lt"/>
                <a:cs typeface="+mn-lt"/>
              </a:rPr>
              <a:t>string  = "Hello world"</a:t>
            </a:r>
            <a:endParaRPr lang="en-US" sz="3200" i="1" dirty="0"/>
          </a:p>
          <a:p>
            <a:pPr marL="0" indent="0">
              <a:buNone/>
            </a:pPr>
            <a:r>
              <a:rPr lang="en-US" sz="3200" dirty="0">
                <a:ea typeface="+mn-lt"/>
                <a:cs typeface="+mn-lt"/>
              </a:rPr>
              <a:t>bool   = true</a:t>
            </a:r>
            <a:br>
              <a:rPr lang="en-US" sz="3200" i="1" dirty="0">
                <a:ea typeface="+mn-lt"/>
                <a:cs typeface="+mn-lt"/>
              </a:rPr>
            </a:br>
            <a:r>
              <a:rPr lang="en-US" sz="3200" i="1" dirty="0">
                <a:ea typeface="+mn-lt"/>
                <a:cs typeface="+mn-lt"/>
              </a:rPr>
              <a:t> </a:t>
            </a:r>
            <a:r>
              <a:rPr lang="en-US" sz="3200" dirty="0">
                <a:ea typeface="+mn-lt"/>
                <a:cs typeface="+mn-lt"/>
              </a:rPr>
              <a:t>int   =     3</a:t>
            </a:r>
            <a:br>
              <a:rPr lang="en-US" sz="3200" i="1" dirty="0">
                <a:ea typeface="+mn-lt"/>
                <a:cs typeface="+mn-lt"/>
              </a:rPr>
            </a:br>
            <a:r>
              <a:rPr lang="en-US" sz="3200" i="1" dirty="0">
                <a:ea typeface="+mn-lt"/>
                <a:cs typeface="+mn-lt"/>
              </a:rPr>
              <a:t> </a:t>
            </a:r>
            <a:r>
              <a:rPr lang="en-US" sz="3200" dirty="0">
                <a:ea typeface="+mn-lt"/>
                <a:cs typeface="+mn-lt"/>
              </a:rPr>
              <a:t>float32 = 3.14</a:t>
            </a:r>
            <a:endParaRPr lang="en-US" sz="3200" i="1" dirty="0">
              <a:ea typeface="+mn-lt"/>
              <a:cs typeface="+mn-lt"/>
            </a:endParaRPr>
          </a:p>
          <a:p>
            <a:pPr marL="0" indent="0">
              <a:buNone/>
            </a:pPr>
            <a:br>
              <a:rPr lang="en-US" i="1" dirty="0">
                <a:ea typeface="+mn-lt"/>
                <a:cs typeface="+mn-lt"/>
              </a:rPr>
            </a:br>
            <a:endParaRPr lang="en-US" i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3679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17B9B-EBD2-429C-A5BA-BC97E7E0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 err="1"/>
              <a:t>Importando</a:t>
            </a:r>
            <a:r>
              <a:rPr lang="en-US" dirty="0"/>
              <a:t> </a:t>
            </a:r>
            <a:r>
              <a:rPr lang="en-US" dirty="0" err="1"/>
              <a:t>pacotes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B9874-D71B-4AA3-B280-7691E7B1B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Para </a:t>
            </a:r>
            <a:r>
              <a:rPr lang="en-US" dirty="0" err="1">
                <a:solidFill>
                  <a:schemeClr val="tx1"/>
                </a:solidFill>
              </a:rPr>
              <a:t>importar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pacotes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usamos</a:t>
            </a:r>
            <a:r>
              <a:rPr lang="en-US" dirty="0">
                <a:solidFill>
                  <a:schemeClr val="tx1"/>
                </a:solidFill>
              </a:rPr>
              <a:t> o </a:t>
            </a:r>
            <a:r>
              <a:rPr lang="en-US" dirty="0" err="1">
                <a:solidFill>
                  <a:schemeClr val="tx1"/>
                </a:solidFill>
              </a:rPr>
              <a:t>comando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b="1" dirty="0">
                <a:solidFill>
                  <a:schemeClr val="tx1"/>
                </a:solidFill>
              </a:rPr>
              <a:t>import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 err="1">
                <a:solidFill>
                  <a:srgbClr val="FF0000"/>
                </a:solidFill>
              </a:rPr>
              <a:t>seupacote</a:t>
            </a:r>
            <a:r>
              <a:rPr lang="en-US" dirty="0">
                <a:solidFill>
                  <a:srgbClr val="FF0000"/>
                </a:solidFill>
              </a:rPr>
              <a:t>".</a:t>
            </a:r>
            <a:endParaRPr lang="en-US"/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Exemplo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b="1" dirty="0">
                <a:solidFill>
                  <a:schemeClr val="tx1"/>
                </a:solidFill>
              </a:rPr>
              <a:t>import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 err="1">
                <a:solidFill>
                  <a:srgbClr val="FF0000"/>
                </a:solidFill>
              </a:rPr>
              <a:t>fmt</a:t>
            </a:r>
            <a:r>
              <a:rPr lang="en-US" dirty="0">
                <a:solidFill>
                  <a:srgbClr val="FF000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também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importar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vários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mesmo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tempo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usando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():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Exemplo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import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(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 "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fmt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" </a:t>
            </a:r>
            <a:endParaRPr lang="en-US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 "math/rand"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7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AE833-86CB-48EF-AF36-D11A1703D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Print e Read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A47DDD-67EC-48DC-8C69-E217BC68CAEF}"/>
              </a:ext>
            </a:extLst>
          </p:cNvPr>
          <p:cNvSpPr txBox="1">
            <a:spLocks/>
          </p:cNvSpPr>
          <p:nvPr/>
        </p:nvSpPr>
        <p:spPr>
          <a:xfrm>
            <a:off x="1247616" y="3383663"/>
            <a:ext cx="7055280" cy="28613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92FF82-F557-4100-A434-D54D95DFA5C5}"/>
              </a:ext>
            </a:extLst>
          </p:cNvPr>
          <p:cNvSpPr txBox="1"/>
          <p:nvPr/>
        </p:nvSpPr>
        <p:spPr>
          <a:xfrm>
            <a:off x="1508166" y="3141022"/>
            <a:ext cx="9710056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-Print: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Para </a:t>
            </a:r>
            <a:r>
              <a:rPr lang="en-US" dirty="0" err="1">
                <a:solidFill>
                  <a:srgbClr val="000000"/>
                </a:solidFill>
              </a:rPr>
              <a:t>fazermos</a:t>
            </a:r>
            <a:r>
              <a:rPr lang="en-US" dirty="0">
                <a:solidFill>
                  <a:srgbClr val="000000"/>
                </a:solidFill>
              </a:rPr>
              <a:t> o print, </a:t>
            </a:r>
            <a:r>
              <a:rPr lang="en-US" dirty="0" err="1">
                <a:solidFill>
                  <a:srgbClr val="000000"/>
                </a:solidFill>
              </a:rPr>
              <a:t>usaremos</a:t>
            </a:r>
            <a:r>
              <a:rPr lang="en-US" dirty="0">
                <a:solidFill>
                  <a:srgbClr val="000000"/>
                </a:solidFill>
              </a:rPr>
              <a:t> o </a:t>
            </a:r>
            <a:r>
              <a:rPr lang="en-US" dirty="0" err="1">
                <a:solidFill>
                  <a:srgbClr val="000000"/>
                </a:solidFill>
              </a:rPr>
              <a:t>comando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b="1" dirty="0" err="1">
                <a:solidFill>
                  <a:srgbClr val="000000"/>
                </a:solidFill>
              </a:rPr>
              <a:t>fmt.</a:t>
            </a:r>
            <a:r>
              <a:rPr lang="en-US" b="1" dirty="0" err="1">
                <a:solidFill>
                  <a:srgbClr val="FF0000"/>
                </a:solidFill>
              </a:rPr>
              <a:t>Print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r>
              <a:rPr lang="en-US" b="1" dirty="0" err="1"/>
              <a:t>Exemplo</a:t>
            </a:r>
            <a:r>
              <a:rPr lang="en-US" b="1" dirty="0"/>
              <a:t>:</a:t>
            </a:r>
          </a:p>
          <a:p>
            <a:r>
              <a:rPr lang="en-US" dirty="0" err="1">
                <a:solidFill>
                  <a:srgbClr val="000000"/>
                </a:solidFill>
              </a:rPr>
              <a:t>fmt</a:t>
            </a:r>
            <a:r>
              <a:rPr lang="en-US" b="1" dirty="0" err="1">
                <a:solidFill>
                  <a:srgbClr val="000000"/>
                </a:solidFill>
              </a:rPr>
              <a:t>.Print</a:t>
            </a:r>
            <a:r>
              <a:rPr lang="en-US" b="1" dirty="0">
                <a:solidFill>
                  <a:srgbClr val="FF0000"/>
                </a:solidFill>
              </a:rPr>
              <a:t>("Hello World")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-Read: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ler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primeiro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devemos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declarar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variável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depois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usar o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comando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fmt.</a:t>
            </a:r>
            <a:r>
              <a:rPr lang="en-US" dirty="0" err="1">
                <a:solidFill>
                  <a:srgbClr val="FF0000"/>
                </a:solidFill>
              </a:rPr>
              <a:t>Scan</a:t>
            </a:r>
            <a:r>
              <a:rPr lang="en-US" b="1" dirty="0">
                <a:solidFill>
                  <a:srgbClr val="FF0000"/>
                </a:solidFill>
              </a:rPr>
              <a:t>(&amp;</a:t>
            </a:r>
            <a:r>
              <a:rPr lang="en-US" dirty="0" err="1">
                <a:solidFill>
                  <a:srgbClr val="FF0000"/>
                </a:solidFill>
              </a:rPr>
              <a:t>nomedavariável</a:t>
            </a:r>
            <a:r>
              <a:rPr lang="en-US" b="1" dirty="0">
                <a:solidFill>
                  <a:srgbClr val="FF0000"/>
                </a:solidFill>
              </a:rPr>
              <a:t>)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Lembrando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que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&amp;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aponta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para o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endereço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memória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Exemplo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z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string </a:t>
            </a:r>
          </a:p>
          <a:p>
            <a:r>
              <a:rPr lang="en-US" dirty="0" err="1">
                <a:ea typeface="+mn-lt"/>
                <a:cs typeface="+mn-lt"/>
              </a:rPr>
              <a:t>fmt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.S</a:t>
            </a:r>
            <a:r>
              <a:rPr lang="en-US" b="1" dirty="0" err="1">
                <a:ea typeface="+mn-lt"/>
                <a:cs typeface="+mn-lt"/>
              </a:rPr>
              <a:t>can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(&amp;z)</a:t>
            </a:r>
            <a:endParaRPr lang="en-US" dirty="0"/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CA9FCF-884B-45F8-9291-1EB25AC075F6}"/>
              </a:ext>
            </a:extLst>
          </p:cNvPr>
          <p:cNvSpPr txBox="1"/>
          <p:nvPr/>
        </p:nvSpPr>
        <p:spPr>
          <a:xfrm>
            <a:off x="1508166" y="2487879"/>
            <a:ext cx="82454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Para </a:t>
            </a:r>
            <a:r>
              <a:rPr lang="en-US" dirty="0" err="1"/>
              <a:t>realizar</a:t>
            </a:r>
            <a:r>
              <a:rPr lang="en-US" dirty="0"/>
              <a:t> o print e scan, </a:t>
            </a:r>
            <a:r>
              <a:rPr lang="en-US" dirty="0" err="1"/>
              <a:t>usaremos</a:t>
            </a:r>
            <a:r>
              <a:rPr lang="en-US" dirty="0"/>
              <a:t> a </a:t>
            </a:r>
            <a:r>
              <a:rPr lang="en-US" dirty="0" err="1"/>
              <a:t>pacote</a:t>
            </a:r>
            <a:r>
              <a:rPr lang="en-US" dirty="0"/>
              <a:t> "</a:t>
            </a:r>
            <a:r>
              <a:rPr lang="en-US" dirty="0" err="1"/>
              <a:t>fmt</a:t>
            </a:r>
            <a:r>
              <a:rPr lang="en-US" dirty="0"/>
              <a:t>". Para </a:t>
            </a:r>
            <a:r>
              <a:rPr lang="en-US" dirty="0" err="1"/>
              <a:t>chamarmos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de um </a:t>
            </a:r>
            <a:r>
              <a:rPr lang="en-US" dirty="0" err="1"/>
              <a:t>pacote</a:t>
            </a:r>
            <a:r>
              <a:rPr lang="en-US" dirty="0"/>
              <a:t>, </a:t>
            </a:r>
            <a:r>
              <a:rPr lang="en-US" dirty="0" err="1"/>
              <a:t>usamos</a:t>
            </a:r>
            <a:r>
              <a:rPr lang="en-US" dirty="0"/>
              <a:t> </a:t>
            </a:r>
            <a:r>
              <a:rPr lang="en-US" b="1" dirty="0" err="1"/>
              <a:t>nomedopacote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b="1" dirty="0" err="1">
                <a:solidFill>
                  <a:srgbClr val="FF0000"/>
                </a:solidFill>
              </a:rPr>
              <a:t>método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54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391CCD-97D5-4D1D-AACF-A2AF7B67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/>
              <a:t>Casting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58DD5509-9D90-4636-BB83-05F70B8C2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328615"/>
            <a:ext cx="8983489" cy="576128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Para </a:t>
            </a:r>
            <a:r>
              <a:rPr lang="en-US" dirty="0" err="1">
                <a:solidFill>
                  <a:schemeClr val="tx1"/>
                </a:solidFill>
              </a:rPr>
              <a:t>fazer</a:t>
            </a:r>
            <a:r>
              <a:rPr lang="en-US" dirty="0">
                <a:solidFill>
                  <a:schemeClr val="tx1"/>
                </a:solidFill>
              </a:rPr>
              <a:t> casting de string para int </a:t>
            </a:r>
            <a:r>
              <a:rPr lang="en-US" dirty="0" err="1">
                <a:solidFill>
                  <a:schemeClr val="tx1"/>
                </a:solidFill>
              </a:rPr>
              <a:t>faremos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uso</a:t>
            </a:r>
            <a:r>
              <a:rPr lang="en-US" dirty="0">
                <a:solidFill>
                  <a:schemeClr val="tx1"/>
                </a:solidFill>
              </a:rPr>
              <a:t> do </a:t>
            </a:r>
            <a:r>
              <a:rPr lang="en-US" dirty="0" err="1">
                <a:solidFill>
                  <a:schemeClr val="tx1"/>
                </a:solidFill>
              </a:rPr>
              <a:t>pacote</a:t>
            </a:r>
            <a:r>
              <a:rPr lang="en-US" dirty="0">
                <a:solidFill>
                  <a:schemeClr val="tx1"/>
                </a:solidFill>
              </a:rPr>
              <a:t> "</a:t>
            </a:r>
            <a:r>
              <a:rPr lang="en-US" dirty="0" err="1">
                <a:solidFill>
                  <a:schemeClr val="tx1"/>
                </a:solidFill>
              </a:rPr>
              <a:t>strconv</a:t>
            </a:r>
            <a:r>
              <a:rPr lang="en-US" dirty="0">
                <a:solidFill>
                  <a:schemeClr val="tx1"/>
                </a:solidFill>
              </a:rPr>
              <a:t>" e o </a:t>
            </a:r>
            <a:r>
              <a:rPr lang="en-US" dirty="0" err="1">
                <a:solidFill>
                  <a:schemeClr val="tx1"/>
                </a:solidFill>
              </a:rPr>
              <a:t>método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Atoi</a:t>
            </a:r>
            <a:r>
              <a:rPr lang="en-US" dirty="0">
                <a:solidFill>
                  <a:schemeClr val="tx1"/>
                </a:solidFill>
              </a:rPr>
              <a:t>()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Exemplo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import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"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strconv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 </a:t>
            </a:r>
            <a:r>
              <a:rPr lang="en-US" b="1" dirty="0" err="1">
                <a:solidFill>
                  <a:srgbClr val="FF0000"/>
                </a:solidFill>
                <a:ea typeface="+mn-lt"/>
                <a:cs typeface="+mn-lt"/>
              </a:rPr>
              <a:t>x,err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:=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strconv.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Atoi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(z)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Essa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função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retorna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dois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valores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o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primeiro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sendo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o valor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convertido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 string para int e o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segundo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um valor "de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erro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". É costume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chamá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-lo de "err".</a:t>
            </a:r>
          </a:p>
        </p:txBody>
      </p:sp>
    </p:spTree>
    <p:extLst>
      <p:ext uri="{BB962C8B-B14F-4D97-AF65-F5344CB8AC3E}">
        <p14:creationId xmlns:p14="http://schemas.microsoft.com/office/powerpoint/2010/main" val="171375910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5148260C06564BA6F931478E085B74" ma:contentTypeVersion="2" ma:contentTypeDescription="Create a new document." ma:contentTypeScope="" ma:versionID="642cc2c8710aa92389bb6c44e79f5b88">
  <xsd:schema xmlns:xsd="http://www.w3.org/2001/XMLSchema" xmlns:xs="http://www.w3.org/2001/XMLSchema" xmlns:p="http://schemas.microsoft.com/office/2006/metadata/properties" xmlns:ns2="c71a8d7a-82fc-4bba-b0e5-358bbcbe6541" targetNamespace="http://schemas.microsoft.com/office/2006/metadata/properties" ma:root="true" ma:fieldsID="2ed6f42b077381dc11bf6a3b57881272" ns2:_="">
    <xsd:import namespace="c71a8d7a-82fc-4bba-b0e5-358bbcbe65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1a8d7a-82fc-4bba-b0e5-358bbcbe65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5E050E-C76E-46E4-BCE6-EDA11BC8884E}"/>
</file>

<file path=customXml/itemProps2.xml><?xml version="1.0" encoding="utf-8"?>
<ds:datastoreItem xmlns:ds="http://schemas.openxmlformats.org/officeDocument/2006/customXml" ds:itemID="{2514E046-8578-4892-B559-8E1C34B48C78}"/>
</file>

<file path=customXml/itemProps3.xml><?xml version="1.0" encoding="utf-8"?>
<ds:datastoreItem xmlns:ds="http://schemas.openxmlformats.org/officeDocument/2006/customXml" ds:itemID="{E3E3171A-C82B-471B-A868-FCAB087C3F47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651</Words>
  <Application>Microsoft Office PowerPoint</Application>
  <PresentationFormat>Widescreen</PresentationFormat>
  <Paragraphs>101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Consolas</vt:lpstr>
      <vt:lpstr>Corbel</vt:lpstr>
      <vt:lpstr>Wingdings 2</vt:lpstr>
      <vt:lpstr>Frame</vt:lpstr>
      <vt:lpstr>Paradigma Imperativo GO</vt:lpstr>
      <vt:lpstr>Sobre a linguagem </vt:lpstr>
      <vt:lpstr>Empresas usando GO</vt:lpstr>
      <vt:lpstr>Características da Linguagem</vt:lpstr>
      <vt:lpstr>Declaração de Variáveis</vt:lpstr>
      <vt:lpstr>Tipos de dados</vt:lpstr>
      <vt:lpstr>Importando pacotes</vt:lpstr>
      <vt:lpstr>Print e Read</vt:lpstr>
      <vt:lpstr>Casting</vt:lpstr>
      <vt:lpstr>Concatenamento e comentários</vt:lpstr>
      <vt:lpstr>Exercício</vt:lpstr>
      <vt:lpstr>If e Else</vt:lpstr>
      <vt:lpstr>Estruturas De Repetição</vt:lpstr>
      <vt:lpstr>For (Convencional)</vt:lpstr>
      <vt:lpstr>For (Versão While)</vt:lpstr>
      <vt:lpstr>For (Versão Loop/Repeat</vt:lpstr>
      <vt:lpstr>Exercício</vt:lpstr>
      <vt:lpstr>Funções</vt:lpstr>
      <vt:lpstr>Arrays</vt:lpstr>
      <vt:lpstr>Exercício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Leo Lang</cp:lastModifiedBy>
  <cp:revision>859</cp:revision>
  <dcterms:created xsi:type="dcterms:W3CDTF">2022-03-06T22:49:51Z</dcterms:created>
  <dcterms:modified xsi:type="dcterms:W3CDTF">2022-03-14T20:02:15Z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0x010100C35148260C06564BA6F931478E085B74</vt:lpwstr>
  </property>
</Properties>
</file>