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974E1-49E9-49EB-A51C-EC64D2C89E78}" v="960" dt="2022-03-21T07:43:11.047"/>
    <p1510:client id="{F7B1CC13-BAC2-5E5C-4B13-3FA721BC2BCB}" v="2316" dt="2022-03-21T19:58:2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951F6-785E-47AB-9E8C-2BE01EA5330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AF63CF-E3B4-4579-9B29-7A51EF4297DC}">
      <dgm:prSet/>
      <dgm:spPr/>
      <dgm:t>
        <a:bodyPr/>
        <a:lstStyle/>
        <a:p>
          <a:r>
            <a:rPr lang="en-US"/>
            <a:t>Polimorfismo</a:t>
          </a:r>
        </a:p>
      </dgm:t>
    </dgm:pt>
    <dgm:pt modelId="{B038EB0B-3A04-45F9-983B-290F7330785C}" type="parTrans" cxnId="{06F2FBF6-EA6E-46DC-BCE1-2922F914C663}">
      <dgm:prSet/>
      <dgm:spPr/>
      <dgm:t>
        <a:bodyPr/>
        <a:lstStyle/>
        <a:p>
          <a:endParaRPr lang="en-US"/>
        </a:p>
      </dgm:t>
    </dgm:pt>
    <dgm:pt modelId="{FAFB355B-5DB0-496F-8767-9AAACBE85222}" type="sibTrans" cxnId="{06F2FBF6-EA6E-46DC-BCE1-2922F914C663}">
      <dgm:prSet/>
      <dgm:spPr/>
      <dgm:t>
        <a:bodyPr/>
        <a:lstStyle/>
        <a:p>
          <a:endParaRPr lang="en-US"/>
        </a:p>
      </dgm:t>
    </dgm:pt>
    <dgm:pt modelId="{33BE2B49-3987-4B7C-BBA1-0373D4E4BB6C}">
      <dgm:prSet/>
      <dgm:spPr/>
      <dgm:t>
        <a:bodyPr/>
        <a:lstStyle/>
        <a:p>
          <a:r>
            <a:rPr lang="en-US"/>
            <a:t>Herança</a:t>
          </a:r>
        </a:p>
      </dgm:t>
    </dgm:pt>
    <dgm:pt modelId="{AE94F369-ABE1-4158-8999-ED05D076312C}" type="parTrans" cxnId="{4068ACA2-9BDD-413E-9E45-658B779C3604}">
      <dgm:prSet/>
      <dgm:spPr/>
      <dgm:t>
        <a:bodyPr/>
        <a:lstStyle/>
        <a:p>
          <a:endParaRPr lang="en-US"/>
        </a:p>
      </dgm:t>
    </dgm:pt>
    <dgm:pt modelId="{58989FC9-C12C-420D-A73F-9AE63EDCF065}" type="sibTrans" cxnId="{4068ACA2-9BDD-413E-9E45-658B779C3604}">
      <dgm:prSet/>
      <dgm:spPr/>
      <dgm:t>
        <a:bodyPr/>
        <a:lstStyle/>
        <a:p>
          <a:endParaRPr lang="en-US"/>
        </a:p>
      </dgm:t>
    </dgm:pt>
    <dgm:pt modelId="{DB6AE30E-D914-4381-8F3A-5AE1883711DE}">
      <dgm:prSet/>
      <dgm:spPr/>
      <dgm:t>
        <a:bodyPr/>
        <a:lstStyle/>
        <a:p>
          <a:r>
            <a:rPr lang="en-US"/>
            <a:t>Abstração</a:t>
          </a:r>
        </a:p>
      </dgm:t>
    </dgm:pt>
    <dgm:pt modelId="{D8853020-FC02-44BC-A7AC-6DB9F4A0B5F0}" type="parTrans" cxnId="{F2D65C96-88F4-47BE-AD7C-44009FC7B2A8}">
      <dgm:prSet/>
      <dgm:spPr/>
      <dgm:t>
        <a:bodyPr/>
        <a:lstStyle/>
        <a:p>
          <a:endParaRPr lang="en-US"/>
        </a:p>
      </dgm:t>
    </dgm:pt>
    <dgm:pt modelId="{913D3A34-3336-4608-8C75-3C09E25A1339}" type="sibTrans" cxnId="{F2D65C96-88F4-47BE-AD7C-44009FC7B2A8}">
      <dgm:prSet/>
      <dgm:spPr/>
      <dgm:t>
        <a:bodyPr/>
        <a:lstStyle/>
        <a:p>
          <a:endParaRPr lang="en-US"/>
        </a:p>
      </dgm:t>
    </dgm:pt>
    <dgm:pt modelId="{9454348F-B522-47C1-AB6A-AD8D166AA6A2}">
      <dgm:prSet/>
      <dgm:spPr/>
      <dgm:t>
        <a:bodyPr/>
        <a:lstStyle/>
        <a:p>
          <a:r>
            <a:rPr lang="en-US"/>
            <a:t>Encapsulamento</a:t>
          </a:r>
        </a:p>
      </dgm:t>
    </dgm:pt>
    <dgm:pt modelId="{62530A1E-A64D-46DF-8EDB-9D7A2F003CBD}" type="parTrans" cxnId="{F71553F4-34C5-4810-9ABA-F3717935FFC5}">
      <dgm:prSet/>
      <dgm:spPr/>
      <dgm:t>
        <a:bodyPr/>
        <a:lstStyle/>
        <a:p>
          <a:endParaRPr lang="en-US"/>
        </a:p>
      </dgm:t>
    </dgm:pt>
    <dgm:pt modelId="{19D43028-3DB1-4A00-8E8F-381E379AB807}" type="sibTrans" cxnId="{F71553F4-34C5-4810-9ABA-F3717935FFC5}">
      <dgm:prSet/>
      <dgm:spPr/>
      <dgm:t>
        <a:bodyPr/>
        <a:lstStyle/>
        <a:p>
          <a:endParaRPr lang="en-US"/>
        </a:p>
      </dgm:t>
    </dgm:pt>
    <dgm:pt modelId="{AADE90F8-BDE7-47CA-A855-06018EC81019}" type="pres">
      <dgm:prSet presAssocID="{A55951F6-785E-47AB-9E8C-2BE01EA5330E}" presName="matrix" presStyleCnt="0">
        <dgm:presLayoutVars>
          <dgm:chMax val="1"/>
          <dgm:dir/>
          <dgm:resizeHandles val="exact"/>
        </dgm:presLayoutVars>
      </dgm:prSet>
      <dgm:spPr/>
    </dgm:pt>
    <dgm:pt modelId="{4386F45A-39A0-4CAA-BDFC-D6FA1B69517F}" type="pres">
      <dgm:prSet presAssocID="{A55951F6-785E-47AB-9E8C-2BE01EA5330E}" presName="diamond" presStyleLbl="bgShp" presStyleIdx="0" presStyleCnt="1"/>
      <dgm:spPr/>
    </dgm:pt>
    <dgm:pt modelId="{0612A99B-9F8C-44C2-AF26-9320C5C705C1}" type="pres">
      <dgm:prSet presAssocID="{A55951F6-785E-47AB-9E8C-2BE01EA533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08DE3E-0C59-491D-A92F-6820BECCF567}" type="pres">
      <dgm:prSet presAssocID="{A55951F6-785E-47AB-9E8C-2BE01EA533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2A3824-70D4-439C-90C6-3A544E6DB636}" type="pres">
      <dgm:prSet presAssocID="{A55951F6-785E-47AB-9E8C-2BE01EA533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D22CA0-4D15-4E5C-9155-ECE284126399}" type="pres">
      <dgm:prSet presAssocID="{A55951F6-785E-47AB-9E8C-2BE01EA533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4C3A88-4151-436B-97F8-F69A68DCD95A}" type="presOf" srcId="{DB6AE30E-D914-4381-8F3A-5AE1883711DE}" destId="{C92A3824-70D4-439C-90C6-3A544E6DB636}" srcOrd="0" destOrd="0" presId="urn:microsoft.com/office/officeart/2005/8/layout/matrix3"/>
    <dgm:cxn modelId="{F2D65C96-88F4-47BE-AD7C-44009FC7B2A8}" srcId="{A55951F6-785E-47AB-9E8C-2BE01EA5330E}" destId="{DB6AE30E-D914-4381-8F3A-5AE1883711DE}" srcOrd="2" destOrd="0" parTransId="{D8853020-FC02-44BC-A7AC-6DB9F4A0B5F0}" sibTransId="{913D3A34-3336-4608-8C75-3C09E25A1339}"/>
    <dgm:cxn modelId="{E64B5BA1-9BC6-410E-8D5A-3F551BB2710D}" type="presOf" srcId="{33BE2B49-3987-4B7C-BBA1-0373D4E4BB6C}" destId="{C508DE3E-0C59-491D-A92F-6820BECCF567}" srcOrd="0" destOrd="0" presId="urn:microsoft.com/office/officeart/2005/8/layout/matrix3"/>
    <dgm:cxn modelId="{4068ACA2-9BDD-413E-9E45-658B779C3604}" srcId="{A55951F6-785E-47AB-9E8C-2BE01EA5330E}" destId="{33BE2B49-3987-4B7C-BBA1-0373D4E4BB6C}" srcOrd="1" destOrd="0" parTransId="{AE94F369-ABE1-4158-8999-ED05D076312C}" sibTransId="{58989FC9-C12C-420D-A73F-9AE63EDCF065}"/>
    <dgm:cxn modelId="{82F0F8AF-703B-41EB-A108-6556F93623BA}" type="presOf" srcId="{D6AF63CF-E3B4-4579-9B29-7A51EF4297DC}" destId="{0612A99B-9F8C-44C2-AF26-9320C5C705C1}" srcOrd="0" destOrd="0" presId="urn:microsoft.com/office/officeart/2005/8/layout/matrix3"/>
    <dgm:cxn modelId="{919DE4BE-873F-4F96-ADC7-3B5C83CC38BF}" type="presOf" srcId="{A55951F6-785E-47AB-9E8C-2BE01EA5330E}" destId="{AADE90F8-BDE7-47CA-A855-06018EC81019}" srcOrd="0" destOrd="0" presId="urn:microsoft.com/office/officeart/2005/8/layout/matrix3"/>
    <dgm:cxn modelId="{706612E3-0F82-4E25-BCE9-DF69EBFA8FB2}" type="presOf" srcId="{9454348F-B522-47C1-AB6A-AD8D166AA6A2}" destId="{60D22CA0-4D15-4E5C-9155-ECE284126399}" srcOrd="0" destOrd="0" presId="urn:microsoft.com/office/officeart/2005/8/layout/matrix3"/>
    <dgm:cxn modelId="{F71553F4-34C5-4810-9ABA-F3717935FFC5}" srcId="{A55951F6-785E-47AB-9E8C-2BE01EA5330E}" destId="{9454348F-B522-47C1-AB6A-AD8D166AA6A2}" srcOrd="3" destOrd="0" parTransId="{62530A1E-A64D-46DF-8EDB-9D7A2F003CBD}" sibTransId="{19D43028-3DB1-4A00-8E8F-381E379AB807}"/>
    <dgm:cxn modelId="{06F2FBF6-EA6E-46DC-BCE1-2922F914C663}" srcId="{A55951F6-785E-47AB-9E8C-2BE01EA5330E}" destId="{D6AF63CF-E3B4-4579-9B29-7A51EF4297DC}" srcOrd="0" destOrd="0" parTransId="{B038EB0B-3A04-45F9-983B-290F7330785C}" sibTransId="{FAFB355B-5DB0-496F-8767-9AAACBE85222}"/>
    <dgm:cxn modelId="{675FC87D-8679-4634-B3D8-5AA0A7A0ED60}" type="presParOf" srcId="{AADE90F8-BDE7-47CA-A855-06018EC81019}" destId="{4386F45A-39A0-4CAA-BDFC-D6FA1B69517F}" srcOrd="0" destOrd="0" presId="urn:microsoft.com/office/officeart/2005/8/layout/matrix3"/>
    <dgm:cxn modelId="{04E1CDE0-0A7B-40A3-BACB-6A3FBF1088CA}" type="presParOf" srcId="{AADE90F8-BDE7-47CA-A855-06018EC81019}" destId="{0612A99B-9F8C-44C2-AF26-9320C5C705C1}" srcOrd="1" destOrd="0" presId="urn:microsoft.com/office/officeart/2005/8/layout/matrix3"/>
    <dgm:cxn modelId="{E26AA328-ED25-45E6-AC14-CB71C1D72F32}" type="presParOf" srcId="{AADE90F8-BDE7-47CA-A855-06018EC81019}" destId="{C508DE3E-0C59-491D-A92F-6820BECCF567}" srcOrd="2" destOrd="0" presId="urn:microsoft.com/office/officeart/2005/8/layout/matrix3"/>
    <dgm:cxn modelId="{538FB34E-D9EC-4FE2-8A95-DD279801F056}" type="presParOf" srcId="{AADE90F8-BDE7-47CA-A855-06018EC81019}" destId="{C92A3824-70D4-439C-90C6-3A544E6DB636}" srcOrd="3" destOrd="0" presId="urn:microsoft.com/office/officeart/2005/8/layout/matrix3"/>
    <dgm:cxn modelId="{2894B5C6-736E-4A1F-B6EA-73032B81C464}" type="presParOf" srcId="{AADE90F8-BDE7-47CA-A855-06018EC81019}" destId="{60D22CA0-4D15-4E5C-9155-ECE2841263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F45A-39A0-4CAA-BDFC-D6FA1B69517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A99B-9F8C-44C2-AF26-9320C5C705C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Polimorfismo</a:t>
          </a:r>
        </a:p>
      </dsp:txBody>
      <dsp:txXfrm>
        <a:off x="3578350" y="496219"/>
        <a:ext cx="1531337" cy="1531337"/>
      </dsp:txXfrm>
    </dsp:sp>
    <dsp:sp modelId="{C508DE3E-0C59-491D-A92F-6820BECCF56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Herança</a:t>
          </a:r>
        </a:p>
      </dsp:txBody>
      <dsp:txXfrm>
        <a:off x="5405912" y="496219"/>
        <a:ext cx="1531337" cy="1531337"/>
      </dsp:txXfrm>
    </dsp:sp>
    <dsp:sp modelId="{C92A3824-70D4-439C-90C6-3A544E6DB636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Abstração</a:t>
          </a:r>
        </a:p>
      </dsp:txBody>
      <dsp:txXfrm>
        <a:off x="3578350" y="2323781"/>
        <a:ext cx="1531337" cy="1531337"/>
      </dsp:txXfrm>
    </dsp:sp>
    <dsp:sp modelId="{60D22CA0-4D15-4E5C-9155-ECE284126399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Encapsulamento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2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6" name="Picture 3" descr="Yellow python">
            <a:extLst>
              <a:ext uri="{FF2B5EF4-FFF2-40B4-BE49-F238E27FC236}">
                <a16:creationId xmlns:a16="http://schemas.microsoft.com/office/drawing/2014/main" id="{2AE90D34-8D9D-F4E6-B323-FF6F5352E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35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dirty="0" err="1">
                <a:solidFill>
                  <a:srgbClr val="FFFFFF"/>
                </a:solidFill>
                <a:cs typeface="Calibri Light"/>
              </a:rPr>
              <a:t>Paradigma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orientado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a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objetos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5600" dirty="0"/>
            </a:br>
            <a:br>
              <a:rPr lang="en-US" sz="5600" dirty="0">
                <a:cs typeface="Calibri Light"/>
              </a:rPr>
            </a:br>
            <a:r>
              <a:rPr lang="en-US" sz="5600" dirty="0">
                <a:solidFill>
                  <a:srgbClr val="FFC000"/>
                </a:solidFill>
                <a:cs typeface="Calibri Light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11D1-6CEB-4E7C-BAC0-EA2D3B2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– </a:t>
            </a:r>
            <a:r>
              <a:rPr lang="en-US" dirty="0" err="1"/>
              <a:t>Propriedades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D5B9-1D2C-43CB-BF77-BD867A5C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com um </a:t>
            </a:r>
            <a:r>
              <a:rPr lang="en-US" dirty="0" err="1"/>
              <a:t>mesmo</a:t>
            </a:r>
            <a:r>
              <a:rPr lang="en-US" dirty="0"/>
              <a:t> valor que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instâncias</a:t>
            </a:r>
            <a:r>
              <a:rPr lang="en-US" dirty="0"/>
              <a:t> 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declára</a:t>
            </a:r>
            <a:r>
              <a:rPr lang="en-US" dirty="0"/>
              <a:t>-la antes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</a:t>
            </a:r>
            <a:endParaRPr lang="en-US" dirty="0">
              <a:latin typeface="Gill Sans Nova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tipo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"Puddle"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latin typeface="Consolas"/>
              </a:rPr>
              <a:t>    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 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     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 =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4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7811-19A9-AE5C-804A-564BF823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B9CD-27BC-8549-22C3-5657B707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en-US" dirty="0"/>
              <a:t>Podemos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>
                <a:solidFill>
                  <a:srgbClr val="FF0000"/>
                </a:solidFill>
              </a:rPr>
              <a:t>().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podemos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atribuir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facilitar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manejamento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a= </a:t>
            </a:r>
            <a:r>
              <a:rPr lang="en-US" dirty="0">
                <a:solidFill>
                  <a:srgbClr val="FF0000"/>
                </a:solidFill>
              </a:rPr>
              <a:t>Cachorro()</a:t>
            </a:r>
          </a:p>
        </p:txBody>
      </p:sp>
    </p:spTree>
    <p:extLst>
      <p:ext uri="{BB962C8B-B14F-4D97-AF65-F5344CB8AC3E}">
        <p14:creationId xmlns:p14="http://schemas.microsoft.com/office/powerpoint/2010/main" val="61731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110-6145-B3F8-41C3-425092A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9116-A342-DEBE-5767-082C8D6B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para 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declará</a:t>
            </a:r>
            <a:r>
              <a:rPr lang="en-US" dirty="0"/>
              <a:t>-lo,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o Python </a:t>
            </a:r>
            <a:r>
              <a:rPr lang="en-US" dirty="0" err="1"/>
              <a:t>retornará</a:t>
            </a:r>
            <a:r>
              <a:rPr lang="en-US" dirty="0"/>
              <a:t> um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a = Cachorro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66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3209-F832-26BC-82FF-58F6EA41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Acessando</a:t>
            </a:r>
            <a:r>
              <a:rPr lang="en-US" dirty="0"/>
              <a:t>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AB5D-41EC-975E-6B7D-C4D7320A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acessar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use </a:t>
            </a:r>
            <a:r>
              <a:rPr lang="en-US" dirty="0" err="1"/>
              <a:t>adicione</a:t>
            </a:r>
            <a:r>
              <a:rPr lang="en-US" dirty="0"/>
              <a:t> um "." com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a.idade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29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7CC4-8557-10CF-55F0-E669ABDD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3A6A-B347-EA7C-B740-435BA7D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que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idade</a:t>
            </a:r>
            <a:r>
              <a:rPr lang="en-US" dirty="0"/>
              <a:t>, e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 </a:t>
            </a:r>
            <a:r>
              <a:rPr lang="en-US" dirty="0" err="1"/>
              <a:t>crie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5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6E8-A1C7-A86E-E092-9ECC716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058E-1D36-F623-FC09-7597C1B0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incluir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basta usar </a:t>
            </a:r>
            <a:r>
              <a:rPr lang="en-US" b="1" dirty="0"/>
              <a:t>def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metodo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self,parametro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</a:rPr>
              <a:t> class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</a:t>
            </a:r>
            <a:r>
              <a:rPr lang="en-US" sz="1800" dirty="0" err="1">
                <a:latin typeface="Consolas"/>
              </a:rPr>
              <a:t>tipo</a:t>
            </a:r>
            <a:r>
              <a:rPr lang="en-US" sz="1800" dirty="0">
                <a:latin typeface="Consolas"/>
              </a:rPr>
              <a:t> =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"Yorkshire"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solidFill>
                  <a:srgbClr val="FF0000"/>
                </a:solidFill>
                <a:latin typeface="Consolas"/>
              </a:rPr>
              <a:t>  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__</a:t>
            </a:r>
            <a:r>
              <a:rPr lang="en-US" sz="1800" dirty="0" err="1">
                <a:latin typeface="Consolas"/>
              </a:rPr>
              <a:t>init</a:t>
            </a:r>
            <a:r>
              <a:rPr lang="en-US" sz="1800" dirty="0">
                <a:latin typeface="Consolas"/>
              </a:rPr>
              <a:t>__(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1800" dirty="0">
                <a:latin typeface="Consolas"/>
              </a:rPr>
              <a:t>, 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):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latin typeface="Consolas"/>
              </a:rPr>
              <a:t>        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 =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 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):
    return f"{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} </a:t>
            </a:r>
            <a:r>
              <a:rPr lang="en-US" sz="1800" dirty="0" err="1">
                <a:latin typeface="Consolas"/>
              </a:rPr>
              <a:t>está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latindo</a:t>
            </a:r>
            <a:r>
              <a:rPr lang="en-US" sz="1800" dirty="0">
                <a:latin typeface="Consolas"/>
              </a:rPr>
              <a:t> : {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}"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Chamamos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método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dessa forma:</a:t>
            </a:r>
            <a:endParaRPr lang="en-US" dirty="0">
              <a:solidFill>
                <a:srgbClr val="000000"/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a.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("Woof Woof")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031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BCC5-16C9-EE33-D8FE-D9EA81D6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ABDD-077E-2A60-8140-E21B4DD9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herde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, </a:t>
            </a:r>
            <a:r>
              <a:rPr lang="en-US" dirty="0" err="1"/>
              <a:t>bastar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herdada</a:t>
            </a:r>
            <a:r>
              <a:rPr lang="en-US" dirty="0"/>
              <a:t> entre </a:t>
            </a:r>
            <a:r>
              <a:rPr lang="en-US" dirty="0" err="1"/>
              <a:t>parênteses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Yorkshire(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Dog</a:t>
            </a:r>
            <a:r>
              <a:rPr lang="en-US" dirty="0">
                <a:latin typeface="Consolas"/>
              </a:rPr>
              <a:t>):
    </a:t>
            </a:r>
            <a:r>
              <a:rPr lang="en-US" b="1" dirty="0">
                <a:latin typeface="Consolas"/>
              </a:rPr>
              <a:t>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9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2FF3-463B-C76D-DFE4-62B5AFF4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5F7-31DE-172E-2E78-FAB3C0B5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sobreescrever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 pai, basta </a:t>
            </a:r>
            <a:r>
              <a:rPr lang="en-US" dirty="0" err="1">
                <a:latin typeface="Consolas"/>
              </a:rPr>
              <a:t>declarar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com o </a:t>
            </a:r>
            <a:r>
              <a:rPr lang="en-US" dirty="0" err="1">
                <a:latin typeface="Consolas"/>
              </a:rPr>
              <a:t>mesmo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nome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latir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self, sound="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Arf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</a:t>
            </a:r>
            <a:r>
              <a:rPr lang="en-US" dirty="0">
                <a:latin typeface="Consolas"/>
              </a:rPr>
              <a:t>):
       </a:t>
            </a:r>
            <a:r>
              <a:rPr lang="en-US" b="1" dirty="0">
                <a:latin typeface="Consolas"/>
              </a:rPr>
              <a:t> return</a:t>
            </a:r>
            <a:r>
              <a:rPr lang="en-US" dirty="0">
                <a:latin typeface="Consolas"/>
              </a:rPr>
              <a:t> f"{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self.name</a:t>
            </a:r>
            <a:r>
              <a:rPr lang="en-US" dirty="0">
                <a:latin typeface="Consolas"/>
              </a:rPr>
              <a:t>} says 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sound</a:t>
            </a:r>
            <a:r>
              <a:rPr lang="en-US" dirty="0">
                <a:latin typeface="Consolas"/>
              </a:rPr>
              <a:t>}"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5731-8FA8-5D98-4648-CFD1F944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B2B9-A6A7-8B49-3F65-6280686B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Podemos usar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polimorfismo</a:t>
            </a:r>
            <a:r>
              <a:rPr lang="en-US" dirty="0"/>
              <a:t>, para,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 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chame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cujos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possuam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endParaRPr lang="en-US" sz="1800" b="1" dirty="0">
              <a:latin typeface="Consolas"/>
            </a:endParaRPr>
          </a:p>
          <a:p>
            <a:pPr>
              <a:buNone/>
            </a:pP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(obj): </a:t>
            </a:r>
            <a:endParaRPr lang="en-US" sz="1800">
              <a:latin typeface="Gill Sans Nova"/>
            </a:endParaRPr>
          </a:p>
          <a:p>
            <a:pPr>
              <a:buNone/>
            </a:pPr>
            <a:r>
              <a:rPr lang="en-US" sz="1800" dirty="0">
                <a:latin typeface="Consolas"/>
              </a:rPr>
              <a:t>       </a:t>
            </a:r>
            <a:r>
              <a:rPr lang="en-US" sz="1800" dirty="0" err="1">
                <a:latin typeface="Consolas"/>
              </a:rPr>
              <a:t>obj.idade</a:t>
            </a:r>
            <a:r>
              <a:rPr lang="en-US" sz="1800" dirty="0">
                <a:latin typeface="Consolas"/>
              </a:rPr>
              <a:t>() 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)</a:t>
            </a:r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pessoa</a:t>
            </a:r>
            <a:r>
              <a:rPr lang="en-US" sz="1800" dirty="0"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C623-B668-357D-6175-0561C42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0021-B911-2D8A-696F-7188642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encapsular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varíavel</a:t>
            </a:r>
            <a:r>
              <a:rPr lang="en-US" sz="2400" dirty="0"/>
              <a:t>, </a:t>
            </a:r>
            <a:r>
              <a:rPr lang="en-US" sz="2400" dirty="0" err="1"/>
              <a:t>usamos</a:t>
            </a:r>
            <a:r>
              <a:rPr lang="en-US" sz="2400" dirty="0"/>
              <a:t> </a:t>
            </a:r>
            <a:r>
              <a:rPr lang="en-US" sz="2400" dirty="0"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nomedavaríavel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isso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torna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modifícavel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apenas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daquela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não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ser que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usemos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getters and setters. 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Exemplo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</a:rPr>
              <a:t>class</a:t>
            </a:r>
            <a:r>
              <a:rPr lang="en-US" sz="2400" dirty="0">
                <a:latin typeface="Consolas"/>
              </a:rPr>
              <a:t> Cachorro:
   </a:t>
            </a:r>
            <a:r>
              <a:rPr lang="en-US" sz="2400" b="1" dirty="0">
                <a:latin typeface="Consolas"/>
              </a:rPr>
              <a:t> def</a:t>
            </a:r>
            <a:r>
              <a:rPr lang="en-US" sz="2400" dirty="0">
                <a:latin typeface="Consolas"/>
              </a:rPr>
              <a:t> __</a:t>
            </a:r>
            <a:r>
              <a:rPr lang="en-US" sz="2400" dirty="0" err="1">
                <a:latin typeface="Consolas"/>
              </a:rPr>
              <a:t>init</a:t>
            </a:r>
            <a:r>
              <a:rPr lang="en-US" sz="2400" dirty="0">
                <a:latin typeface="Consolas"/>
              </a:rPr>
              <a:t>__(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10
    </a:t>
            </a:r>
            <a:r>
              <a:rPr lang="en-US" sz="2400" b="1" dirty="0">
                <a:latin typeface="Consolas"/>
              </a:rPr>
              <a:t>def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setIdade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endParaRPr lang="en-US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298B-0B72-402C-80E2-9DAAC09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O que é POO?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A01-919A-4A6D-B699-1B5B7C5A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4400" dirty="0"/>
          </a:p>
          <a:p>
            <a:r>
              <a:rPr lang="en-US" sz="4400" dirty="0" err="1"/>
              <a:t>Programação</a:t>
            </a:r>
            <a:r>
              <a:rPr lang="en-US" sz="4400" dirty="0"/>
              <a:t> </a:t>
            </a:r>
            <a:r>
              <a:rPr lang="en-US" sz="4400" dirty="0" err="1"/>
              <a:t>orientada</a:t>
            </a:r>
            <a:r>
              <a:rPr lang="en-US" sz="4400" dirty="0"/>
              <a:t> a </a:t>
            </a:r>
            <a:r>
              <a:rPr lang="en-US" sz="4400" dirty="0" err="1"/>
              <a:t>objetos</a:t>
            </a:r>
            <a:r>
              <a:rPr lang="en-US" sz="4400" dirty="0"/>
              <a:t> é um </a:t>
            </a:r>
            <a:r>
              <a:rPr lang="en-US" sz="4400" dirty="0" err="1"/>
              <a:t>paradigma</a:t>
            </a:r>
            <a:r>
              <a:rPr lang="en-US" sz="4400" dirty="0"/>
              <a:t> da </a:t>
            </a:r>
            <a:r>
              <a:rPr lang="en-US" sz="4400" dirty="0" err="1"/>
              <a:t>programação</a:t>
            </a:r>
            <a:r>
              <a:rPr lang="en-US" sz="4400" dirty="0"/>
              <a:t> que é </a:t>
            </a:r>
            <a:r>
              <a:rPr lang="en-US" sz="4400" dirty="0" err="1"/>
              <a:t>baseado</a:t>
            </a:r>
            <a:r>
              <a:rPr lang="en-US" sz="4400" dirty="0"/>
              <a:t> no </a:t>
            </a:r>
            <a:r>
              <a:rPr lang="en-US" sz="4400" dirty="0" err="1"/>
              <a:t>conceito</a:t>
            </a:r>
            <a:r>
              <a:rPr lang="en-US" sz="4400" dirty="0"/>
              <a:t> de "</a:t>
            </a:r>
            <a:r>
              <a:rPr lang="en-US" sz="4400" dirty="0" err="1"/>
              <a:t>objetos</a:t>
            </a:r>
            <a:r>
              <a:rPr lang="en-US" sz="4400" dirty="0"/>
              <a:t>" do </a:t>
            </a:r>
            <a:r>
              <a:rPr lang="en-US" sz="4400" dirty="0" err="1"/>
              <a:t>mundo</a:t>
            </a:r>
            <a:r>
              <a:rPr lang="en-US" sz="4400" dirty="0"/>
              <a:t> real, </a:t>
            </a:r>
            <a:r>
              <a:rPr lang="en-US" sz="4400" dirty="0" err="1"/>
              <a:t>tentando</a:t>
            </a:r>
            <a:r>
              <a:rPr lang="en-US" sz="4400" dirty="0"/>
              <a:t> </a:t>
            </a:r>
            <a:r>
              <a:rPr lang="en-US" sz="4400" dirty="0" err="1"/>
              <a:t>aproximar</a:t>
            </a:r>
            <a:r>
              <a:rPr lang="en-US" sz="4400" dirty="0"/>
              <a:t> o virtual do real.</a:t>
            </a:r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43B-AC0B-DAFB-7178-FAE7D2CF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4EDB-5CFB-8A99-F934-86D70B1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9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Pessoa </a:t>
            </a:r>
            <a:r>
              <a:rPr lang="en-US" dirty="0"/>
              <a:t>que </a:t>
            </a:r>
            <a:r>
              <a:rPr lang="en-US" dirty="0" err="1"/>
              <a:t>contenha</a:t>
            </a:r>
            <a:r>
              <a:rPr lang="en-US" dirty="0"/>
              <a:t> 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,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pessoa</a:t>
            </a:r>
            <a:r>
              <a:rPr lang="en-US" dirty="0"/>
              <a:t>(com </a:t>
            </a:r>
            <a:r>
              <a:rPr lang="en-US" dirty="0" err="1"/>
              <a:t>uma</a:t>
            </a:r>
            <a:r>
              <a:rPr lang="en-US" dirty="0"/>
              <a:t> string "O </a:t>
            </a:r>
            <a:r>
              <a:rPr lang="en-US" dirty="0" err="1"/>
              <a:t>nome</a:t>
            </a:r>
            <a:r>
              <a:rPr lang="en-US" dirty="0"/>
              <a:t> é:"). </a:t>
            </a:r>
            <a:endParaRPr lang="en-US"/>
          </a:p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/>
              <a:t>Professor </a:t>
            </a:r>
            <a:r>
              <a:rPr lang="en-US" dirty="0"/>
              <a:t>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herdem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 </a:t>
            </a:r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privado para o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matrícula</a:t>
            </a:r>
            <a:r>
              <a:rPr lang="en-US" dirty="0"/>
              <a:t>.</a:t>
            </a:r>
          </a:p>
          <a:p>
            <a:r>
              <a:rPr lang="en-US" dirty="0" err="1"/>
              <a:t>Crie</a:t>
            </a:r>
            <a:r>
              <a:rPr lang="en-US" dirty="0"/>
              <a:t> no professor e no </a:t>
            </a:r>
            <a:r>
              <a:rPr lang="en-US" dirty="0" err="1"/>
              <a:t>aluno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idade</a:t>
            </a:r>
            <a:r>
              <a:rPr lang="en-US" dirty="0"/>
              <a:t> deles, com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.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chamar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Professor e um da </a:t>
            </a:r>
            <a:r>
              <a:rPr lang="en-US" dirty="0" err="1"/>
              <a:t>classe</a:t>
            </a:r>
            <a:r>
              <a:rPr lang="en-US" dirty="0"/>
              <a:t> Pessoa. Por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 </a:t>
            </a:r>
            <a:r>
              <a:rPr lang="en-US" dirty="0" err="1"/>
              <a:t>todos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90DF-129E-4D2D-B6C3-DD3D0DDB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Quatro Pilares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17E056-5955-84A9-9634-F21E6186F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71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79B-0E9A-4A9B-9F5F-0F115602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BA39-6D3F-4855-B9F6-14CD4A26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É as </a:t>
            </a:r>
            <a:r>
              <a:rPr lang="en-US" dirty="0" err="1">
                <a:ea typeface="+mn-lt"/>
                <a:cs typeface="+mn-lt"/>
              </a:rPr>
              <a:t>características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derivados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possuirem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respostas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Aparelho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r>
              <a:rPr lang="en-US" dirty="0"/>
              <a:t>", o </a:t>
            </a:r>
            <a:r>
              <a:rPr lang="en-US" dirty="0" err="1"/>
              <a:t>método</a:t>
            </a:r>
            <a:r>
              <a:rPr lang="en-US" dirty="0"/>
              <a:t> Ligar()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"Videogame" e "</a:t>
            </a:r>
            <a:r>
              <a:rPr lang="en-US" dirty="0" err="1"/>
              <a:t>Microondas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4562-B75F-4138-830C-A2BB28D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9396-E698-4B46-BE34-5C8D273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"</a:t>
            </a:r>
            <a:r>
              <a:rPr lang="en-US" dirty="0" err="1"/>
              <a:t>herda</a:t>
            </a:r>
            <a:r>
              <a:rPr lang="en-US" dirty="0"/>
              <a:t>"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é, para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 </a:t>
            </a:r>
            <a:r>
              <a:rPr lang="en-US" dirty="0" err="1"/>
              <a:t>outra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Aluno</a:t>
            </a:r>
            <a:r>
              <a:rPr lang="en-US" dirty="0"/>
              <a:t>" </a:t>
            </a:r>
            <a:r>
              <a:rPr lang="en-US" dirty="0" err="1"/>
              <a:t>poderia</a:t>
            </a:r>
            <a:r>
              <a:rPr lang="en-US" dirty="0"/>
              <a:t> </a:t>
            </a:r>
            <a:r>
              <a:rPr lang="en-US" dirty="0" err="1"/>
              <a:t>herdar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"Pessoa" as </a:t>
            </a:r>
            <a:r>
              <a:rPr lang="en-US" dirty="0" err="1"/>
              <a:t>características</a:t>
            </a:r>
            <a:r>
              <a:rPr lang="en-US" dirty="0"/>
              <a:t> "</a:t>
            </a:r>
            <a:r>
              <a:rPr lang="en-US" dirty="0" err="1"/>
              <a:t>nome</a:t>
            </a:r>
            <a:r>
              <a:rPr lang="en-US" dirty="0"/>
              <a:t>" e "</a:t>
            </a:r>
            <a:r>
              <a:rPr lang="en-US" dirty="0" err="1"/>
              <a:t>idade</a:t>
            </a:r>
            <a:r>
              <a:rPr lang="en-US" dirty="0"/>
              <a:t>". Ou </a:t>
            </a:r>
            <a:r>
              <a:rPr lang="en-US" dirty="0" err="1"/>
              <a:t>seja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passaria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tanto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3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EE65-5A7A-46F6-9ED4-B83982C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EFE3-AB42-4BCE-BF11-E28C5AD9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Ao </a:t>
            </a:r>
            <a:r>
              <a:rPr lang="en-US" sz="4800" dirty="0" err="1"/>
              <a:t>definirmos</a:t>
            </a:r>
            <a:r>
              <a:rPr lang="en-US" sz="4800" dirty="0"/>
              <a:t> </a:t>
            </a:r>
            <a:r>
              <a:rPr lang="en-US" sz="4800" dirty="0" err="1"/>
              <a:t>os</a:t>
            </a:r>
            <a:r>
              <a:rPr lang="en-US" sz="4800" dirty="0"/>
              <a:t> </a:t>
            </a:r>
            <a:r>
              <a:rPr lang="en-US" sz="4800" dirty="0" err="1"/>
              <a:t>atributos</a:t>
            </a:r>
            <a:r>
              <a:rPr lang="en-US" sz="4800" dirty="0"/>
              <a:t> de um </a:t>
            </a:r>
            <a:r>
              <a:rPr lang="en-US" sz="4800" dirty="0" err="1"/>
              <a:t>objeto</a:t>
            </a:r>
            <a:r>
              <a:rPr lang="en-US" sz="4800" dirty="0"/>
              <a:t>, </a:t>
            </a:r>
            <a:r>
              <a:rPr lang="en-US" sz="4800" dirty="0" err="1"/>
              <a:t>devemos</a:t>
            </a:r>
            <a:r>
              <a:rPr lang="en-US" sz="4800" dirty="0"/>
              <a:t> </a:t>
            </a:r>
            <a:r>
              <a:rPr lang="en-US" sz="4800" dirty="0" err="1"/>
              <a:t>garantir</a:t>
            </a:r>
            <a:r>
              <a:rPr lang="en-US" sz="4800" dirty="0"/>
              <a:t> que </a:t>
            </a:r>
            <a:r>
              <a:rPr lang="en-US" sz="4800" dirty="0" err="1"/>
              <a:t>eles</a:t>
            </a:r>
            <a:r>
              <a:rPr lang="en-US" sz="4800" dirty="0"/>
              <a:t> </a:t>
            </a:r>
            <a:r>
              <a:rPr lang="en-US" sz="4800" dirty="0" err="1"/>
              <a:t>sejam</a:t>
            </a:r>
            <a:r>
              <a:rPr lang="en-US" sz="4800" dirty="0"/>
              <a:t> "</a:t>
            </a:r>
            <a:r>
              <a:rPr lang="en-US" sz="4800" dirty="0" err="1"/>
              <a:t>trancados</a:t>
            </a:r>
            <a:r>
              <a:rPr lang="en-US" sz="4800" dirty="0"/>
              <a:t>", </a:t>
            </a:r>
            <a:r>
              <a:rPr lang="en-US" sz="4800" dirty="0" err="1"/>
              <a:t>ou</a:t>
            </a:r>
            <a:r>
              <a:rPr lang="en-US" sz="4800" dirty="0"/>
              <a:t> </a:t>
            </a:r>
            <a:r>
              <a:rPr lang="en-US" sz="4800" dirty="0" err="1"/>
              <a:t>seja</a:t>
            </a:r>
            <a:r>
              <a:rPr lang="en-US" sz="4800" dirty="0"/>
              <a:t>, o </a:t>
            </a:r>
            <a:r>
              <a:rPr lang="en-US" sz="4800" dirty="0" err="1"/>
              <a:t>objeto</a:t>
            </a:r>
            <a:r>
              <a:rPr lang="en-US" sz="4800" dirty="0"/>
              <a:t> </a:t>
            </a:r>
            <a:r>
              <a:rPr lang="en-US" sz="4800" dirty="0" err="1"/>
              <a:t>pode</a:t>
            </a:r>
            <a:r>
              <a:rPr lang="en-US" sz="4800" dirty="0"/>
              <a:t> </a:t>
            </a:r>
            <a:r>
              <a:rPr lang="en-US" sz="4800" dirty="0" err="1"/>
              <a:t>ter</a:t>
            </a:r>
            <a:r>
              <a:rPr lang="en-US" sz="4800" dirty="0"/>
              <a:t> </a:t>
            </a:r>
            <a:r>
              <a:rPr lang="en-US" sz="4800" dirty="0" err="1"/>
              <a:t>suas</a:t>
            </a:r>
            <a:r>
              <a:rPr lang="en-US" sz="4800" dirty="0"/>
              <a:t> </a:t>
            </a:r>
            <a:r>
              <a:rPr lang="en-US" sz="4800" dirty="0" err="1"/>
              <a:t>propriedades</a:t>
            </a:r>
            <a:r>
              <a:rPr lang="en-US" sz="4800" dirty="0"/>
              <a:t> </a:t>
            </a:r>
            <a:r>
              <a:rPr lang="en-US" sz="4800" dirty="0" err="1"/>
              <a:t>consultadas</a:t>
            </a:r>
            <a:r>
              <a:rPr lang="en-US" sz="4800" dirty="0"/>
              <a:t>, mas </a:t>
            </a:r>
            <a:r>
              <a:rPr lang="en-US" sz="4800" dirty="0" err="1"/>
              <a:t>não</a:t>
            </a:r>
            <a:r>
              <a:rPr lang="en-US" sz="4800" dirty="0"/>
              <a:t> </a:t>
            </a:r>
            <a:r>
              <a:rPr lang="en-US" sz="4800" dirty="0" err="1"/>
              <a:t>modificadas</a:t>
            </a:r>
            <a:r>
              <a:rPr lang="en-US" sz="4800" dirty="0"/>
              <a:t> </a:t>
            </a:r>
            <a:r>
              <a:rPr lang="en-US" sz="4800" dirty="0" err="1"/>
              <a:t>por</a:t>
            </a:r>
            <a:r>
              <a:rPr lang="en-US" sz="4800" dirty="0"/>
              <a:t> outros </a:t>
            </a:r>
            <a:r>
              <a:rPr lang="en-US" sz="4800" dirty="0" err="1"/>
              <a:t>objetos</a:t>
            </a:r>
            <a:r>
              <a:rPr lang="en-US" sz="4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6C0-BC71-4D9C-ACED-C5E109AF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E01A-8E8F-49A7-83C9-12AD128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Trata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"</a:t>
            </a:r>
            <a:r>
              <a:rPr lang="en-US" dirty="0" err="1"/>
              <a:t>passar</a:t>
            </a:r>
            <a:r>
              <a:rPr lang="en-US" dirty="0"/>
              <a:t>"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para 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dando</a:t>
            </a:r>
            <a:r>
              <a:rPr lang="en-US" dirty="0"/>
              <a:t> a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que as </a:t>
            </a:r>
            <a:r>
              <a:rPr lang="en-US" dirty="0" err="1"/>
              <a:t>aproximam</a:t>
            </a:r>
            <a:r>
              <a:rPr lang="en-US" dirty="0"/>
              <a:t> da </a:t>
            </a:r>
            <a:r>
              <a:rPr lang="en-US" dirty="0" err="1"/>
              <a:t>realidade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Identidade</a:t>
            </a:r>
            <a:r>
              <a:rPr lang="en-US" dirty="0"/>
              <a:t> : Cachorro.</a:t>
            </a:r>
          </a:p>
          <a:p>
            <a:pPr marL="0" indent="0">
              <a:buNone/>
            </a:pPr>
            <a:r>
              <a:rPr lang="en-US" dirty="0" err="1"/>
              <a:t>Propriedades</a:t>
            </a:r>
            <a:r>
              <a:rPr lang="en-US" dirty="0"/>
              <a:t>: Cor, </a:t>
            </a:r>
            <a:r>
              <a:rPr lang="en-US" dirty="0" err="1"/>
              <a:t>raça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: Comer, </a:t>
            </a:r>
            <a:r>
              <a:rPr lang="en-US" dirty="0" err="1"/>
              <a:t>latir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CF5D-A150-4CCE-B026-600B857E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dirty="0" err="1"/>
              <a:t>Definindo</a:t>
            </a:r>
            <a:r>
              <a:rPr lang="en-US" sz="5600" dirty="0"/>
              <a:t> classes - </a:t>
            </a:r>
            <a:r>
              <a:rPr lang="en-US" sz="5600" dirty="0" err="1"/>
              <a:t>Criação</a:t>
            </a:r>
          </a:p>
        </p:txBody>
      </p: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66EF-2953-48AF-86A5-7FF1285C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C6DB-7001-41F6-885F-D3E953323647}"/>
              </a:ext>
            </a:extLst>
          </p:cNvPr>
          <p:cNvSpPr txBox="1"/>
          <p:nvPr/>
        </p:nvSpPr>
        <p:spPr>
          <a:xfrm>
            <a:off x="825335" y="2557152"/>
            <a:ext cx="112043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/>
              </a:rPr>
              <a:t>Começamos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definindo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uma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 com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 </a:t>
            </a:r>
            <a:r>
              <a:rPr lang="en-US" sz="2800" b="1" dirty="0">
                <a:latin typeface="Consolas"/>
              </a:rPr>
              <a:t>"class"</a:t>
            </a:r>
            <a:r>
              <a:rPr lang="en-US" sz="2800" dirty="0">
                <a:latin typeface="Consolas"/>
              </a:rPr>
              <a:t>, e </a:t>
            </a:r>
            <a:r>
              <a:rPr lang="en-US" sz="2800" dirty="0" err="1">
                <a:latin typeface="Consolas"/>
              </a:rPr>
              <a:t>após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isso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nome</a:t>
            </a:r>
            <a:r>
              <a:rPr lang="en-US" sz="2800" dirty="0">
                <a:latin typeface="Consolas"/>
              </a:rPr>
              <a:t> da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seguido</a:t>
            </a:r>
            <a:r>
              <a:rPr lang="en-US" sz="2800" dirty="0">
                <a:latin typeface="Consolas"/>
              </a:rPr>
              <a:t> do </a:t>
            </a:r>
            <a:r>
              <a:rPr lang="en-US" sz="2800" b="1" dirty="0">
                <a:latin typeface="Consolas"/>
              </a:rPr>
              <a:t>":"</a:t>
            </a:r>
            <a:r>
              <a:rPr lang="en-US" sz="2800" dirty="0">
                <a:latin typeface="Consolas"/>
              </a:rPr>
              <a:t>. OBS: Podemos usar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 </a:t>
            </a:r>
            <a:r>
              <a:rPr lang="en-US" sz="2800" b="1" dirty="0">
                <a:latin typeface="Consolas"/>
              </a:rPr>
              <a:t>pass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como</a:t>
            </a:r>
            <a:r>
              <a:rPr lang="en-US" sz="2800" dirty="0">
                <a:latin typeface="Consolas"/>
              </a:rPr>
              <a:t> um </a:t>
            </a:r>
            <a:r>
              <a:rPr lang="en-US" sz="2800" i="1" dirty="0">
                <a:latin typeface="Consolas"/>
              </a:rPr>
              <a:t>placeholder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servindo</a:t>
            </a:r>
            <a:r>
              <a:rPr lang="en-US" sz="2800" dirty="0">
                <a:latin typeface="Consolas"/>
              </a:rPr>
              <a:t> para </a:t>
            </a:r>
            <a:r>
              <a:rPr lang="en-US" sz="2800" dirty="0" err="1">
                <a:latin typeface="Consolas"/>
              </a:rPr>
              <a:t>rodar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código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sem</a:t>
            </a:r>
            <a:r>
              <a:rPr lang="en-US" sz="2800" dirty="0">
                <a:latin typeface="Consolas"/>
              </a:rPr>
              <a:t> o python </a:t>
            </a:r>
            <a:r>
              <a:rPr lang="en-US" sz="2800" dirty="0" err="1">
                <a:latin typeface="Consolas"/>
              </a:rPr>
              <a:t>retornar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algum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tipo</a:t>
            </a:r>
            <a:r>
              <a:rPr lang="en-US" sz="2800" dirty="0">
                <a:latin typeface="Consolas"/>
              </a:rPr>
              <a:t> de </a:t>
            </a:r>
            <a:r>
              <a:rPr lang="en-US" sz="2800" dirty="0" err="1">
                <a:latin typeface="Consolas"/>
              </a:rPr>
              <a:t>erro</a:t>
            </a:r>
            <a:r>
              <a:rPr lang="en-US" sz="2800" dirty="0">
                <a:latin typeface="Consolas"/>
              </a:rPr>
              <a:t>.</a:t>
            </a:r>
          </a:p>
          <a:p>
            <a:r>
              <a:rPr lang="en-US" sz="2800" dirty="0" err="1">
                <a:latin typeface="Consolas"/>
              </a:rPr>
              <a:t>Exemplo</a:t>
            </a:r>
            <a:r>
              <a:rPr lang="en-US" sz="2800" dirty="0">
                <a:latin typeface="Consolas"/>
              </a:rPr>
              <a:t>:</a:t>
            </a:r>
          </a:p>
          <a:p>
            <a:r>
              <a:rPr lang="en-US" sz="2800" b="1" dirty="0"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2800" dirty="0">
                <a:latin typeface="Consolas"/>
              </a:rPr>
              <a:t>:
    </a:t>
            </a:r>
            <a:r>
              <a:rPr lang="en-US" sz="2800" b="1" dirty="0">
                <a:latin typeface="Consolas"/>
              </a:rPr>
              <a:t>pass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31238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FD3A-9BE1-4EDA-BFC2-2C3D5787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-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8C0C-1128-40E4-AF34-AC6AA749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8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 </a:t>
            </a:r>
            <a:r>
              <a:rPr lang="en-US" b="1" dirty="0">
                <a:latin typeface="Consolas"/>
              </a:rPr>
              <a:t>__</a:t>
            </a:r>
            <a:r>
              <a:rPr lang="en-US" b="1" dirty="0" err="1">
                <a:latin typeface="Consolas"/>
              </a:rPr>
              <a:t>init</a:t>
            </a:r>
            <a:r>
              <a:rPr lang="en-US" b="1" dirty="0">
                <a:latin typeface="Consolas"/>
              </a:rPr>
              <a:t>__(): </a:t>
            </a:r>
            <a:r>
              <a:rPr lang="en-US" dirty="0">
                <a:latin typeface="Consolas"/>
              </a:rPr>
              <a:t>, que serve para </a:t>
            </a:r>
            <a:r>
              <a:rPr lang="en-US" dirty="0" err="1">
                <a:latin typeface="Consolas"/>
              </a:rPr>
              <a:t>inicializar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instância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, 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as </a:t>
            </a:r>
            <a:r>
              <a:rPr lang="en-US" dirty="0" err="1">
                <a:latin typeface="Consolas"/>
              </a:rPr>
              <a:t>propriedades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objeto</a:t>
            </a:r>
            <a:r>
              <a:rPr lang="en-US" dirty="0">
                <a:latin typeface="Consolas"/>
              </a:rPr>
              <a:t>.</a:t>
            </a:r>
          </a:p>
          <a:p>
            <a:r>
              <a:rPr lang="en-US" dirty="0" err="1">
                <a:latin typeface="Consolas"/>
              </a:rPr>
              <a:t>Usamos</a:t>
            </a:r>
            <a:r>
              <a:rPr lang="en-US" dirty="0"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r>
              <a:rPr lang="en-US" b="1" dirty="0">
                <a:latin typeface="Consolas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endParaRPr lang="en-US" b="1" err="1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uma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propriedade</a:t>
            </a:r>
            <a:r>
              <a:rPr lang="en-US" dirty="0">
                <a:latin typeface="Consolas"/>
              </a:rPr>
              <a:t> e </a:t>
            </a:r>
            <a:r>
              <a:rPr lang="en-US" dirty="0" err="1">
                <a:latin typeface="Consolas"/>
              </a:rPr>
              <a:t>atribuir</a:t>
            </a:r>
            <a:r>
              <a:rPr lang="en-US" dirty="0">
                <a:latin typeface="Consolas"/>
              </a:rPr>
              <a:t> a </a:t>
            </a:r>
            <a:r>
              <a:rPr lang="en-US" dirty="0" err="1">
                <a:latin typeface="Consolas"/>
              </a:rPr>
              <a:t>ela</a:t>
            </a:r>
            <a:r>
              <a:rPr lang="en-US" dirty="0">
                <a:latin typeface="Consolas"/>
              </a:rPr>
              <a:t> o valor do </a:t>
            </a:r>
            <a:r>
              <a:rPr lang="en-US" dirty="0" err="1">
                <a:latin typeface="Consolas"/>
              </a:rPr>
              <a:t>parâmetro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
    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
        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
</a:t>
            </a:r>
            <a:r>
              <a:rPr lang="en-US" dirty="0">
                <a:latin typeface="Consolas"/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9397666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541EA-1A52-485A-A0FD-89F467E12BCA}"/>
</file>

<file path=customXml/itemProps2.xml><?xml version="1.0" encoding="utf-8"?>
<ds:datastoreItem xmlns:ds="http://schemas.openxmlformats.org/officeDocument/2006/customXml" ds:itemID="{EF23F451-4834-4A42-8296-B79CE09F0CE5}"/>
</file>

<file path=customXml/itemProps3.xml><?xml version="1.0" encoding="utf-8"?>
<ds:datastoreItem xmlns:ds="http://schemas.openxmlformats.org/officeDocument/2006/customXml" ds:itemID="{C3479ECC-B069-4A5F-A696-D0EA5ED93A0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GradientVTI</vt:lpstr>
      <vt:lpstr>Paradigma orientado a objetos   PYTHON</vt:lpstr>
      <vt:lpstr>O que é POO?</vt:lpstr>
      <vt:lpstr>Quatro Pilares</vt:lpstr>
      <vt:lpstr>Polimorfismo</vt:lpstr>
      <vt:lpstr>Herança</vt:lpstr>
      <vt:lpstr>Encapsulamento</vt:lpstr>
      <vt:lpstr>Abstração</vt:lpstr>
      <vt:lpstr>Definindo classes - Criação</vt:lpstr>
      <vt:lpstr>Definindo classes - Propriedades</vt:lpstr>
      <vt:lpstr>Definindo Classes – Propriedades 2</vt:lpstr>
      <vt:lpstr>Instânciando um objeto</vt:lpstr>
      <vt:lpstr>Instânciando um objeto 2</vt:lpstr>
      <vt:lpstr>Acessando propriedades</vt:lpstr>
      <vt:lpstr>Exercício</vt:lpstr>
      <vt:lpstr>Métodos dentro de uma classe</vt:lpstr>
      <vt:lpstr>Herança</vt:lpstr>
      <vt:lpstr>Herança 2</vt:lpstr>
      <vt:lpstr>Polimorfismo</vt:lpstr>
      <vt:lpstr>Encapsulamento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497</cp:revision>
  <dcterms:created xsi:type="dcterms:W3CDTF">2022-03-21T05:26:21Z</dcterms:created>
  <dcterms:modified xsi:type="dcterms:W3CDTF">2022-03-21T20:02:01Z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