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CE785-8F0C-8271-87FA-87E28D17788C}" v="37" dt="2022-05-16T19:09:54.453"/>
    <p1510:client id="{A594BDC3-8A7C-4BFF-8135-F1A076399859}" v="248" dt="2022-05-16T08:26:07.461"/>
    <p1510:client id="{BA52D80F-DEFD-F01A-508C-D085C6510BA5}" v="161" dt="2022-05-16T17:24:21.273"/>
    <p1510:client id="{C9E39B70-1709-098D-2426-CB2CF5C9B809}" v="536" dt="2022-05-16T20:05:13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0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5/16/2022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473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Lisp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Parte</a:t>
            </a:r>
            <a:r>
              <a:rPr lang="en-US" dirty="0">
                <a:ea typeface="Calibri"/>
                <a:cs typeface="Calibri"/>
              </a:rPr>
              <a:t> 1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8656-7CD0-9ACF-724F-3A405331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Listas</a:t>
            </a:r>
            <a:r>
              <a:rPr lang="en-US" dirty="0">
                <a:ea typeface="Source Sans Pro"/>
              </a:rPr>
              <a:t> 2</a:t>
            </a:r>
            <a:endParaRPr lang="en-US" dirty="0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D6BE0EC-A3C6-3B02-13EB-8FF10A001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218" y="1825625"/>
            <a:ext cx="4105563" cy="4351338"/>
          </a:xfrm>
        </p:spPr>
      </p:pic>
    </p:spTree>
    <p:extLst>
      <p:ext uri="{BB962C8B-B14F-4D97-AF65-F5344CB8AC3E}">
        <p14:creationId xmlns:p14="http://schemas.microsoft.com/office/powerpoint/2010/main" val="279686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69ED-06A5-C3DF-D23D-7FDC5B3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C698-6652-E994-4E19-92A37D4E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</a:rPr>
              <a:t>(loop for x in (1 2 3)
  do (print x))</a:t>
            </a:r>
            <a:endParaRPr lang="en-US" dirty="0">
              <a:latin typeface="Source Sans Pro"/>
              <a:ea typeface="Source Sans Pro"/>
            </a:endParaRP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(loop repeat 10
  do (print "</a:t>
            </a:r>
            <a:r>
              <a:rPr lang="en-US" dirty="0" err="1">
                <a:latin typeface="Consolas"/>
                <a:ea typeface="Source Sans Pro"/>
              </a:rPr>
              <a:t>Printando</a:t>
            </a:r>
            <a:r>
              <a:rPr lang="en-US" dirty="0">
                <a:latin typeface="Consolas"/>
                <a:ea typeface="Source Sans Pro"/>
              </a:rPr>
              <a:t>"))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1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0846-72AB-EA29-3961-FC68F9BD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If e 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BFBD-FD94-5D57-E1EE-106D101F0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>
                <a:latin typeface="Consolas"/>
              </a:rPr>
              <a:t>(</a:t>
            </a:r>
            <a:r>
              <a:rPr lang="en-US" sz="4800" dirty="0">
                <a:solidFill>
                  <a:srgbClr val="00B050"/>
                </a:solidFill>
                <a:latin typeface="Consolas"/>
              </a:rPr>
              <a:t>if</a:t>
            </a:r>
            <a:r>
              <a:rPr lang="en-US" sz="4800" dirty="0">
                <a:latin typeface="Consolas"/>
              </a:rPr>
              <a:t> (&gt; 4 5)                   
(message "4 é &gt; 5") -&gt; </a:t>
            </a:r>
            <a:r>
              <a:rPr lang="en-US" sz="4800" dirty="0">
                <a:solidFill>
                  <a:srgbClr val="FF0000"/>
                </a:solidFill>
                <a:latin typeface="Consolas"/>
              </a:rPr>
              <a:t>then</a:t>
            </a:r>
            <a:endParaRPr lang="en-US" sz="4800" dirty="0">
              <a:solidFill>
                <a:srgbClr val="FF0000"/>
              </a:solidFill>
              <a:latin typeface="Source Sans Pro"/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latin typeface="Consolas"/>
              </a:rPr>
              <a:t> (message "4 é &lt; 5")) -&gt;</a:t>
            </a:r>
            <a:r>
              <a:rPr lang="en-US" sz="4800" dirty="0">
                <a:solidFill>
                  <a:srgbClr val="00B0F0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endParaRPr lang="en-US" sz="4800" dirty="0">
              <a:solidFill>
                <a:srgbClr val="00B0F0"/>
              </a:solidFill>
              <a:latin typeface="Consolas"/>
              <a:ea typeface="Source Sans Pro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OBS: </a:t>
            </a:r>
            <a:r>
              <a:rPr lang="en-US" sz="4800" dirty="0" err="1">
                <a:solidFill>
                  <a:srgbClr val="FFFFFF"/>
                </a:solidFill>
                <a:latin typeface="Consolas"/>
                <a:ea typeface="Source Sans Pro"/>
              </a:rPr>
              <a:t>Atenção</a:t>
            </a: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Consolas"/>
                <a:ea typeface="Source Sans Pro"/>
              </a:rPr>
              <a:t>aos</a:t>
            </a:r>
            <a:r>
              <a:rPr lang="en-US" sz="4800" dirty="0">
                <a:solidFill>
                  <a:srgbClr val="FFFFFF"/>
                </a:solidFill>
                <a:latin typeface="Consolas"/>
                <a:ea typeface="Source Sans Pro"/>
              </a:rPr>
              <a:t> "()"</a:t>
            </a:r>
          </a:p>
        </p:txBody>
      </p:sp>
    </p:spTree>
    <p:extLst>
      <p:ext uri="{BB962C8B-B14F-4D97-AF65-F5344CB8AC3E}">
        <p14:creationId xmlns:p14="http://schemas.microsoft.com/office/powerpoint/2010/main" val="3110999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0D39-7E3A-8AFA-32FA-DF6CDB1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Source Sans Pro"/>
              </a:rPr>
              <a:t>Lista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CA75-4A2D-097D-4A6A-77B04E3A6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Usamos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mapcar</a:t>
            </a:r>
            <a:r>
              <a:rPr lang="en-US" dirty="0">
                <a:ea typeface="+mn-lt"/>
                <a:cs typeface="+mn-lt"/>
              </a:rPr>
              <a:t> e #' para </a:t>
            </a:r>
            <a:r>
              <a:rPr lang="en-US" dirty="0" err="1">
                <a:ea typeface="+mn-lt"/>
                <a:cs typeface="+mn-lt"/>
              </a:rPr>
              <a:t>aplicar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(print (</a:t>
            </a:r>
            <a:r>
              <a:rPr lang="en-US" dirty="0" err="1">
                <a:ea typeface="+mn-lt"/>
                <a:cs typeface="+mn-lt"/>
              </a:rPr>
              <a:t>mapcar</a:t>
            </a:r>
            <a:r>
              <a:rPr lang="en-US" dirty="0">
                <a:ea typeface="+mn-lt"/>
                <a:cs typeface="+mn-lt"/>
              </a:rPr>
              <a:t> #'func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))</a:t>
            </a:r>
          </a:p>
          <a:p>
            <a:pPr marL="0" indent="0">
              <a:buNone/>
            </a:pPr>
            <a:endParaRPr lang="en-US" dirty="0">
              <a:ea typeface="Source Sans Pro"/>
            </a:endParaRPr>
          </a:p>
          <a:p>
            <a:pPr marL="0" indent="0">
              <a:buNone/>
            </a:pP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4326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FDA8-ECE2-92BC-75AB-89DCA9BB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Exercício</a:t>
            </a:r>
            <a:r>
              <a:rPr lang="en-US" dirty="0">
                <a:ea typeface="Source Sans Pro"/>
              </a:rPr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0774-6A4F-A3C0-3146-F4D67F05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Aplique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sobre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(1 2 3) que </a:t>
            </a:r>
            <a:r>
              <a:rPr lang="en-US" dirty="0" err="1">
                <a:ea typeface="Source Sans Pro"/>
              </a:rPr>
              <a:t>multiplique</a:t>
            </a:r>
            <a:r>
              <a:rPr lang="en-US" dirty="0">
                <a:ea typeface="Source Sans Pro"/>
              </a:rPr>
              <a:t> um </a:t>
            </a:r>
            <a:r>
              <a:rPr lang="en-US" dirty="0" err="1">
                <a:ea typeface="Source Sans Pro"/>
              </a:rPr>
              <a:t>elemento</a:t>
            </a:r>
            <a:r>
              <a:rPr lang="en-US" dirty="0">
                <a:ea typeface="Source Sans Pro"/>
              </a:rPr>
              <a:t>  </a:t>
            </a:r>
            <a:r>
              <a:rPr lang="en-US" dirty="0" err="1">
                <a:ea typeface="Source Sans Pro"/>
              </a:rPr>
              <a:t>caso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ele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seja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maior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igual</a:t>
            </a:r>
            <a:r>
              <a:rPr lang="en-US" dirty="0">
                <a:ea typeface="Source Sans Pro"/>
              </a:rPr>
              <a:t> a 4, </a:t>
            </a:r>
            <a:r>
              <a:rPr lang="en-US" dirty="0" err="1">
                <a:ea typeface="Source Sans Pro"/>
              </a:rPr>
              <a:t>caso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contrário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divida</a:t>
            </a:r>
            <a:r>
              <a:rPr lang="en-US" dirty="0">
                <a:ea typeface="Source Sans Pro"/>
              </a:rPr>
              <a:t> o </a:t>
            </a:r>
            <a:r>
              <a:rPr lang="en-US" dirty="0" err="1">
                <a:ea typeface="Source Sans Pro"/>
              </a:rPr>
              <a:t>elemento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por</a:t>
            </a:r>
            <a:r>
              <a:rPr lang="en-US" dirty="0">
                <a:ea typeface="Source Sans Pro"/>
              </a:rPr>
              <a:t> 2.</a:t>
            </a:r>
          </a:p>
          <a:p>
            <a:r>
              <a:rPr lang="en-US" dirty="0" err="1">
                <a:ea typeface="Source Sans Pro"/>
              </a:rPr>
              <a:t>Depois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aplique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mesma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(4 5 6) e </a:t>
            </a:r>
            <a:r>
              <a:rPr lang="en-US" dirty="0" err="1">
                <a:ea typeface="Source Sans Pro"/>
              </a:rPr>
              <a:t>junte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elas</a:t>
            </a:r>
            <a:r>
              <a:rPr lang="en-US" dirty="0">
                <a:ea typeface="Source Sans Pro"/>
              </a:rPr>
              <a:t>.</a:t>
            </a:r>
          </a:p>
          <a:p>
            <a:endParaRPr lang="en-US" dirty="0">
              <a:ea typeface="Source Sans Pro"/>
            </a:endParaRPr>
          </a:p>
          <a:p>
            <a:r>
              <a:rPr lang="en-US" dirty="0" err="1">
                <a:ea typeface="Source Sans Pro"/>
              </a:rPr>
              <a:t>Dica</a:t>
            </a:r>
            <a:r>
              <a:rPr lang="en-US" dirty="0">
                <a:ea typeface="Source Sans Pro"/>
              </a:rPr>
              <a:t>: Use - &gt; </a:t>
            </a:r>
            <a:r>
              <a:rPr lang="en-US" dirty="0">
                <a:ea typeface="+mn-lt"/>
                <a:cs typeface="+mn-lt"/>
              </a:rPr>
              <a:t>"(&gt;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)"</a:t>
            </a: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75893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47E7-C5D4-69D4-F5DE-3835CD21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Exercício</a:t>
            </a:r>
            <a:r>
              <a:rPr lang="en-US" dirty="0">
                <a:ea typeface="Source Sans Pro"/>
              </a:rPr>
              <a:t>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5F29-75B1-3063-4341-E81B72B4E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Faça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que </a:t>
            </a:r>
            <a:r>
              <a:rPr lang="en-US" dirty="0" err="1">
                <a:ea typeface="Source Sans Pro"/>
              </a:rPr>
              <a:t>calcule</a:t>
            </a:r>
            <a:r>
              <a:rPr lang="en-US" dirty="0">
                <a:ea typeface="Source Sans Pro"/>
              </a:rPr>
              <a:t> o </a:t>
            </a:r>
            <a:r>
              <a:rPr lang="en-US" dirty="0" err="1">
                <a:ea typeface="Source Sans Pro"/>
              </a:rPr>
              <a:t>fatorial</a:t>
            </a:r>
            <a:r>
              <a:rPr lang="en-US" dirty="0">
                <a:ea typeface="Source Sans Pro"/>
              </a:rPr>
              <a:t> de um </a:t>
            </a:r>
            <a:r>
              <a:rPr lang="en-US" dirty="0" err="1">
                <a:ea typeface="Source Sans Pro"/>
              </a:rPr>
              <a:t>número</a:t>
            </a:r>
            <a:r>
              <a:rPr lang="en-US" dirty="0">
                <a:ea typeface="Source Sans 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6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4E88-4F6E-757F-9AC9-13FA79EE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Dialetos</a:t>
            </a:r>
            <a:endParaRPr lang="en-US" dirty="0" err="1"/>
          </a:p>
        </p:txBody>
      </p:sp>
      <p:pic>
        <p:nvPicPr>
          <p:cNvPr id="7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43AABDC-E762-C8EC-BE3D-BC12314AD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42" y="1786041"/>
            <a:ext cx="4351338" cy="4351338"/>
          </a:xfrm>
        </p:spPr>
      </p:pic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D1C55EEC-61C6-2842-5000-B59EC633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1631867"/>
            <a:ext cx="4831277" cy="482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2E4F1-D5D6-30AC-091A-169363A4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b="1" cap="all" spc="1500">
                <a:ea typeface="Source Sans Pro SemiBold" panose="020B0603030403020204" pitchFamily="34" charset="0"/>
              </a:rPr>
              <a:t>Common Lisp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E07FDDB-1E6A-603D-BF56-858590D3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336" y="1509721"/>
            <a:ext cx="3680216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36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314F-CB82-BC0C-4213-A799711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Sobre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linguagem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2F67-5980-D666-930F-DF5A52AA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ea typeface="Source Sans Pro"/>
              </a:rPr>
              <a:t>Criada </a:t>
            </a:r>
            <a:r>
              <a:rPr lang="en-US" sz="4400" dirty="0" err="1">
                <a:ea typeface="Source Sans Pro"/>
              </a:rPr>
              <a:t>em</a:t>
            </a:r>
            <a:r>
              <a:rPr lang="en-US" sz="4400" dirty="0">
                <a:ea typeface="Source Sans Pro"/>
              </a:rPr>
              <a:t> 1981</a:t>
            </a:r>
          </a:p>
          <a:p>
            <a:r>
              <a:rPr lang="en-US" sz="4400" dirty="0">
                <a:ea typeface="Source Sans Pro"/>
              </a:rPr>
              <a:t>Multi-</a:t>
            </a:r>
            <a:r>
              <a:rPr lang="en-US" sz="4400" dirty="0" err="1">
                <a:ea typeface="Source Sans Pro"/>
              </a:rPr>
              <a:t>paradigmas</a:t>
            </a:r>
            <a:endParaRPr lang="en-US" sz="4400">
              <a:ea typeface="Source Sans Pro"/>
            </a:endParaRPr>
          </a:p>
          <a:p>
            <a:r>
              <a:rPr lang="en-US" sz="4400" dirty="0" err="1">
                <a:ea typeface="Source Sans Pro"/>
              </a:rPr>
              <a:t>Rápida</a:t>
            </a:r>
            <a:endParaRPr lang="en-US" sz="4400" dirty="0">
              <a:ea typeface="Source Sans Pro"/>
            </a:endParaRPr>
          </a:p>
          <a:p>
            <a:r>
              <a:rPr lang="en-US" sz="4400" dirty="0" err="1">
                <a:ea typeface="Source Sans Pro"/>
              </a:rPr>
              <a:t>Vários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tipos</a:t>
            </a:r>
            <a:r>
              <a:rPr lang="en-US" sz="4400" dirty="0">
                <a:ea typeface="Source Sans Pro"/>
              </a:rPr>
              <a:t> de </a:t>
            </a:r>
            <a:r>
              <a:rPr lang="en-US" sz="4400" dirty="0" err="1">
                <a:ea typeface="Source Sans Pro"/>
              </a:rPr>
              <a:t>estrutura</a:t>
            </a:r>
            <a:r>
              <a:rPr lang="en-US" sz="4400" dirty="0">
                <a:ea typeface="Source Sans Pro"/>
              </a:rPr>
              <a:t> de dados</a:t>
            </a:r>
          </a:p>
          <a:p>
            <a:r>
              <a:rPr lang="en-US" sz="4400" dirty="0" err="1">
                <a:ea typeface="Source Sans Pro"/>
              </a:rPr>
              <a:t>Amplamento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utilizado</a:t>
            </a:r>
            <a:r>
              <a:rPr lang="en-US" sz="4400" dirty="0">
                <a:ea typeface="Source Sans Pro"/>
              </a:rPr>
              <a:t> para </a:t>
            </a:r>
            <a:r>
              <a:rPr lang="en-US" sz="4400" dirty="0" err="1">
                <a:ea typeface="Source Sans Pro"/>
              </a:rPr>
              <a:t>desenvolvimento</a:t>
            </a:r>
            <a:r>
              <a:rPr lang="en-US" sz="4400" dirty="0">
                <a:ea typeface="Source Sans Pro"/>
              </a:rPr>
              <a:t> de IA</a:t>
            </a:r>
          </a:p>
        </p:txBody>
      </p:sp>
    </p:spTree>
    <p:extLst>
      <p:ext uri="{BB962C8B-B14F-4D97-AF65-F5344CB8AC3E}">
        <p14:creationId xmlns:p14="http://schemas.microsoft.com/office/powerpoint/2010/main" val="339382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6D4B-FC2C-04DE-E4AC-041DB4D8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Funções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2F1B-2C1E-2570-86C3-DAEF1B28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Para chamar e </a:t>
            </a:r>
            <a:r>
              <a:rPr lang="en-US" dirty="0" err="1">
                <a:ea typeface="Source Sans Pro"/>
              </a:rPr>
              <a:t>criar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funções</a:t>
            </a:r>
            <a:r>
              <a:rPr lang="en-US" dirty="0">
                <a:ea typeface="Source Sans Pro"/>
              </a:rPr>
              <a:t> </a:t>
            </a:r>
            <a:r>
              <a:rPr lang="en-US" dirty="0" err="1">
                <a:ea typeface="Source Sans Pro"/>
              </a:rPr>
              <a:t>usamos</a:t>
            </a:r>
            <a:r>
              <a:rPr lang="en-US" dirty="0">
                <a:ea typeface="Source Sans Pro"/>
              </a:rPr>
              <a:t> "()" antes da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. Para </a:t>
            </a:r>
            <a:r>
              <a:rPr lang="en-US" dirty="0" err="1">
                <a:ea typeface="Source Sans Pro"/>
              </a:rPr>
              <a:t>criar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utilizamos</a:t>
            </a:r>
            <a:r>
              <a:rPr lang="en-US" dirty="0">
                <a:ea typeface="Source Sans Pro"/>
              </a:rPr>
              <a:t> </a:t>
            </a:r>
            <a:r>
              <a:rPr lang="en-US" b="1" dirty="0" err="1">
                <a:ea typeface="Source Sans Pro"/>
              </a:rPr>
              <a:t>defun</a:t>
            </a:r>
            <a:r>
              <a:rPr lang="en-US" b="1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seguido</a:t>
            </a:r>
            <a:r>
              <a:rPr lang="en-US" dirty="0">
                <a:ea typeface="Source Sans Pro"/>
              </a:rPr>
              <a:t> do </a:t>
            </a:r>
            <a:r>
              <a:rPr lang="en-US" dirty="0" err="1">
                <a:ea typeface="Source Sans Pro"/>
              </a:rPr>
              <a:t>nome</a:t>
            </a:r>
            <a:r>
              <a:rPr lang="en-US" dirty="0">
                <a:ea typeface="Source Sans Pro"/>
              </a:rPr>
              <a:t> da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e </a:t>
            </a:r>
            <a:r>
              <a:rPr lang="en-US" dirty="0" err="1">
                <a:ea typeface="Source Sans Pro"/>
              </a:rPr>
              <a:t>seus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parâmetros</a:t>
            </a:r>
            <a:r>
              <a:rPr lang="en-US" dirty="0">
                <a:ea typeface="Source Sans Pro"/>
              </a:rPr>
              <a:t>. O que a </a:t>
            </a:r>
            <a:r>
              <a:rPr lang="en-US" dirty="0" err="1">
                <a:ea typeface="Source Sans Pro"/>
              </a:rPr>
              <a:t>função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deve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fazer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deve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estar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dentre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parenteses</a:t>
            </a:r>
            <a:r>
              <a:rPr lang="en-US" dirty="0">
                <a:ea typeface="Source Sans Pro"/>
              </a:rPr>
              <a:t>. </a:t>
            </a:r>
            <a:endParaRPr lang="en-US" b="1" dirty="0" err="1">
              <a:ea typeface="Source Sans Pro"/>
            </a:endParaRPr>
          </a:p>
          <a:p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 err="1">
                <a:ea typeface="+mn-lt"/>
                <a:cs typeface="+mn-lt"/>
              </a:rPr>
              <a:t>defun</a:t>
            </a:r>
            <a:r>
              <a:rPr lang="en-US" dirty="0">
                <a:ea typeface="+mn-lt"/>
                <a:cs typeface="+mn-lt"/>
              </a:rPr>
              <a:t> sum(a b c)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(+  a b c  )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)</a:t>
            </a:r>
          </a:p>
          <a:p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2171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FB7E-263F-4CD1-E426-D2FD4B5F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Operações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aritiméticas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594C-28C9-1932-CBD4-91A20CAB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Source Sans Pro"/>
              </a:rPr>
              <a:t>Usamos</a:t>
            </a:r>
            <a:r>
              <a:rPr lang="en-US" dirty="0">
                <a:ea typeface="Source Sans Pro"/>
              </a:rPr>
              <a:t> o </a:t>
            </a:r>
            <a:r>
              <a:rPr lang="en-US" dirty="0" err="1">
                <a:ea typeface="Source Sans Pro"/>
              </a:rPr>
              <a:t>sinal</a:t>
            </a:r>
            <a:r>
              <a:rPr lang="en-US" dirty="0">
                <a:ea typeface="Source Sans Pro"/>
              </a:rPr>
              <a:t> antes do que </a:t>
            </a:r>
            <a:r>
              <a:rPr lang="en-US" dirty="0" err="1">
                <a:ea typeface="Source Sans Pro"/>
              </a:rPr>
              <a:t>iremos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efetuar</a:t>
            </a:r>
            <a:r>
              <a:rPr lang="en-US" dirty="0">
                <a:ea typeface="Source Sans Pro"/>
              </a:rPr>
              <a:t> a </a:t>
            </a:r>
            <a:r>
              <a:rPr lang="en-US" dirty="0" err="1">
                <a:ea typeface="Source Sans Pro"/>
              </a:rPr>
              <a:t>operação</a:t>
            </a:r>
            <a:r>
              <a:rPr lang="en-US" dirty="0">
                <a:ea typeface="Source Sans Pro"/>
              </a:rPr>
              <a:t>. </a:t>
            </a:r>
          </a:p>
          <a:p>
            <a:pPr marL="0" indent="0">
              <a:buNone/>
            </a:pPr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(+  a b c  ) -&gt; soma </a:t>
            </a:r>
            <a:r>
              <a:rPr lang="en-US" dirty="0" err="1">
                <a:ea typeface="+mn-lt"/>
                <a:cs typeface="+mn-lt"/>
              </a:rPr>
              <a:t>a,b,c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Source Sans Pro"/>
              </a:rPr>
              <a:t>Se </a:t>
            </a:r>
            <a:r>
              <a:rPr lang="en-US" dirty="0" err="1">
                <a:ea typeface="Source Sans Pro"/>
              </a:rPr>
              <a:t>quisermos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fazer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outra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operação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dentro</a:t>
            </a:r>
            <a:r>
              <a:rPr lang="en-US" dirty="0">
                <a:ea typeface="Source Sans Pro"/>
              </a:rPr>
              <a:t>, </a:t>
            </a:r>
            <a:r>
              <a:rPr lang="en-US" dirty="0" err="1">
                <a:ea typeface="Source Sans Pro"/>
              </a:rPr>
              <a:t>utilizamos</a:t>
            </a:r>
            <a:r>
              <a:rPr lang="en-US" dirty="0">
                <a:ea typeface="Source Sans Pro"/>
              </a:rPr>
              <a:t> outro 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"()".</a:t>
            </a:r>
          </a:p>
          <a:p>
            <a:pPr marL="0" indent="0">
              <a:buNone/>
            </a:pPr>
            <a:r>
              <a:rPr lang="en-US" dirty="0" err="1">
                <a:ea typeface="Source Sans Pro"/>
              </a:rPr>
              <a:t>Exemplo</a:t>
            </a:r>
            <a:r>
              <a:rPr lang="en-US" dirty="0"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(-(+ a b c)1)</a:t>
            </a:r>
          </a:p>
          <a:p>
            <a:pPr marL="0" indent="0">
              <a:buNone/>
            </a:pPr>
            <a:endParaRPr lang="en-US" dirty="0">
              <a:ea typeface="Source Sans Pro"/>
            </a:endParaRPr>
          </a:p>
          <a:p>
            <a:pPr marL="0" indent="0">
              <a:buNone/>
            </a:pPr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0194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1C10-8EF1-78BD-1D14-01D13499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Execício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4DE7-82D0-2856-8970-FA76C963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>
                <a:ea typeface="Source Sans Pro"/>
              </a:rPr>
              <a:t>Faça</a:t>
            </a:r>
            <a:r>
              <a:rPr lang="en-US" sz="4400" dirty="0">
                <a:ea typeface="Source Sans Pro"/>
              </a:rPr>
              <a:t> </a:t>
            </a:r>
            <a:r>
              <a:rPr lang="en-US" sz="4400" dirty="0" err="1">
                <a:ea typeface="Source Sans Pro"/>
              </a:rPr>
              <a:t>uma</a:t>
            </a:r>
            <a:r>
              <a:rPr lang="en-US" sz="4400" dirty="0">
                <a:ea typeface="Source Sans Pro"/>
              </a:rPr>
              <a:t> </a:t>
            </a:r>
            <a:r>
              <a:rPr lang="en-US" sz="4400" dirty="0" err="1">
                <a:ea typeface="Source Sans Pro"/>
              </a:rPr>
              <a:t>função</a:t>
            </a:r>
            <a:r>
              <a:rPr lang="en-US" sz="4400" dirty="0">
                <a:ea typeface="Source Sans Pro"/>
              </a:rPr>
              <a:t> que </a:t>
            </a:r>
            <a:r>
              <a:rPr lang="en-US" sz="4400" dirty="0" err="1">
                <a:ea typeface="Source Sans Pro"/>
              </a:rPr>
              <a:t>retorne</a:t>
            </a:r>
            <a:r>
              <a:rPr lang="en-US" sz="4400" dirty="0">
                <a:ea typeface="Source Sans Pro"/>
              </a:rPr>
              <a:t> x².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FD9B-4243-2D2E-D857-1BE535F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Declaração</a:t>
            </a:r>
            <a:r>
              <a:rPr lang="en-US" dirty="0">
                <a:ea typeface="Source Sans Pro"/>
              </a:rPr>
              <a:t> de </a:t>
            </a:r>
            <a:r>
              <a:rPr lang="en-US" dirty="0" err="1">
                <a:ea typeface="Source Sans Pro"/>
              </a:rPr>
              <a:t>varíaveis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C273-666D-225D-2A07-80C7C93A5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Para </a:t>
            </a:r>
            <a:r>
              <a:rPr lang="en-US" dirty="0" err="1">
                <a:latin typeface="Consolas"/>
              </a:rPr>
              <a:t>declaração</a:t>
            </a:r>
            <a:r>
              <a:rPr lang="en-US" dirty="0">
                <a:latin typeface="Consolas"/>
              </a:rPr>
              <a:t> de </a:t>
            </a:r>
            <a:r>
              <a:rPr lang="en-US" dirty="0" err="1">
                <a:latin typeface="Consolas"/>
              </a:rPr>
              <a:t>varíaveis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usaremos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defparameter</a:t>
            </a:r>
            <a:r>
              <a:rPr lang="en-US" dirty="0">
                <a:latin typeface="Consolas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Exemplo</a:t>
            </a:r>
            <a:r>
              <a:rPr lang="en-US" dirty="0">
                <a:latin typeface="Consolas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defparameter</a:t>
            </a:r>
            <a:r>
              <a:rPr lang="en-US" dirty="0">
                <a:latin typeface="Consolas"/>
              </a:rPr>
              <a:t> x 3)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(print x)</a:t>
            </a: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9481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94DE-5AE8-0AEC-17B4-B09368B5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Source Sans Pro"/>
              </a:rPr>
              <a:t>Listas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6EC4-D66C-A36A-6383-080350AB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Source Sans Pro"/>
              </a:rPr>
              <a:t>Para </a:t>
            </a:r>
            <a:r>
              <a:rPr lang="en-US" dirty="0" err="1">
                <a:ea typeface="Source Sans Pro"/>
              </a:rPr>
              <a:t>salvar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r>
              <a:rPr lang="en-US" dirty="0">
                <a:ea typeface="Source Sans Pro"/>
              </a:rPr>
              <a:t>, basta usar a </a:t>
            </a:r>
            <a:r>
              <a:rPr lang="en-US" dirty="0" err="1">
                <a:ea typeface="Source Sans Pro"/>
              </a:rPr>
              <a:t>palavra</a:t>
            </a:r>
            <a:r>
              <a:rPr lang="en-US" dirty="0">
                <a:ea typeface="Source Sans Pro"/>
              </a:rPr>
              <a:t> </a:t>
            </a:r>
            <a:r>
              <a:rPr lang="en-US" b="1" dirty="0">
                <a:ea typeface="Source Sans Pro"/>
              </a:rPr>
              <a:t>list:</a:t>
            </a:r>
          </a:p>
          <a:p>
            <a:pPr marL="0" indent="0">
              <a:buNone/>
            </a:pPr>
            <a:r>
              <a:rPr lang="en-US" dirty="0">
                <a:ea typeface="Source Sans Pro"/>
              </a:rPr>
              <a:t>(list 1 2 3)-&gt; </a:t>
            </a:r>
            <a:r>
              <a:rPr lang="en-US" dirty="0" err="1">
                <a:ea typeface="Source Sans Pro"/>
              </a:rPr>
              <a:t>salva</a:t>
            </a:r>
            <a:r>
              <a:rPr lang="en-US" dirty="0">
                <a:ea typeface="Source Sans Pro"/>
              </a:rPr>
              <a:t> 1,2,3 </a:t>
            </a:r>
            <a:r>
              <a:rPr lang="en-US" dirty="0" err="1">
                <a:ea typeface="Source Sans Pro"/>
              </a:rPr>
              <a:t>numa</a:t>
            </a:r>
            <a:r>
              <a:rPr lang="en-US" dirty="0">
                <a:ea typeface="Source Sans Pro"/>
              </a:rPr>
              <a:t> </a:t>
            </a:r>
            <a:r>
              <a:rPr lang="en-US" dirty="0" err="1">
                <a:ea typeface="Source Sans Pro"/>
              </a:rPr>
              <a:t>lista</a:t>
            </a:r>
            <a:endParaRPr lang="en-US" dirty="0">
              <a:ea typeface="Source Sans Pro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(</a:t>
            </a:r>
            <a:r>
              <a:rPr lang="en-US" dirty="0" err="1">
                <a:latin typeface="Consolas"/>
                <a:ea typeface="Source Sans Pro"/>
              </a:rPr>
              <a:t>defparameter</a:t>
            </a:r>
            <a:r>
              <a:rPr lang="en-US" dirty="0">
                <a:latin typeface="Consolas"/>
                <a:ea typeface="Source Sans Pro"/>
              </a:rPr>
              <a:t> my-list (list 1 2 3))-&gt; </a:t>
            </a:r>
            <a:r>
              <a:rPr lang="en-US" dirty="0" err="1">
                <a:latin typeface="Consolas"/>
                <a:ea typeface="Source Sans Pro"/>
              </a:rPr>
              <a:t>salvando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numa</a:t>
            </a:r>
            <a:r>
              <a:rPr lang="en-US" dirty="0">
                <a:latin typeface="Consolas"/>
                <a:ea typeface="Source Sans Pro"/>
              </a:rPr>
              <a:t> </a:t>
            </a:r>
            <a:r>
              <a:rPr lang="en-US" dirty="0" err="1">
                <a:latin typeface="Consolas"/>
                <a:ea typeface="Source Sans Pro"/>
              </a:rPr>
              <a:t>varíavel</a:t>
            </a:r>
            <a:r>
              <a:rPr lang="en-US" dirty="0">
                <a:latin typeface="Consolas"/>
                <a:ea typeface="Source Sans Pro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Source Sans Pro"/>
              </a:rPr>
              <a:t>nth </a:t>
            </a:r>
            <a:r>
              <a:rPr lang="en-US" dirty="0" err="1">
                <a:latin typeface="Consolas"/>
                <a:ea typeface="Source Sans Pro"/>
              </a:rPr>
              <a:t>pega</a:t>
            </a:r>
            <a:r>
              <a:rPr lang="en-US" dirty="0">
                <a:latin typeface="Consolas"/>
                <a:ea typeface="Source Sans Pro"/>
              </a:rPr>
              <a:t> a </a:t>
            </a:r>
            <a:r>
              <a:rPr lang="en-US" dirty="0" err="1">
                <a:latin typeface="Consolas"/>
                <a:ea typeface="Source Sans Pro"/>
              </a:rPr>
              <a:t>número</a:t>
            </a:r>
            <a:r>
              <a:rPr lang="en-US" dirty="0">
                <a:latin typeface="Consolas"/>
                <a:ea typeface="Source Sans Pro"/>
              </a:rPr>
              <a:t> que </a:t>
            </a:r>
            <a:r>
              <a:rPr lang="en-US" dirty="0" err="1">
                <a:latin typeface="Consolas"/>
                <a:ea typeface="Source Sans Pro"/>
              </a:rPr>
              <a:t>está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na</a:t>
            </a:r>
            <a:r>
              <a:rPr lang="en-US" dirty="0">
                <a:latin typeface="Consolas"/>
                <a:ea typeface="Source Sans Pro"/>
              </a:rPr>
              <a:t> </a:t>
            </a:r>
            <a:r>
              <a:rPr lang="en-US" dirty="0" err="1">
                <a:latin typeface="Consolas"/>
                <a:ea typeface="Source Sans Pro"/>
              </a:rPr>
              <a:t>posição</a:t>
            </a:r>
            <a:r>
              <a:rPr lang="en-US" dirty="0">
                <a:latin typeface="Consolas"/>
                <a:ea typeface="Source Sans Pro"/>
              </a:rPr>
              <a:t> entrada.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/>
                <a:ea typeface="Source Sans Pro"/>
              </a:rPr>
              <a:t>Exemplo</a:t>
            </a:r>
            <a:r>
              <a:rPr lang="en-US" dirty="0">
                <a:latin typeface="Consolas"/>
                <a:ea typeface="Source Sans Pro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(print (nth 1 my-list))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  <a:p>
            <a:pPr marL="0" indent="0">
              <a:buNone/>
            </a:pPr>
            <a:endParaRPr lang="en-US" dirty="0">
              <a:latin typeface="Consolas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213577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48260C06564BA6F931478E085B74" ma:contentTypeVersion="2" ma:contentTypeDescription="Create a new document." ma:contentTypeScope="" ma:versionID="642cc2c8710aa92389bb6c44e79f5b88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2ed6f42b077381dc11bf6a3b57881272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F1AB7E-AA36-4E58-94D7-3C8527B3A6A2}"/>
</file>

<file path=customXml/itemProps2.xml><?xml version="1.0" encoding="utf-8"?>
<ds:datastoreItem xmlns:ds="http://schemas.openxmlformats.org/officeDocument/2006/customXml" ds:itemID="{5F8F21F0-017B-49A6-9918-A40833B4A644}"/>
</file>

<file path=customXml/itemProps3.xml><?xml version="1.0" encoding="utf-8"?>
<ds:datastoreItem xmlns:ds="http://schemas.openxmlformats.org/officeDocument/2006/customXml" ds:itemID="{E6A78EC1-861E-42EE-A0FE-A19C16700A4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FunkyShapesDarkVTI</vt:lpstr>
      <vt:lpstr>Lisp</vt:lpstr>
      <vt:lpstr>Dialetos</vt:lpstr>
      <vt:lpstr>Common Lisp</vt:lpstr>
      <vt:lpstr>Sobre a linguagem</vt:lpstr>
      <vt:lpstr>Funções</vt:lpstr>
      <vt:lpstr>Operações aritiméticas</vt:lpstr>
      <vt:lpstr>Execício</vt:lpstr>
      <vt:lpstr>Declaração de varíaveis</vt:lpstr>
      <vt:lpstr>Listas</vt:lpstr>
      <vt:lpstr>Listas 2</vt:lpstr>
      <vt:lpstr>Loop</vt:lpstr>
      <vt:lpstr>If e else</vt:lpstr>
      <vt:lpstr>Lista 2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2022-05-16T06:54:55Z</dcterms:created>
  <dcterms:modified xsi:type="dcterms:W3CDTF">2022-05-16T20:16:34Z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