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5700" userDrawn="1">
          <p15:clr>
            <a:srgbClr val="A4A3A4"/>
          </p15:clr>
        </p15:guide>
        <p15:guide id="3" pos="2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102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1368" y="184"/>
      </p:cViewPr>
      <p:guideLst>
        <p:guide orient="horz" pos="1480"/>
        <p:guide pos="5700"/>
        <p:guide pos="2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B373-5E0C-4B0D-88F8-D2408153EB73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28ED-51EB-4DEA-8250-27916FC278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51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B373-5E0C-4B0D-88F8-D2408153EB73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28ED-51EB-4DEA-8250-27916FC278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56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B373-5E0C-4B0D-88F8-D2408153EB73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28ED-51EB-4DEA-8250-27916FC278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54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B373-5E0C-4B0D-88F8-D2408153EB73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28ED-51EB-4DEA-8250-27916FC278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49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B373-5E0C-4B0D-88F8-D2408153EB73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28ED-51EB-4DEA-8250-27916FC278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79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B373-5E0C-4B0D-88F8-D2408153EB73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28ED-51EB-4DEA-8250-27916FC278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84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B373-5E0C-4B0D-88F8-D2408153EB73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28ED-51EB-4DEA-8250-27916FC278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47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B373-5E0C-4B0D-88F8-D2408153EB73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28ED-51EB-4DEA-8250-27916FC278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77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B373-5E0C-4B0D-88F8-D2408153EB73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28ED-51EB-4DEA-8250-27916FC278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40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B373-5E0C-4B0D-88F8-D2408153EB73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28ED-51EB-4DEA-8250-27916FC278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B373-5E0C-4B0D-88F8-D2408153EB73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28ED-51EB-4DEA-8250-27916FC278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57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6B373-5E0C-4B0D-88F8-D2408153EB73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028ED-51EB-4DEA-8250-27916FC278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67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395024" y="3750137"/>
            <a:ext cx="11437482" cy="2092722"/>
            <a:chOff x="395024" y="3750137"/>
            <a:chExt cx="11437482" cy="2092722"/>
          </a:xfrm>
        </p:grpSpPr>
        <p:cxnSp>
          <p:nvCxnSpPr>
            <p:cNvPr id="11" name="Conector de seta reta 10"/>
            <p:cNvCxnSpPr/>
            <p:nvPr/>
          </p:nvCxnSpPr>
          <p:spPr>
            <a:xfrm>
              <a:off x="4984214" y="4688079"/>
              <a:ext cx="252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6933184" y="4688079"/>
              <a:ext cx="252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8882154" y="4688079"/>
              <a:ext cx="252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3035244" y="4688079"/>
              <a:ext cx="252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9607124" y="4688079"/>
              <a:ext cx="252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flipV="1">
              <a:off x="4135729" y="5315651"/>
              <a:ext cx="0" cy="21600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flipV="1">
              <a:off x="6084699" y="5315651"/>
              <a:ext cx="0" cy="21600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7919164" y="5315651"/>
              <a:ext cx="0" cy="21600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>
              <a:off x="10332094" y="4688079"/>
              <a:ext cx="288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flipH="1">
              <a:off x="10437348" y="4662574"/>
              <a:ext cx="0" cy="86400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flipV="1">
              <a:off x="8136267" y="5315651"/>
              <a:ext cx="0" cy="39600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>
              <a:off x="1558744" y="4682826"/>
              <a:ext cx="288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de cantos arredondados 6"/>
            <p:cNvSpPr/>
            <p:nvPr/>
          </p:nvSpPr>
          <p:spPr>
            <a:xfrm>
              <a:off x="5220699" y="4058079"/>
              <a:ext cx="1728000" cy="12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2000"/>
                </a:lnSpc>
              </a:pPr>
              <a:r>
                <a:rPr lang="pt-BR" b="1" dirty="0" err="1">
                  <a:solidFill>
                    <a:schemeClr val="accent1">
                      <a:lumMod val="50000"/>
                    </a:schemeClr>
                  </a:solidFill>
                </a:rPr>
                <a:t>Musculoskeletal</a:t>
              </a:r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pt-BR" b="1" dirty="0" err="1">
                  <a:solidFill>
                    <a:schemeClr val="accent1">
                      <a:lumMod val="50000"/>
                    </a:schemeClr>
                  </a:solidFill>
                </a:rPr>
                <a:t>Geometry</a:t>
              </a:r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R(q)</a:t>
              </a:r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169669" y="4058079"/>
              <a:ext cx="1728000" cy="12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2000"/>
                </a:lnSpc>
              </a:pPr>
              <a:r>
                <a:rPr lang="pt-BR" b="1" dirty="0" err="1">
                  <a:solidFill>
                    <a:schemeClr val="accent1">
                      <a:lumMod val="50000"/>
                    </a:schemeClr>
                  </a:solidFill>
                </a:rPr>
                <a:t>Multibody</a:t>
              </a:r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</a:rPr>
                <a:t>Dynamics</a:t>
              </a:r>
            </a:p>
            <a:p>
              <a:pPr algn="ctr"/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pt-BR" b="1" baseline="30000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-1</a:t>
              </a: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(q)</a:t>
              </a:r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9118639" y="4058079"/>
              <a:ext cx="504000" cy="12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pt-BR" sz="3600" dirty="0">
                  <a:solidFill>
                    <a:schemeClr val="accent1">
                      <a:lumMod val="50000"/>
                    </a:schemeClr>
                  </a:solidFill>
                  <a:sym typeface="Symbol" panose="05050102010706020507" pitchFamily="18" charset="2"/>
                </a:rPr>
                <a:t></a:t>
              </a:r>
              <a:endParaRPr lang="pt-BR" sz="3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Retângulo de cantos arredondados 17"/>
            <p:cNvSpPr/>
            <p:nvPr/>
          </p:nvSpPr>
          <p:spPr>
            <a:xfrm>
              <a:off x="9993033" y="4058079"/>
              <a:ext cx="1219656" cy="8113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730246" y="3750137"/>
              <a:ext cx="766549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accent1">
                      <a:lumMod val="50000"/>
                    </a:schemeClr>
                  </a:solidFill>
                </a:rPr>
                <a:t>Forces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618259" y="3750137"/>
              <a:ext cx="899584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accent1">
                      <a:lumMod val="50000"/>
                    </a:schemeClr>
                  </a:solidFill>
                </a:rPr>
                <a:t>Torques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7834401" y="3750137"/>
              <a:ext cx="1412365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r"/>
              <a:r>
                <a:rPr lang="pt-BR" sz="1600" b="1" dirty="0" err="1">
                  <a:solidFill>
                    <a:schemeClr val="accent1">
                      <a:lumMod val="50000"/>
                    </a:schemeClr>
                  </a:solidFill>
                </a:rPr>
                <a:t>Accelerations</a:t>
              </a:r>
              <a:endParaRPr lang="pt-BR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8992332" y="3750137"/>
              <a:ext cx="1412365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chemeClr val="accent1">
                      <a:lumMod val="50000"/>
                    </a:schemeClr>
                  </a:solidFill>
                </a:rPr>
                <a:t>Velocities</a:t>
              </a:r>
              <a:endParaRPr lang="pt-BR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3271729" y="4058079"/>
              <a:ext cx="1728000" cy="1260000"/>
              <a:chOff x="2394709" y="4016039"/>
              <a:chExt cx="1728000" cy="1260000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2394709" y="4016039"/>
                <a:ext cx="1728000" cy="12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pt-BR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MusculotendonDynamics</a:t>
                </a:r>
                <a:endParaRPr lang="pt-BR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endParaRPr lang="pt-BR" b="1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pt-BR" b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F(a, L</a:t>
                </a:r>
                <a:r>
                  <a:rPr lang="pt-BR" b="1" baseline="-250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MT </a:t>
                </a:r>
                <a:r>
                  <a:rPr lang="pt-BR" b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L</a:t>
                </a:r>
                <a:r>
                  <a:rPr lang="pt-BR" b="1" baseline="-250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MT</a:t>
                </a:r>
                <a:r>
                  <a:rPr lang="pt-BR" b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  <p:sp>
            <p:nvSpPr>
              <p:cNvPr id="2" name="CaixaDeTexto 1"/>
              <p:cNvSpPr txBox="1"/>
              <p:nvPr/>
            </p:nvSpPr>
            <p:spPr>
              <a:xfrm>
                <a:off x="3417528" y="4687193"/>
                <a:ext cx="245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</p:txBody>
          </p:sp>
        </p:grpSp>
        <p:cxnSp>
          <p:nvCxnSpPr>
            <p:cNvPr id="52" name="Conector reto 51"/>
            <p:cNvCxnSpPr/>
            <p:nvPr/>
          </p:nvCxnSpPr>
          <p:spPr>
            <a:xfrm>
              <a:off x="4119767" y="5507657"/>
              <a:ext cx="6300000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flipH="1">
              <a:off x="9714304" y="4680379"/>
              <a:ext cx="0" cy="82800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tângulo de cantos arredondados 56"/>
            <p:cNvSpPr/>
            <p:nvPr/>
          </p:nvSpPr>
          <p:spPr>
            <a:xfrm>
              <a:off x="9843609" y="4058079"/>
              <a:ext cx="504000" cy="12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pt-BR" sz="3600" dirty="0">
                  <a:solidFill>
                    <a:schemeClr val="accent1">
                      <a:lumMod val="50000"/>
                    </a:schemeClr>
                  </a:solidFill>
                  <a:sym typeface="Symbol" panose="05050102010706020507" pitchFamily="18" charset="2"/>
                </a:rPr>
                <a:t></a:t>
              </a:r>
              <a:endParaRPr lang="pt-BR" sz="3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10150263" y="3750137"/>
              <a:ext cx="1412365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r>
                <a:rPr lang="pt-BR" sz="1600" b="1" dirty="0" err="1">
                  <a:solidFill>
                    <a:schemeClr val="accent1">
                      <a:lumMod val="50000"/>
                    </a:schemeClr>
                  </a:solidFill>
                </a:rPr>
                <a:t>Coordinates</a:t>
              </a:r>
              <a:endParaRPr lang="pt-BR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0504537" y="4390761"/>
              <a:ext cx="1327969" cy="5856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pt-BR" b="1" dirty="0" err="1">
                  <a:solidFill>
                    <a:schemeClr val="accent1">
                      <a:lumMod val="50000"/>
                    </a:schemeClr>
                  </a:solidFill>
                </a:rPr>
                <a:t>Simulated</a:t>
              </a:r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pt-BR" b="1" dirty="0" err="1">
                  <a:solidFill>
                    <a:schemeClr val="accent1">
                      <a:lumMod val="50000"/>
                    </a:schemeClr>
                  </a:solidFill>
                </a:rPr>
                <a:t>Movement</a:t>
              </a:r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4194174" y="5523935"/>
              <a:ext cx="1817918" cy="318924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ctr" anchorCtr="1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chemeClr val="accent1">
                      <a:lumMod val="50000"/>
                    </a:schemeClr>
                  </a:solidFill>
                </a:rPr>
                <a:t>External</a:t>
              </a:r>
              <a:r>
                <a:rPr lang="pt-BR" sz="1600" b="1" dirty="0">
                  <a:solidFill>
                    <a:schemeClr val="accent1">
                      <a:lumMod val="50000"/>
                    </a:schemeClr>
                  </a:solidFill>
                </a:rPr>
                <a:t> Forces</a:t>
              </a:r>
            </a:p>
          </p:txBody>
        </p:sp>
        <p:cxnSp>
          <p:nvCxnSpPr>
            <p:cNvPr id="67" name="Conector de seta reta 66"/>
            <p:cNvCxnSpPr/>
            <p:nvPr/>
          </p:nvCxnSpPr>
          <p:spPr>
            <a:xfrm flipH="1">
              <a:off x="5800788" y="5683676"/>
              <a:ext cx="2340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tângulo de cantos arredondados 70"/>
            <p:cNvSpPr/>
            <p:nvPr/>
          </p:nvSpPr>
          <p:spPr>
            <a:xfrm>
              <a:off x="1826759" y="4058079"/>
              <a:ext cx="1224000" cy="12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2000"/>
                </a:lnSpc>
              </a:pPr>
              <a:r>
                <a:rPr lang="pt-BR" b="1" dirty="0" err="1">
                  <a:solidFill>
                    <a:schemeClr val="accent1">
                      <a:lumMod val="50000"/>
                    </a:schemeClr>
                  </a:solidFill>
                </a:rPr>
                <a:t>Activation</a:t>
              </a:r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</a:rPr>
                <a:t>Dynamics</a:t>
              </a:r>
            </a:p>
            <a:p>
              <a:pPr algn="ctr"/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A(a, u)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395024" y="4366280"/>
              <a:ext cx="1327969" cy="5856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pt-BR" b="1" dirty="0" err="1">
                  <a:solidFill>
                    <a:schemeClr val="accent1">
                      <a:lumMod val="50000"/>
                    </a:schemeClr>
                  </a:solidFill>
                </a:rPr>
                <a:t>Excitation</a:t>
              </a:r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pt-BR" b="1" dirty="0" err="1">
                  <a:solidFill>
                    <a:schemeClr val="accent1">
                      <a:lumMod val="50000"/>
                    </a:schemeClr>
                  </a:solidFill>
                </a:rPr>
                <a:t>Signals</a:t>
              </a:r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2639940" y="3750137"/>
              <a:ext cx="1015615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chemeClr val="accent1">
                      <a:lumMod val="50000"/>
                    </a:schemeClr>
                  </a:solidFill>
                </a:rPr>
                <a:t>Activations</a:t>
              </a:r>
              <a:endParaRPr lang="pt-BR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4907249" y="429128"/>
            <a:ext cx="2413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err="1">
                <a:solidFill>
                  <a:schemeClr val="accent1">
                    <a:lumMod val="50000"/>
                  </a:schemeClr>
                </a:solidFill>
              </a:rPr>
              <a:t>Inverse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 Dynamics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835210" y="3265353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 err="1">
                <a:solidFill>
                  <a:schemeClr val="accent1">
                    <a:lumMod val="50000"/>
                  </a:schemeClr>
                </a:solidFill>
              </a:rPr>
              <a:t>Forward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 Dynamics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1448756" y="888802"/>
            <a:ext cx="9330018" cy="2147754"/>
            <a:chOff x="1535198" y="888802"/>
            <a:chExt cx="9330018" cy="2147754"/>
          </a:xfrm>
        </p:grpSpPr>
        <p:cxnSp>
          <p:nvCxnSpPr>
            <p:cNvPr id="29" name="Conector de seta reta 28"/>
            <p:cNvCxnSpPr/>
            <p:nvPr/>
          </p:nvCxnSpPr>
          <p:spPr>
            <a:xfrm flipH="1">
              <a:off x="3045330" y="1851237"/>
              <a:ext cx="360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flipH="1">
              <a:off x="5083932" y="1851237"/>
              <a:ext cx="360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flipH="1">
              <a:off x="8751738" y="1851237"/>
              <a:ext cx="360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flipH="1">
              <a:off x="7122534" y="1851237"/>
              <a:ext cx="360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9292273" y="1563968"/>
              <a:ext cx="1327969" cy="5856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pt-BR" b="1" dirty="0" err="1">
                  <a:solidFill>
                    <a:schemeClr val="accent1">
                      <a:lumMod val="50000"/>
                    </a:schemeClr>
                  </a:solidFill>
                </a:rPr>
                <a:t>Observed</a:t>
              </a: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pt-BR" b="1" dirty="0" err="1">
                  <a:solidFill>
                    <a:schemeClr val="accent1">
                      <a:lumMod val="50000"/>
                    </a:schemeClr>
                  </a:solidFill>
                </a:rPr>
                <a:t>Movement</a:t>
              </a:r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5419233" y="1221237"/>
              <a:ext cx="1728000" cy="12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 algn="ctr">
                <a:lnSpc>
                  <a:spcPts val="2000"/>
                </a:lnSpc>
              </a:pPr>
              <a:r>
                <a:rPr lang="pt-BR" b="1" dirty="0" err="1">
                  <a:solidFill>
                    <a:schemeClr val="accent1">
                      <a:lumMod val="50000"/>
                    </a:schemeClr>
                  </a:solidFill>
                </a:rPr>
                <a:t>Multibody</a:t>
              </a:r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</a:rPr>
                <a:t>Dynamics</a:t>
              </a:r>
            </a:p>
            <a:p>
              <a:pPr algn="ctr"/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M(q)</a:t>
              </a:r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3380631" y="1221237"/>
              <a:ext cx="1728000" cy="12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 algn="ctr">
                <a:lnSpc>
                  <a:spcPts val="2000"/>
                </a:lnSpc>
              </a:pPr>
              <a:r>
                <a:rPr lang="pt-BR" b="1" dirty="0" err="1">
                  <a:solidFill>
                    <a:schemeClr val="accent1">
                      <a:lumMod val="50000"/>
                    </a:schemeClr>
                  </a:solidFill>
                </a:rPr>
                <a:t>Musculoskeletal</a:t>
              </a:r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pt-BR" b="1" dirty="0" err="1">
                  <a:solidFill>
                    <a:schemeClr val="accent1">
                      <a:lumMod val="50000"/>
                    </a:schemeClr>
                  </a:solidFill>
                </a:rPr>
                <a:t>Geometry</a:t>
              </a:r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r>
                <a:rPr lang="pt-BR" b="1" baseline="30000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-1</a:t>
              </a: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(q)</a:t>
              </a:r>
            </a:p>
          </p:txBody>
        </p:sp>
        <p:cxnSp>
          <p:nvCxnSpPr>
            <p:cNvPr id="33" name="Conector de seta reta 32"/>
            <p:cNvCxnSpPr/>
            <p:nvPr/>
          </p:nvCxnSpPr>
          <p:spPr>
            <a:xfrm flipH="1">
              <a:off x="7937136" y="1851237"/>
              <a:ext cx="360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upo 4"/>
            <p:cNvGrpSpPr/>
            <p:nvPr/>
          </p:nvGrpSpPr>
          <p:grpSpPr>
            <a:xfrm>
              <a:off x="7447202" y="1221236"/>
              <a:ext cx="504000" cy="1260000"/>
              <a:chOff x="6927215" y="1221236"/>
              <a:chExt cx="504000" cy="1260000"/>
            </a:xfrm>
          </p:grpSpPr>
          <p:sp>
            <p:nvSpPr>
              <p:cNvPr id="34" name="Retângulo de cantos arredondados 33"/>
              <p:cNvSpPr/>
              <p:nvPr/>
            </p:nvSpPr>
            <p:spPr>
              <a:xfrm>
                <a:off x="6927215" y="1221236"/>
                <a:ext cx="504000" cy="12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1"/>
              <a:lstStyle/>
              <a:p>
                <a:pPr algn="ctr"/>
                <a:endParaRPr lang="pt-BR" sz="36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tângulo 35"/>
                  <p:cNvSpPr/>
                  <p:nvPr/>
                </p:nvSpPr>
                <p:spPr>
                  <a:xfrm>
                    <a:off x="6937803" y="1542017"/>
                    <a:ext cx="482824" cy="61843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pt-BR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1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num>
                            <m:den>
                              <m:r>
                                <a:rPr lang="pt-BR" b="1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𝐝𝐭</m:t>
                              </m:r>
                            </m:den>
                          </m:f>
                        </m:oMath>
                      </m:oMathPara>
                    </a14:m>
                    <a:endParaRPr lang="pt-BR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Retângulo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7803" y="1542017"/>
                    <a:ext cx="482824" cy="61843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upo 3"/>
            <p:cNvGrpSpPr/>
            <p:nvPr/>
          </p:nvGrpSpPr>
          <p:grpSpPr>
            <a:xfrm>
              <a:off x="8272437" y="1221237"/>
              <a:ext cx="504000" cy="1260000"/>
              <a:chOff x="7896177" y="1221237"/>
              <a:chExt cx="504000" cy="1260000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7896177" y="1221237"/>
                <a:ext cx="504000" cy="12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1"/>
              <a:lstStyle/>
              <a:p>
                <a:pPr algn="ctr"/>
                <a:endParaRPr lang="pt-BR" sz="36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tângulo 36"/>
                  <p:cNvSpPr/>
                  <p:nvPr/>
                </p:nvSpPr>
                <p:spPr>
                  <a:xfrm>
                    <a:off x="7906765" y="1542018"/>
                    <a:ext cx="482824" cy="61843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pt-BR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1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num>
                            <m:den>
                              <m:r>
                                <a:rPr lang="pt-BR" b="1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𝐝𝐭</m:t>
                              </m:r>
                            </m:den>
                          </m:f>
                        </m:oMath>
                      </m:oMathPara>
                    </a14:m>
                    <a:endParaRPr lang="pt-BR" b="1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Retângulo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6765" y="1542018"/>
                    <a:ext cx="482824" cy="6184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Conector reto 38"/>
            <p:cNvCxnSpPr/>
            <p:nvPr/>
          </p:nvCxnSpPr>
          <p:spPr>
            <a:xfrm>
              <a:off x="4222408" y="2686629"/>
              <a:ext cx="4752000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>
              <a:off x="8961409" y="1843173"/>
              <a:ext cx="0" cy="86400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/>
            <p:nvPr/>
          </p:nvCxnSpPr>
          <p:spPr>
            <a:xfrm flipH="1">
              <a:off x="6346408" y="2856002"/>
              <a:ext cx="2772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 flipV="1">
              <a:off x="8115978" y="1841779"/>
              <a:ext cx="0" cy="86400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headEnd type="none" w="med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/>
            <p:cNvSpPr txBox="1"/>
            <p:nvPr/>
          </p:nvSpPr>
          <p:spPr>
            <a:xfrm>
              <a:off x="2863865" y="888802"/>
              <a:ext cx="766549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accent1">
                      <a:lumMod val="50000"/>
                    </a:schemeClr>
                  </a:solidFill>
                </a:rPr>
                <a:t>Forces</a:t>
              </a: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4817355" y="888802"/>
              <a:ext cx="899584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accent1">
                      <a:lumMod val="50000"/>
                    </a:schemeClr>
                  </a:solidFill>
                </a:rPr>
                <a:t>Torques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6497042" y="888802"/>
              <a:ext cx="1245494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r"/>
              <a:r>
                <a:rPr lang="pt-BR" sz="1600" b="1" dirty="0" err="1">
                  <a:solidFill>
                    <a:schemeClr val="accent1">
                      <a:lumMod val="50000"/>
                    </a:schemeClr>
                  </a:solidFill>
                </a:rPr>
                <a:t>Accelerations</a:t>
              </a:r>
              <a:endParaRPr lang="pt-BR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7777645" y="888802"/>
              <a:ext cx="926949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chemeClr val="accent1">
                      <a:lumMod val="50000"/>
                    </a:schemeClr>
                  </a:solidFill>
                </a:rPr>
                <a:t>Velocities</a:t>
              </a:r>
              <a:endParaRPr lang="pt-BR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8612106" y="888802"/>
              <a:ext cx="1412365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r>
                <a:rPr lang="pt-BR" sz="1600" b="1" dirty="0" err="1">
                  <a:solidFill>
                    <a:schemeClr val="accent1">
                      <a:lumMod val="50000"/>
                    </a:schemeClr>
                  </a:solidFill>
                </a:rPr>
                <a:t>Coordinates</a:t>
              </a:r>
              <a:endParaRPr lang="pt-BR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 flipV="1">
              <a:off x="4244631" y="2481236"/>
              <a:ext cx="0" cy="21600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flipV="1">
              <a:off x="6158173" y="2481236"/>
              <a:ext cx="0" cy="21600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flipV="1">
              <a:off x="6369641" y="2481236"/>
              <a:ext cx="0" cy="39600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535198" y="1552402"/>
              <a:ext cx="1534832" cy="5856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pt-BR" b="1" dirty="0" err="1">
                  <a:solidFill>
                    <a:schemeClr val="accent1">
                      <a:lumMod val="50000"/>
                    </a:schemeClr>
                  </a:solidFill>
                </a:rPr>
                <a:t>Estimated</a:t>
              </a: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pt-BR" b="1" dirty="0" err="1">
                  <a:solidFill>
                    <a:schemeClr val="accent1">
                      <a:lumMod val="50000"/>
                    </a:schemeClr>
                  </a:solidFill>
                </a:rPr>
                <a:t>Muscle</a:t>
              </a: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</a:rPr>
                <a:t> Forces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9047298" y="2686854"/>
              <a:ext cx="1817918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ctr" anchorCtr="1">
              <a:spAutoFit/>
            </a:bodyPr>
            <a:lstStyle/>
            <a:p>
              <a:pPr algn="ctr"/>
              <a:r>
                <a:rPr lang="pt-BR" b="1" dirty="0" err="1">
                  <a:solidFill>
                    <a:schemeClr val="accent1">
                      <a:lumMod val="50000"/>
                    </a:schemeClr>
                  </a:solidFill>
                </a:rPr>
                <a:t>External</a:t>
              </a: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</a:rPr>
                <a:t> Forces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12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395024" y="3750137"/>
            <a:ext cx="11437482" cy="2092721"/>
            <a:chOff x="395024" y="3750137"/>
            <a:chExt cx="11437482" cy="2092721"/>
          </a:xfrm>
        </p:grpSpPr>
        <p:cxnSp>
          <p:nvCxnSpPr>
            <p:cNvPr id="11" name="Conector de seta reta 10"/>
            <p:cNvCxnSpPr/>
            <p:nvPr/>
          </p:nvCxnSpPr>
          <p:spPr>
            <a:xfrm>
              <a:off x="4984214" y="4688079"/>
              <a:ext cx="252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6933184" y="4688079"/>
              <a:ext cx="252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8882154" y="4688079"/>
              <a:ext cx="252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3035244" y="4688079"/>
              <a:ext cx="252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9607124" y="4688079"/>
              <a:ext cx="252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flipV="1">
              <a:off x="4135729" y="5315651"/>
              <a:ext cx="0" cy="21600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flipV="1">
              <a:off x="6084699" y="5315651"/>
              <a:ext cx="0" cy="21600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7919164" y="5315651"/>
              <a:ext cx="0" cy="21600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>
              <a:off x="10332094" y="4688079"/>
              <a:ext cx="288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flipH="1">
              <a:off x="10437348" y="4662574"/>
              <a:ext cx="0" cy="86400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flipV="1">
              <a:off x="8136267" y="5315651"/>
              <a:ext cx="0" cy="39600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>
              <a:off x="1558744" y="4682826"/>
              <a:ext cx="288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de cantos arredondados 6"/>
            <p:cNvSpPr/>
            <p:nvPr/>
          </p:nvSpPr>
          <p:spPr>
            <a:xfrm>
              <a:off x="5220699" y="4058079"/>
              <a:ext cx="1728000" cy="12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</a:rPr>
                <a:t>Geometria </a:t>
              </a:r>
              <a:r>
                <a:rPr lang="pt-BR" b="1" dirty="0" err="1">
                  <a:solidFill>
                    <a:schemeClr val="accent1">
                      <a:lumMod val="50000"/>
                    </a:schemeClr>
                  </a:solidFill>
                </a:rPr>
                <a:t>Musculo-esquelética</a:t>
              </a:r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R(q)</a:t>
              </a:r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169669" y="4058079"/>
              <a:ext cx="1728000" cy="12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2000"/>
                </a:lnSpc>
              </a:pP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</a:rPr>
                <a:t>Dinâmica de </a:t>
              </a:r>
              <a:r>
                <a:rPr lang="pt-BR" b="1" dirty="0" err="1">
                  <a:solidFill>
                    <a:schemeClr val="accent1">
                      <a:lumMod val="50000"/>
                    </a:schemeClr>
                  </a:solidFill>
                </a:rPr>
                <a:t>Multicorpos</a:t>
              </a:r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pt-BR" b="1" baseline="30000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-1</a:t>
              </a: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(q)</a:t>
              </a:r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9118639" y="4058079"/>
              <a:ext cx="504000" cy="12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pt-BR" sz="3600" dirty="0">
                  <a:solidFill>
                    <a:schemeClr val="accent1">
                      <a:lumMod val="50000"/>
                    </a:schemeClr>
                  </a:solidFill>
                  <a:sym typeface="Symbol" panose="05050102010706020507" pitchFamily="18" charset="2"/>
                </a:rPr>
                <a:t></a:t>
              </a:r>
              <a:endParaRPr lang="pt-BR" sz="3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Retângulo de cantos arredondados 17"/>
            <p:cNvSpPr/>
            <p:nvPr/>
          </p:nvSpPr>
          <p:spPr>
            <a:xfrm>
              <a:off x="9993033" y="4058079"/>
              <a:ext cx="1219656" cy="8113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730246" y="3750137"/>
              <a:ext cx="766549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accent1">
                      <a:lumMod val="50000"/>
                    </a:schemeClr>
                  </a:solidFill>
                </a:rPr>
                <a:t>Forças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618259" y="3750137"/>
              <a:ext cx="899584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accent1">
                      <a:lumMod val="50000"/>
                    </a:schemeClr>
                  </a:solidFill>
                </a:rPr>
                <a:t>Torques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7756057" y="3750137"/>
              <a:ext cx="1490710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r"/>
              <a:r>
                <a:rPr lang="pt-BR" sz="1600" b="1" dirty="0">
                  <a:solidFill>
                    <a:schemeClr val="accent1">
                      <a:lumMod val="50000"/>
                    </a:schemeClr>
                  </a:solidFill>
                </a:rPr>
                <a:t>Acelerações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8992332" y="3750137"/>
              <a:ext cx="1412365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accent1">
                      <a:lumMod val="50000"/>
                    </a:schemeClr>
                  </a:solidFill>
                </a:rPr>
                <a:t>Velocidades</a:t>
              </a:r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3271729" y="4058079"/>
              <a:ext cx="1728000" cy="1260000"/>
              <a:chOff x="2394709" y="4016039"/>
              <a:chExt cx="1728000" cy="1260000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2394709" y="4016039"/>
                <a:ext cx="1728000" cy="12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pt-BR" b="1" dirty="0">
                    <a:solidFill>
                      <a:schemeClr val="accent1">
                        <a:lumMod val="50000"/>
                      </a:schemeClr>
                    </a:solidFill>
                  </a:rPr>
                  <a:t>Dinâmica Músculo-</a:t>
                </a:r>
                <a:r>
                  <a:rPr lang="pt-BR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tendínea</a:t>
                </a:r>
                <a:endParaRPr lang="pt-BR" b="1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pt-BR" b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F(a, L</a:t>
                </a:r>
                <a:r>
                  <a:rPr lang="pt-BR" b="1" baseline="-250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MT </a:t>
                </a:r>
                <a:r>
                  <a:rPr lang="pt-BR" b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L</a:t>
                </a:r>
                <a:r>
                  <a:rPr lang="pt-BR" b="1" baseline="-250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MT</a:t>
                </a:r>
                <a:r>
                  <a:rPr lang="pt-BR" b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  <p:sp>
            <p:nvSpPr>
              <p:cNvPr id="2" name="CaixaDeTexto 1"/>
              <p:cNvSpPr txBox="1"/>
              <p:nvPr/>
            </p:nvSpPr>
            <p:spPr>
              <a:xfrm>
                <a:off x="3403014" y="4672679"/>
                <a:ext cx="245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</p:txBody>
          </p:sp>
        </p:grpSp>
        <p:cxnSp>
          <p:nvCxnSpPr>
            <p:cNvPr id="52" name="Conector reto 51"/>
            <p:cNvCxnSpPr/>
            <p:nvPr/>
          </p:nvCxnSpPr>
          <p:spPr>
            <a:xfrm>
              <a:off x="4119767" y="5507657"/>
              <a:ext cx="6300000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flipH="1">
              <a:off x="9714304" y="4680379"/>
              <a:ext cx="0" cy="82800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tângulo de cantos arredondados 56"/>
            <p:cNvSpPr/>
            <p:nvPr/>
          </p:nvSpPr>
          <p:spPr>
            <a:xfrm>
              <a:off x="9843609" y="4058079"/>
              <a:ext cx="504000" cy="12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pt-BR" sz="3600" dirty="0">
                  <a:solidFill>
                    <a:schemeClr val="accent1">
                      <a:lumMod val="50000"/>
                    </a:schemeClr>
                  </a:solidFill>
                  <a:sym typeface="Symbol" panose="05050102010706020507" pitchFamily="18" charset="2"/>
                </a:rPr>
                <a:t></a:t>
              </a:r>
              <a:endParaRPr lang="pt-BR" sz="3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10150263" y="3750137"/>
              <a:ext cx="1412365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r>
                <a:rPr lang="pt-BR" sz="1600" b="1" dirty="0">
                  <a:solidFill>
                    <a:schemeClr val="accent1">
                      <a:lumMod val="50000"/>
                    </a:schemeClr>
                  </a:solidFill>
                </a:rPr>
                <a:t>Coordenadas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0504537" y="4390761"/>
              <a:ext cx="1327969" cy="5856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</a:rPr>
                <a:t>Movimento</a:t>
              </a:r>
            </a:p>
            <a:p>
              <a:pPr algn="ctr">
                <a:lnSpc>
                  <a:spcPts val="2000"/>
                </a:lnSpc>
              </a:pP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</a:rPr>
                <a:t>Simulado</a:t>
              </a: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4179660" y="5523934"/>
              <a:ext cx="1817918" cy="318924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ctr" anchorCtr="1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accent1">
                      <a:lumMod val="50000"/>
                    </a:schemeClr>
                  </a:solidFill>
                </a:rPr>
                <a:t>Forças Externas</a:t>
              </a:r>
            </a:p>
          </p:txBody>
        </p:sp>
        <p:cxnSp>
          <p:nvCxnSpPr>
            <p:cNvPr id="67" name="Conector de seta reta 66"/>
            <p:cNvCxnSpPr/>
            <p:nvPr/>
          </p:nvCxnSpPr>
          <p:spPr>
            <a:xfrm flipH="1">
              <a:off x="5800788" y="5683676"/>
              <a:ext cx="2340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tângulo de cantos arredondados 70"/>
            <p:cNvSpPr/>
            <p:nvPr/>
          </p:nvSpPr>
          <p:spPr>
            <a:xfrm>
              <a:off x="1826759" y="4058079"/>
              <a:ext cx="1224000" cy="12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2000"/>
                </a:lnSpc>
              </a:pP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</a:rPr>
                <a:t>Dinâmica de ativação</a:t>
              </a:r>
            </a:p>
            <a:p>
              <a:pPr algn="ctr"/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A(a, u)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395024" y="4366280"/>
              <a:ext cx="1327969" cy="5856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</a:rPr>
                <a:t>Sinais de</a:t>
              </a:r>
            </a:p>
            <a:p>
              <a:pPr algn="ctr">
                <a:lnSpc>
                  <a:spcPts val="2000"/>
                </a:lnSpc>
              </a:pP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</a:rPr>
                <a:t>Excitação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2639940" y="3750137"/>
              <a:ext cx="1015615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accent1">
                      <a:lumMod val="50000"/>
                    </a:schemeClr>
                  </a:solidFill>
                </a:rPr>
                <a:t>Ativações</a:t>
              </a:r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4930589" y="429128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Dinâmica Inversa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999101" y="3265353"/>
            <a:ext cx="2229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Dinâmica Direta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1261408" y="888802"/>
            <a:ext cx="9704715" cy="2147754"/>
            <a:chOff x="1160501" y="888802"/>
            <a:chExt cx="9704715" cy="2147754"/>
          </a:xfrm>
        </p:grpSpPr>
        <p:cxnSp>
          <p:nvCxnSpPr>
            <p:cNvPr id="29" name="Conector de seta reta 28"/>
            <p:cNvCxnSpPr/>
            <p:nvPr/>
          </p:nvCxnSpPr>
          <p:spPr>
            <a:xfrm flipH="1">
              <a:off x="3016303" y="1851237"/>
              <a:ext cx="360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flipH="1">
              <a:off x="5083932" y="1851237"/>
              <a:ext cx="360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flipH="1">
              <a:off x="8751738" y="1851237"/>
              <a:ext cx="360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flipH="1">
              <a:off x="7122534" y="1851237"/>
              <a:ext cx="360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9292273" y="1563968"/>
              <a:ext cx="1327969" cy="5856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</a:rPr>
                <a:t>Movimento</a:t>
              </a:r>
            </a:p>
            <a:p>
              <a:pPr algn="ctr">
                <a:lnSpc>
                  <a:spcPts val="2000"/>
                </a:lnSpc>
              </a:pP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</a:rPr>
                <a:t>Observado</a:t>
              </a:r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5419233" y="1221237"/>
              <a:ext cx="1728000" cy="12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 algn="ctr">
                <a:lnSpc>
                  <a:spcPts val="2000"/>
                </a:lnSpc>
              </a:pP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</a:rPr>
                <a:t>Dinâmica de </a:t>
              </a:r>
              <a:r>
                <a:rPr lang="pt-BR" b="1" dirty="0" err="1">
                  <a:solidFill>
                    <a:schemeClr val="accent1">
                      <a:lumMod val="50000"/>
                    </a:schemeClr>
                  </a:solidFill>
                </a:rPr>
                <a:t>Multicorpos</a:t>
              </a:r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M(q)</a:t>
              </a:r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3376305" y="1221237"/>
              <a:ext cx="1728000" cy="12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 algn="ctr">
                <a:lnSpc>
                  <a:spcPts val="2000"/>
                </a:lnSpc>
              </a:pP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</a:rPr>
                <a:t>Geometria </a:t>
              </a:r>
              <a:r>
                <a:rPr lang="pt-BR" b="1" dirty="0" err="1">
                  <a:solidFill>
                    <a:schemeClr val="accent1">
                      <a:lumMod val="50000"/>
                    </a:schemeClr>
                  </a:solidFill>
                </a:rPr>
                <a:t>Musculo-esquelética</a:t>
              </a:r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r>
                <a:rPr lang="pt-BR" b="1" baseline="30000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-1</a:t>
              </a: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(q)</a:t>
              </a:r>
            </a:p>
          </p:txBody>
        </p:sp>
        <p:cxnSp>
          <p:nvCxnSpPr>
            <p:cNvPr id="33" name="Conector de seta reta 32"/>
            <p:cNvCxnSpPr/>
            <p:nvPr/>
          </p:nvCxnSpPr>
          <p:spPr>
            <a:xfrm flipH="1">
              <a:off x="7937136" y="1851237"/>
              <a:ext cx="360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upo 4"/>
            <p:cNvGrpSpPr/>
            <p:nvPr/>
          </p:nvGrpSpPr>
          <p:grpSpPr>
            <a:xfrm>
              <a:off x="7447202" y="1221236"/>
              <a:ext cx="504000" cy="1260000"/>
              <a:chOff x="6927215" y="1221236"/>
              <a:chExt cx="504000" cy="1260000"/>
            </a:xfrm>
          </p:grpSpPr>
          <p:sp>
            <p:nvSpPr>
              <p:cNvPr id="34" name="Retângulo de cantos arredondados 33"/>
              <p:cNvSpPr/>
              <p:nvPr/>
            </p:nvSpPr>
            <p:spPr>
              <a:xfrm>
                <a:off x="6927215" y="1221236"/>
                <a:ext cx="504000" cy="12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1"/>
              <a:lstStyle/>
              <a:p>
                <a:pPr algn="ctr"/>
                <a:endParaRPr lang="pt-BR" sz="36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tângulo 35"/>
                  <p:cNvSpPr/>
                  <p:nvPr/>
                </p:nvSpPr>
                <p:spPr>
                  <a:xfrm>
                    <a:off x="6937803" y="1542017"/>
                    <a:ext cx="482824" cy="61843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pt-BR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1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num>
                            <m:den>
                              <m:r>
                                <a:rPr lang="pt-BR" b="1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𝐝𝐭</m:t>
                              </m:r>
                            </m:den>
                          </m:f>
                        </m:oMath>
                      </m:oMathPara>
                    </a14:m>
                    <a:endParaRPr lang="pt-BR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Retângulo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7803" y="1542017"/>
                    <a:ext cx="482824" cy="61843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upo 3"/>
            <p:cNvGrpSpPr/>
            <p:nvPr/>
          </p:nvGrpSpPr>
          <p:grpSpPr>
            <a:xfrm>
              <a:off x="8272437" y="1221237"/>
              <a:ext cx="504000" cy="1260000"/>
              <a:chOff x="7896177" y="1221237"/>
              <a:chExt cx="504000" cy="1260000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7896177" y="1221237"/>
                <a:ext cx="504000" cy="12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1"/>
              <a:lstStyle/>
              <a:p>
                <a:pPr algn="ctr"/>
                <a:endParaRPr lang="pt-BR" sz="36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tângulo 36"/>
                  <p:cNvSpPr/>
                  <p:nvPr/>
                </p:nvSpPr>
                <p:spPr>
                  <a:xfrm>
                    <a:off x="7906765" y="1542018"/>
                    <a:ext cx="482824" cy="61843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pt-BR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1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num>
                            <m:den>
                              <m:r>
                                <a:rPr lang="pt-BR" b="1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𝐝𝐭</m:t>
                              </m:r>
                            </m:den>
                          </m:f>
                        </m:oMath>
                      </m:oMathPara>
                    </a14:m>
                    <a:endParaRPr lang="pt-BR" b="1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Retângulo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6765" y="1542018"/>
                    <a:ext cx="482824" cy="6184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Conector reto 38"/>
            <p:cNvCxnSpPr/>
            <p:nvPr/>
          </p:nvCxnSpPr>
          <p:spPr>
            <a:xfrm>
              <a:off x="4222408" y="2686629"/>
              <a:ext cx="4752000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>
              <a:off x="8961409" y="1843173"/>
              <a:ext cx="0" cy="86400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/>
            <p:nvPr/>
          </p:nvCxnSpPr>
          <p:spPr>
            <a:xfrm flipH="1">
              <a:off x="6346408" y="2856002"/>
              <a:ext cx="27720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 flipV="1">
              <a:off x="8115978" y="1841779"/>
              <a:ext cx="0" cy="86400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headEnd type="none" w="med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/>
            <p:cNvSpPr txBox="1"/>
            <p:nvPr/>
          </p:nvSpPr>
          <p:spPr>
            <a:xfrm>
              <a:off x="2863865" y="888802"/>
              <a:ext cx="766549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accent1">
                      <a:lumMod val="50000"/>
                    </a:schemeClr>
                  </a:solidFill>
                </a:rPr>
                <a:t>Forças</a:t>
              </a: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4817355" y="888802"/>
              <a:ext cx="899584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accent1">
                      <a:lumMod val="50000"/>
                    </a:schemeClr>
                  </a:solidFill>
                </a:rPr>
                <a:t>Torques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6497042" y="888802"/>
              <a:ext cx="1245494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r"/>
              <a:r>
                <a:rPr lang="pt-BR" sz="1600" b="1" dirty="0">
                  <a:solidFill>
                    <a:schemeClr val="accent1">
                      <a:lumMod val="50000"/>
                    </a:schemeClr>
                  </a:solidFill>
                </a:rPr>
                <a:t>Acelerações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7648385" y="888802"/>
              <a:ext cx="1128052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accent1">
                      <a:lumMod val="50000"/>
                    </a:schemeClr>
                  </a:solidFill>
                </a:rPr>
                <a:t>Velocidades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8612106" y="888802"/>
              <a:ext cx="1412365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r>
                <a:rPr lang="pt-BR" sz="1600" b="1" dirty="0">
                  <a:solidFill>
                    <a:schemeClr val="accent1">
                      <a:lumMod val="50000"/>
                    </a:schemeClr>
                  </a:solidFill>
                </a:rPr>
                <a:t>Coordenadas</a:t>
              </a:r>
            </a:p>
          </p:txBody>
        </p:sp>
        <p:cxnSp>
          <p:nvCxnSpPr>
            <p:cNvPr id="59" name="Conector de seta reta 58"/>
            <p:cNvCxnSpPr/>
            <p:nvPr/>
          </p:nvCxnSpPr>
          <p:spPr>
            <a:xfrm flipV="1">
              <a:off x="4244631" y="2481236"/>
              <a:ext cx="0" cy="21600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flipV="1">
              <a:off x="6158173" y="2481236"/>
              <a:ext cx="0" cy="21600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flipV="1">
              <a:off x="6369641" y="2481236"/>
              <a:ext cx="0" cy="39600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160501" y="1552402"/>
              <a:ext cx="1851474" cy="5856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</a:rPr>
                <a:t>Forças Musculares Estimadas 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9047298" y="2686854"/>
              <a:ext cx="1817918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ctr" anchorCtr="1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</a:rPr>
                <a:t>Forças Externas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53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18FF1E-EF7E-4D4B-A2AB-FA1E483263A0}"/>
              </a:ext>
            </a:extLst>
          </p:cNvPr>
          <p:cNvGrpSpPr/>
          <p:nvPr/>
        </p:nvGrpSpPr>
        <p:grpSpPr>
          <a:xfrm>
            <a:off x="622793" y="370381"/>
            <a:ext cx="1800000" cy="1594319"/>
            <a:chOff x="4980784" y="2315913"/>
            <a:chExt cx="1800000" cy="15943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E990544-4E2D-2449-AF24-FD55A24F5DF6}"/>
                    </a:ext>
                  </a:extLst>
                </p:cNvPr>
                <p:cNvSpPr txBox="1"/>
                <p:nvPr/>
              </p:nvSpPr>
              <p:spPr>
                <a:xfrm>
                  <a:off x="5322650" y="2802978"/>
                  <a:ext cx="1116268" cy="5557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E990544-4E2D-2449-AF24-FD55A24F5D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650" y="2802978"/>
                  <a:ext cx="1116268" cy="555793"/>
                </a:xfrm>
                <a:prstGeom prst="rect">
                  <a:avLst/>
                </a:prstGeom>
                <a:blipFill>
                  <a:blip r:embed="rId2"/>
                  <a:stretch>
                    <a:fillRect l="-3371" r="-2247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FF2ABE-B073-7846-8992-17E4102F4779}"/>
                </a:ext>
              </a:extLst>
            </p:cNvPr>
            <p:cNvSpPr txBox="1"/>
            <p:nvPr/>
          </p:nvSpPr>
          <p:spPr>
            <a:xfrm>
              <a:off x="5391099" y="2315913"/>
              <a:ext cx="979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</a:rPr>
                <a:t>Forward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0AF38E-F56D-1547-A537-FDAF03EDFBE4}"/>
                </a:ext>
              </a:extLst>
            </p:cNvPr>
            <p:cNvSpPr txBox="1"/>
            <p:nvPr/>
          </p:nvSpPr>
          <p:spPr>
            <a:xfrm>
              <a:off x="5443902" y="3540900"/>
              <a:ext cx="87376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</a:rPr>
                <a:t>Inverse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E7B3CC1-2AA7-4440-A348-E98883502375}"/>
                </a:ext>
              </a:extLst>
            </p:cNvPr>
            <p:cNvCxnSpPr/>
            <p:nvPr/>
          </p:nvCxnSpPr>
          <p:spPr>
            <a:xfrm>
              <a:off x="4980784" y="2714743"/>
              <a:ext cx="1800000" cy="0"/>
            </a:xfrm>
            <a:prstGeom prst="straightConnector1">
              <a:avLst/>
            </a:prstGeom>
            <a:ln w="63500">
              <a:solidFill>
                <a:schemeClr val="accent1">
                  <a:lumMod val="75000"/>
                </a:schemeClr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C5B0E56-DE56-7B4B-8450-C20990C638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0784" y="3505824"/>
              <a:ext cx="1800000" cy="0"/>
            </a:xfrm>
            <a:prstGeom prst="straightConnector1">
              <a:avLst/>
            </a:prstGeom>
            <a:ln w="63500">
              <a:solidFill>
                <a:schemeClr val="accent1">
                  <a:lumMod val="75000"/>
                </a:schemeClr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221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159</Words>
  <Application>Microsoft Macintosh PowerPoint</Application>
  <PresentationFormat>Widescreen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Symbol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</dc:creator>
  <cp:lastModifiedBy>Microsoft Office User</cp:lastModifiedBy>
  <cp:revision>60</cp:revision>
  <dcterms:created xsi:type="dcterms:W3CDTF">2015-04-18T22:10:01Z</dcterms:created>
  <dcterms:modified xsi:type="dcterms:W3CDTF">2018-04-12T23:19:55Z</dcterms:modified>
</cp:coreProperties>
</file>