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5.xml" ContentType="application/vnd.openxmlformats-officedocument.presentationml.slide+xml"/>
  <Override PartName="/ppt/slides/slide33.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4.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7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2.xml" ContentType="application/vnd.openxmlformats-officedocument.presentationml.slide+xml"/>
  <Override PartName="/ppt/slides/slide49.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53.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1.xml" ContentType="application/vnd.openxmlformats-officedocument.presentationml.slide+xml"/>
  <Override PartName="/ppt/slides/slide58.xml" ContentType="application/vnd.openxmlformats-officedocument.presentationml.slide+xml"/>
  <Override PartName="/ppt/slides/slide6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81.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46.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0.xml" ContentType="application/vnd.openxmlformats-officedocument.presentationml.notesSlide+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60.xml" ContentType="application/vnd.openxmlformats-officedocument.presentationml.notesSlide+xml"/>
  <Override PartName="/ppt/notesSlides/notesSlide64.xml" ContentType="application/vnd.openxmlformats-officedocument.presentationml.notesSlide+xml"/>
  <Override PartName="/ppt/notesSlides/notesSlide53.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0.xml" ContentType="application/vnd.openxmlformats-officedocument.presentationml.notesSlide+xml"/>
  <Override PartName="/ppt/notesSlides/notesSlide56.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5.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D49FF-06BE-4467-87DD-60488A8C35F9}" type="datetimeFigureOut">
              <a:rPr lang="pt-BR" smtClean="0"/>
              <a:t>12/08/2022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0345B-6321-4A4F-8AE1-8A7861DB0630}" type="slidenum">
              <a:rPr lang="pt-BR" smtClean="0"/>
              <a:t>‹nº›</a:t>
            </a:fld>
            <a:endParaRPr lang="pt-BR"/>
          </a:p>
        </p:txBody>
      </p:sp>
    </p:spTree>
    <p:extLst>
      <p:ext uri="{BB962C8B-B14F-4D97-AF65-F5344CB8AC3E}">
        <p14:creationId xmlns:p14="http://schemas.microsoft.com/office/powerpoint/2010/main" val="314033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b5c5f648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b5c5f648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b5c5f64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b5c5f64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c606751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c60675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c606751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c606751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c606751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c606751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c606751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c606751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c606751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c606751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c6e4634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c6e4634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c6e4634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c6e4634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c6e4634b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c6e4634b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b5c5f648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b5c5f648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c6e4634b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c6e4634b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c6e4634b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c6e4634b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c6e4634b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c6e4634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c6e4634b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c6e4634b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6c6e4634b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6c6e4634b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c6e4634b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c6e4634b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c6e4634b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c6e4634b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b5c5f648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b5c5f648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6755890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6755890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6755890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6755890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b5c5f648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b5c5f64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67558904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67558904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67558904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67558904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67558904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767558904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67558904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67558904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67558904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6755890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6c6e4634b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6c6e4634b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6c7d5bf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6c7d5bf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c7d5bf3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c7d5bf3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c7d5bf3b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c7d5bf3b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c7d5bf3b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c7d5bf3b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b5c5f648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b5c5f648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c7d5bf3b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c7d5bf3b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7d5bf3b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7d5bf3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c7d5bf3b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c7d5bf3b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6c7d5bf3b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6c7d5bf3b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6c7d5bf3b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6c7d5bf3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c7d5bf3b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6c7d5bf3b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c7d5bf3b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c7d5bf3b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6c7d5bf3b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6c7d5bf3b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c7d5bf3b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c7d5bf3b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6c7d5bf3b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6c7d5bf3bd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b5c5f648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b5c5f648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c7d5bf3b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c7d5bf3b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c7d5bf3b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c7d5bf3b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6c7d5bf3b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6c7d5bf3b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c7d5bf3bd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c7d5bf3b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c7d5bf3b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c7d5bf3b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c7d5bf3b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c7d5bf3b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c7d5bf3b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c7d5bf3b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c7d5bf3b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c7d5bf3b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c7d5bf3bd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c7d5bf3b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6c7d5bf3bd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6c7d5bf3b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b5c5f64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b5c5f64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c7d5bf3b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c7d5bf3b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6c7d5bf3b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6c7d5bf3bd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479fb98de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479fb98de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479fb98de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479fb98de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479fb98de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479fb98de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6d1944fc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6d1944fc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6d1944fc4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6d1944fc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6d1944fc4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6d1944fc4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d1944fc4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d1944fc4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c7d5bf3b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c7d5bf3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b5c5f64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b5c5f64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6d81cc5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6d81cc5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d81cc5a8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d81cc5a8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d81cc5a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d81cc5a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6d81cc5a8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6d81cc5a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6d81cc5a8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6d81cc5a8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d81cc5a8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d81cc5a8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6d81cc5a8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6d81cc5a8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d81cc5a8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d81cc5a8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6d81cc5a8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6d81cc5a8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6d81cc5a8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6d81cc5a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b5c5f648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b5c5f648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6d81cc5a8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6d81cc5a8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6d81cc5a8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6d81cc5a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c7d5bf3b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c7d5bf3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F36A6-B8B3-4621-B82E-9C69EFBCE3C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D1EB7D1-45FD-4BBE-845E-261F2793F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7464E3F-0728-405F-A9A7-0AE8749D5C21}"/>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8E0FFA7D-8DF2-44A2-BFFE-08539C416415}"/>
              </a:ext>
            </a:extLst>
          </p:cNvPr>
          <p:cNvSpPr>
            <a:spLocks noGrp="1"/>
          </p:cNvSpPr>
          <p:nvPr>
            <p:ph type="ftr" sz="quarter" idx="11"/>
          </p:nvPr>
        </p:nvSpPr>
        <p:spPr/>
        <p:txBody>
          <a:bodyPr/>
          <a:lstStyle/>
          <a:p>
            <a:r>
              <a:rPr lang="pt-BR"/>
              <a:t>Professor Eduardo Correia</a:t>
            </a:r>
          </a:p>
        </p:txBody>
      </p:sp>
      <p:sp>
        <p:nvSpPr>
          <p:cNvPr id="6" name="Espaço Reservado para Número de Slide 5">
            <a:extLst>
              <a:ext uri="{FF2B5EF4-FFF2-40B4-BE49-F238E27FC236}">
                <a16:creationId xmlns:a16="http://schemas.microsoft.com/office/drawing/2014/main" id="{7448033C-056A-440E-B629-A7098DB15635}"/>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343486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7479D-3258-49CE-A489-C022866BB5B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81DFCEE-D9B0-4832-A1A1-C7BFAD1A6D69}"/>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D66669-09E1-48C3-8BEC-F5E380FEAA57}"/>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7D508743-085C-44BC-833D-2E9F09B13169}"/>
              </a:ext>
            </a:extLst>
          </p:cNvPr>
          <p:cNvSpPr>
            <a:spLocks noGrp="1"/>
          </p:cNvSpPr>
          <p:nvPr>
            <p:ph type="ftr" sz="quarter" idx="11"/>
          </p:nvPr>
        </p:nvSpPr>
        <p:spPr/>
        <p:txBody>
          <a:bodyPr/>
          <a:lstStyle/>
          <a:p>
            <a:r>
              <a:rPr lang="pt-BR"/>
              <a:t>Professor Eduardo Correia</a:t>
            </a:r>
          </a:p>
        </p:txBody>
      </p:sp>
      <p:sp>
        <p:nvSpPr>
          <p:cNvPr id="6" name="Espaço Reservado para Número de Slide 5">
            <a:extLst>
              <a:ext uri="{FF2B5EF4-FFF2-40B4-BE49-F238E27FC236}">
                <a16:creationId xmlns:a16="http://schemas.microsoft.com/office/drawing/2014/main" id="{8AEA1DBC-4F5D-4DEE-8377-A0135D3B3A99}"/>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182927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C0613F8-3D7D-40EA-B72B-8E546085A2E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D7A5AFF-4CC8-43DD-9734-2ED979F6DB7D}"/>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B2BAE3-AFBA-41D1-911D-9753DDD7F0F7}"/>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D86F322B-BEE2-49B4-AABA-567AF96D0AD8}"/>
              </a:ext>
            </a:extLst>
          </p:cNvPr>
          <p:cNvSpPr>
            <a:spLocks noGrp="1"/>
          </p:cNvSpPr>
          <p:nvPr>
            <p:ph type="ftr" sz="quarter" idx="11"/>
          </p:nvPr>
        </p:nvSpPr>
        <p:spPr/>
        <p:txBody>
          <a:bodyPr/>
          <a:lstStyle/>
          <a:p>
            <a:r>
              <a:rPr lang="pt-BR"/>
              <a:t>Professor Eduardo Correia</a:t>
            </a:r>
          </a:p>
        </p:txBody>
      </p:sp>
      <p:sp>
        <p:nvSpPr>
          <p:cNvPr id="6" name="Espaço Reservado para Número de Slide 5">
            <a:extLst>
              <a:ext uri="{FF2B5EF4-FFF2-40B4-BE49-F238E27FC236}">
                <a16:creationId xmlns:a16="http://schemas.microsoft.com/office/drawing/2014/main" id="{7B619DA5-1FE4-4E55-99CD-66B47CF0769D}"/>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66651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solidFill>
                  <a:srgbClr val="F3F3F3"/>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3" name="Google Shape;33;p10"/>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solidFill>
                  <a:srgbClr val="F3F3F3"/>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4" name="Google Shape;34;p10"/>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solidFill>
                  <a:srgbClr val="F3F3F3"/>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23114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960000" y="1536633"/>
            <a:ext cx="10272000" cy="4555200"/>
          </a:xfrm>
          <a:prstGeom prst="rect">
            <a:avLst/>
          </a:prstGeom>
          <a:solidFill>
            <a:srgbClr val="FFFFFF">
              <a:alpha val="45090"/>
            </a:srgbClr>
          </a:solidFill>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434343"/>
              </a:buClr>
              <a:buSzPts val="1100"/>
              <a:buAutoNum type="arabicPeriod"/>
              <a:defRPr sz="1733">
                <a:solidFill>
                  <a:srgbClr val="F3F3F3"/>
                </a:solidFill>
              </a:defRPr>
            </a:lvl1pPr>
            <a:lvl2pPr marL="1219170" lvl="1" indent="-397923">
              <a:spcBef>
                <a:spcPts val="2133"/>
              </a:spcBef>
              <a:spcAft>
                <a:spcPts val="0"/>
              </a:spcAft>
              <a:buClr>
                <a:srgbClr val="000000"/>
              </a:buClr>
              <a:buSzPts val="1100"/>
              <a:buAutoNum type="alphaLcPeriod"/>
              <a:defRPr sz="1600"/>
            </a:lvl2pPr>
            <a:lvl3pPr marL="1828754" lvl="2" indent="-397923">
              <a:spcBef>
                <a:spcPts val="2133"/>
              </a:spcBef>
              <a:spcAft>
                <a:spcPts val="0"/>
              </a:spcAft>
              <a:buClr>
                <a:srgbClr val="000000"/>
              </a:buClr>
              <a:buSzPts val="1100"/>
              <a:buAutoNum type="romanLcPeriod"/>
              <a:defRPr sz="1600"/>
            </a:lvl3pPr>
            <a:lvl4pPr marL="2438339" lvl="3" indent="-397923">
              <a:spcBef>
                <a:spcPts val="2133"/>
              </a:spcBef>
              <a:spcAft>
                <a:spcPts val="0"/>
              </a:spcAft>
              <a:buClr>
                <a:srgbClr val="000000"/>
              </a:buClr>
              <a:buSzPts val="1100"/>
              <a:buAutoNum type="arabicPeriod"/>
              <a:defRPr sz="1600"/>
            </a:lvl4pPr>
            <a:lvl5pPr marL="3047924" lvl="4" indent="-397923">
              <a:spcBef>
                <a:spcPts val="2133"/>
              </a:spcBef>
              <a:spcAft>
                <a:spcPts val="0"/>
              </a:spcAft>
              <a:buClr>
                <a:srgbClr val="000000"/>
              </a:buClr>
              <a:buSzPts val="1100"/>
              <a:buAutoNum type="alphaLcPeriod"/>
              <a:defRPr sz="1600"/>
            </a:lvl5pPr>
            <a:lvl6pPr marL="3657509" lvl="5" indent="-397923">
              <a:spcBef>
                <a:spcPts val="2133"/>
              </a:spcBef>
              <a:spcAft>
                <a:spcPts val="0"/>
              </a:spcAft>
              <a:buClr>
                <a:srgbClr val="000000"/>
              </a:buClr>
              <a:buSzPts val="1100"/>
              <a:buAutoNum type="romanLcPeriod"/>
              <a:defRPr sz="1600"/>
            </a:lvl6pPr>
            <a:lvl7pPr marL="4267093" lvl="6" indent="-397923">
              <a:spcBef>
                <a:spcPts val="2133"/>
              </a:spcBef>
              <a:spcAft>
                <a:spcPts val="0"/>
              </a:spcAft>
              <a:buClr>
                <a:srgbClr val="000000"/>
              </a:buClr>
              <a:buSzPts val="1100"/>
              <a:buAutoNum type="arabicPeriod"/>
              <a:defRPr sz="1600"/>
            </a:lvl7pPr>
            <a:lvl8pPr marL="4876678" lvl="7" indent="-397923">
              <a:spcBef>
                <a:spcPts val="2133"/>
              </a:spcBef>
              <a:spcAft>
                <a:spcPts val="0"/>
              </a:spcAft>
              <a:buClr>
                <a:srgbClr val="000000"/>
              </a:buClr>
              <a:buSzPts val="1100"/>
              <a:buAutoNum type="alphaLcPeriod"/>
              <a:defRPr sz="1600"/>
            </a:lvl8pPr>
            <a:lvl9pPr marL="5486263" lvl="8" indent="-397923">
              <a:spcBef>
                <a:spcPts val="2133"/>
              </a:spcBef>
              <a:spcAft>
                <a:spcPts val="2133"/>
              </a:spcAft>
              <a:buClr>
                <a:srgbClr val="000000"/>
              </a:buClr>
              <a:buSzPts val="1100"/>
              <a:buAutoNum type="romanLcPeriod"/>
              <a:defRPr sz="1600"/>
            </a:lvl9pPr>
          </a:lstStyle>
          <a:p>
            <a:endParaRPr/>
          </a:p>
        </p:txBody>
      </p:sp>
      <p:sp>
        <p:nvSpPr>
          <p:cNvPr id="15" name="Google Shape;1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endParaRPr/>
          </a:p>
        </p:txBody>
      </p:sp>
    </p:spTree>
    <p:extLst>
      <p:ext uri="{BB962C8B-B14F-4D97-AF65-F5344CB8AC3E}">
        <p14:creationId xmlns:p14="http://schemas.microsoft.com/office/powerpoint/2010/main" val="63747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BF69C-EF3F-4513-8597-B1EA207868D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36E4C5D-726E-496F-90E9-F68DA9125A91}"/>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C62E62B-8AE4-4388-B0EB-E59D9F70103C}"/>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07D12B01-04C7-4258-A987-3A9D38F06899}"/>
              </a:ext>
            </a:extLst>
          </p:cNvPr>
          <p:cNvSpPr>
            <a:spLocks noGrp="1"/>
          </p:cNvSpPr>
          <p:nvPr>
            <p:ph type="ftr" sz="quarter" idx="11"/>
          </p:nvPr>
        </p:nvSpPr>
        <p:spPr/>
        <p:txBody>
          <a:bodyPr/>
          <a:lstStyle/>
          <a:p>
            <a:r>
              <a:rPr lang="pt-BR"/>
              <a:t>Professor Eduardo Correia</a:t>
            </a:r>
          </a:p>
        </p:txBody>
      </p:sp>
      <p:sp>
        <p:nvSpPr>
          <p:cNvPr id="6" name="Espaço Reservado para Número de Slide 5">
            <a:extLst>
              <a:ext uri="{FF2B5EF4-FFF2-40B4-BE49-F238E27FC236}">
                <a16:creationId xmlns:a16="http://schemas.microsoft.com/office/drawing/2014/main" id="{AB416B02-84F6-4073-9CBB-D2A86FDA5A07}"/>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14014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E49C8-0D8B-46F7-B96C-2171E1661F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81E1B54-155D-4D8F-B079-7B0067E5A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4F448EF-1BDE-435D-A330-8FE6D3FF88A7}"/>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29A8763F-7C2F-444A-9057-5CD1F8B46576}"/>
              </a:ext>
            </a:extLst>
          </p:cNvPr>
          <p:cNvSpPr>
            <a:spLocks noGrp="1"/>
          </p:cNvSpPr>
          <p:nvPr>
            <p:ph type="ftr" sz="quarter" idx="11"/>
          </p:nvPr>
        </p:nvSpPr>
        <p:spPr/>
        <p:txBody>
          <a:bodyPr/>
          <a:lstStyle/>
          <a:p>
            <a:r>
              <a:rPr lang="pt-BR"/>
              <a:t>Professor Eduardo Correia</a:t>
            </a:r>
          </a:p>
        </p:txBody>
      </p:sp>
      <p:sp>
        <p:nvSpPr>
          <p:cNvPr id="6" name="Espaço Reservado para Número de Slide 5">
            <a:extLst>
              <a:ext uri="{FF2B5EF4-FFF2-40B4-BE49-F238E27FC236}">
                <a16:creationId xmlns:a16="http://schemas.microsoft.com/office/drawing/2014/main" id="{CAB268CB-EBB9-4292-BC52-06898E1D6A64}"/>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113330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83F70-EECF-4806-A96F-93877A6985A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B8304B8-6006-42C9-AE74-809B49C0BAE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F4C7530-94BB-4EEA-9722-C4A98F67BB7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F3CE400-0882-463A-BAB2-2920730EF645}"/>
              </a:ext>
            </a:extLst>
          </p:cNvPr>
          <p:cNvSpPr>
            <a:spLocks noGrp="1"/>
          </p:cNvSpPr>
          <p:nvPr>
            <p:ph type="dt" sz="half" idx="10"/>
          </p:nvPr>
        </p:nvSpPr>
        <p:spPr/>
        <p:txBody>
          <a:bodyPr/>
          <a:lstStyle/>
          <a:p>
            <a:endParaRPr lang="pt-BR"/>
          </a:p>
        </p:txBody>
      </p:sp>
      <p:sp>
        <p:nvSpPr>
          <p:cNvPr id="6" name="Espaço Reservado para Rodapé 5">
            <a:extLst>
              <a:ext uri="{FF2B5EF4-FFF2-40B4-BE49-F238E27FC236}">
                <a16:creationId xmlns:a16="http://schemas.microsoft.com/office/drawing/2014/main" id="{E866A552-C475-4CD4-B1B7-0D430F0C7A0B}"/>
              </a:ext>
            </a:extLst>
          </p:cNvPr>
          <p:cNvSpPr>
            <a:spLocks noGrp="1"/>
          </p:cNvSpPr>
          <p:nvPr>
            <p:ph type="ftr" sz="quarter" idx="11"/>
          </p:nvPr>
        </p:nvSpPr>
        <p:spPr/>
        <p:txBody>
          <a:bodyPr/>
          <a:lstStyle/>
          <a:p>
            <a:r>
              <a:rPr lang="pt-BR"/>
              <a:t>Professor Eduardo Correia</a:t>
            </a:r>
          </a:p>
        </p:txBody>
      </p:sp>
      <p:sp>
        <p:nvSpPr>
          <p:cNvPr id="7" name="Espaço Reservado para Número de Slide 6">
            <a:extLst>
              <a:ext uri="{FF2B5EF4-FFF2-40B4-BE49-F238E27FC236}">
                <a16:creationId xmlns:a16="http://schemas.microsoft.com/office/drawing/2014/main" id="{7B9B7089-12C8-409B-810B-1E37F40BD6EA}"/>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140046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49A07-F038-4B20-98B4-180028715B6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E22E670-B47D-480B-9D8A-C0803F149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B4022179-D6A6-46A1-9AD3-507A6DDF8561}"/>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1F59DF8-5A95-463C-B38E-F8F674D1AD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05878E4B-A3CB-47A8-9A02-6D8643B8C27A}"/>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1A9272E-AB17-4F5B-999E-3D3364EA944F}"/>
              </a:ext>
            </a:extLst>
          </p:cNvPr>
          <p:cNvSpPr>
            <a:spLocks noGrp="1"/>
          </p:cNvSpPr>
          <p:nvPr>
            <p:ph type="dt" sz="half" idx="10"/>
          </p:nvPr>
        </p:nvSpPr>
        <p:spPr/>
        <p:txBody>
          <a:bodyPr/>
          <a:lstStyle/>
          <a:p>
            <a:endParaRPr lang="pt-BR"/>
          </a:p>
        </p:txBody>
      </p:sp>
      <p:sp>
        <p:nvSpPr>
          <p:cNvPr id="8" name="Espaço Reservado para Rodapé 7">
            <a:extLst>
              <a:ext uri="{FF2B5EF4-FFF2-40B4-BE49-F238E27FC236}">
                <a16:creationId xmlns:a16="http://schemas.microsoft.com/office/drawing/2014/main" id="{65257239-B9FF-4D2A-BA5A-5634C814F2B1}"/>
              </a:ext>
            </a:extLst>
          </p:cNvPr>
          <p:cNvSpPr>
            <a:spLocks noGrp="1"/>
          </p:cNvSpPr>
          <p:nvPr>
            <p:ph type="ftr" sz="quarter" idx="11"/>
          </p:nvPr>
        </p:nvSpPr>
        <p:spPr/>
        <p:txBody>
          <a:bodyPr/>
          <a:lstStyle/>
          <a:p>
            <a:r>
              <a:rPr lang="pt-BR"/>
              <a:t>Professor Eduardo Correia</a:t>
            </a:r>
          </a:p>
        </p:txBody>
      </p:sp>
      <p:sp>
        <p:nvSpPr>
          <p:cNvPr id="9" name="Espaço Reservado para Número de Slide 8">
            <a:extLst>
              <a:ext uri="{FF2B5EF4-FFF2-40B4-BE49-F238E27FC236}">
                <a16:creationId xmlns:a16="http://schemas.microsoft.com/office/drawing/2014/main" id="{16C309A3-CA2E-43D6-9C4A-BDA0E617F34E}"/>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379735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87C9F-2C05-43AB-A709-E3D2C230C8B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85BB1CB-1927-44D7-9C14-3F37D0EC8E0C}"/>
              </a:ext>
            </a:extLst>
          </p:cNvPr>
          <p:cNvSpPr>
            <a:spLocks noGrp="1"/>
          </p:cNvSpPr>
          <p:nvPr>
            <p:ph type="dt" sz="half" idx="10"/>
          </p:nvPr>
        </p:nvSpPr>
        <p:spPr/>
        <p:txBody>
          <a:bodyPr/>
          <a:lstStyle/>
          <a:p>
            <a:endParaRPr lang="pt-BR"/>
          </a:p>
        </p:txBody>
      </p:sp>
      <p:sp>
        <p:nvSpPr>
          <p:cNvPr id="4" name="Espaço Reservado para Rodapé 3">
            <a:extLst>
              <a:ext uri="{FF2B5EF4-FFF2-40B4-BE49-F238E27FC236}">
                <a16:creationId xmlns:a16="http://schemas.microsoft.com/office/drawing/2014/main" id="{555D94A2-0894-4117-A30E-8F375732CD56}"/>
              </a:ext>
            </a:extLst>
          </p:cNvPr>
          <p:cNvSpPr>
            <a:spLocks noGrp="1"/>
          </p:cNvSpPr>
          <p:nvPr>
            <p:ph type="ftr" sz="quarter" idx="11"/>
          </p:nvPr>
        </p:nvSpPr>
        <p:spPr/>
        <p:txBody>
          <a:bodyPr/>
          <a:lstStyle/>
          <a:p>
            <a:r>
              <a:rPr lang="pt-BR"/>
              <a:t>Professor Eduardo Correia</a:t>
            </a:r>
          </a:p>
        </p:txBody>
      </p:sp>
      <p:sp>
        <p:nvSpPr>
          <p:cNvPr id="5" name="Espaço Reservado para Número de Slide 4">
            <a:extLst>
              <a:ext uri="{FF2B5EF4-FFF2-40B4-BE49-F238E27FC236}">
                <a16:creationId xmlns:a16="http://schemas.microsoft.com/office/drawing/2014/main" id="{F3BCC701-E872-44AA-9EF9-F1090CE0F654}"/>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351863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A6291C7-AFAB-4897-BD1B-74926DEF2CF0}"/>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35593943-30A1-4A32-8C7B-90943941E2E1}"/>
              </a:ext>
            </a:extLst>
          </p:cNvPr>
          <p:cNvSpPr>
            <a:spLocks noGrp="1"/>
          </p:cNvSpPr>
          <p:nvPr>
            <p:ph type="ftr" sz="quarter" idx="11"/>
          </p:nvPr>
        </p:nvSpPr>
        <p:spPr/>
        <p:txBody>
          <a:bodyPr/>
          <a:lstStyle/>
          <a:p>
            <a:r>
              <a:rPr lang="pt-BR"/>
              <a:t>Professor Eduardo Correia</a:t>
            </a:r>
          </a:p>
        </p:txBody>
      </p:sp>
      <p:sp>
        <p:nvSpPr>
          <p:cNvPr id="4" name="Espaço Reservado para Número de Slide 3">
            <a:extLst>
              <a:ext uri="{FF2B5EF4-FFF2-40B4-BE49-F238E27FC236}">
                <a16:creationId xmlns:a16="http://schemas.microsoft.com/office/drawing/2014/main" id="{D6409B7D-E3CF-4B6C-AD2E-A3B9D2D146B0}"/>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123641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69866-5D35-4342-8AFA-159978AC48E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B4472A8-5928-4F19-93DF-B1FD7B2C6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AD98052-23CB-4D61-9B11-59F8BB3CD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70F3180-9104-4F62-A356-6B6DCF5186A6}"/>
              </a:ext>
            </a:extLst>
          </p:cNvPr>
          <p:cNvSpPr>
            <a:spLocks noGrp="1"/>
          </p:cNvSpPr>
          <p:nvPr>
            <p:ph type="dt" sz="half" idx="10"/>
          </p:nvPr>
        </p:nvSpPr>
        <p:spPr/>
        <p:txBody>
          <a:bodyPr/>
          <a:lstStyle/>
          <a:p>
            <a:endParaRPr lang="pt-BR"/>
          </a:p>
        </p:txBody>
      </p:sp>
      <p:sp>
        <p:nvSpPr>
          <p:cNvPr id="6" name="Espaço Reservado para Rodapé 5">
            <a:extLst>
              <a:ext uri="{FF2B5EF4-FFF2-40B4-BE49-F238E27FC236}">
                <a16:creationId xmlns:a16="http://schemas.microsoft.com/office/drawing/2014/main" id="{3BE189C1-6258-4A7D-85FA-E0DAA8BA7D5A}"/>
              </a:ext>
            </a:extLst>
          </p:cNvPr>
          <p:cNvSpPr>
            <a:spLocks noGrp="1"/>
          </p:cNvSpPr>
          <p:nvPr>
            <p:ph type="ftr" sz="quarter" idx="11"/>
          </p:nvPr>
        </p:nvSpPr>
        <p:spPr/>
        <p:txBody>
          <a:bodyPr/>
          <a:lstStyle/>
          <a:p>
            <a:r>
              <a:rPr lang="pt-BR"/>
              <a:t>Professor Eduardo Correia</a:t>
            </a:r>
          </a:p>
        </p:txBody>
      </p:sp>
      <p:sp>
        <p:nvSpPr>
          <p:cNvPr id="7" name="Espaço Reservado para Número de Slide 6">
            <a:extLst>
              <a:ext uri="{FF2B5EF4-FFF2-40B4-BE49-F238E27FC236}">
                <a16:creationId xmlns:a16="http://schemas.microsoft.com/office/drawing/2014/main" id="{9CA55CF4-8ECF-450F-B47C-CE5E80407BFC}"/>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308091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B3F75-F87A-4B96-92AB-25E7C2B04E7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07D5656-4810-44BF-ABA3-8D62B27A7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7653D8D-38E4-4873-BBD1-1E594A9B7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87F43299-F33A-4931-92BA-74A531BFD5F8}"/>
              </a:ext>
            </a:extLst>
          </p:cNvPr>
          <p:cNvSpPr>
            <a:spLocks noGrp="1"/>
          </p:cNvSpPr>
          <p:nvPr>
            <p:ph type="dt" sz="half" idx="10"/>
          </p:nvPr>
        </p:nvSpPr>
        <p:spPr/>
        <p:txBody>
          <a:bodyPr/>
          <a:lstStyle/>
          <a:p>
            <a:endParaRPr lang="pt-BR"/>
          </a:p>
        </p:txBody>
      </p:sp>
      <p:sp>
        <p:nvSpPr>
          <p:cNvPr id="6" name="Espaço Reservado para Rodapé 5">
            <a:extLst>
              <a:ext uri="{FF2B5EF4-FFF2-40B4-BE49-F238E27FC236}">
                <a16:creationId xmlns:a16="http://schemas.microsoft.com/office/drawing/2014/main" id="{62CE6F88-C29D-4AAF-AD2E-EA52833B29E7}"/>
              </a:ext>
            </a:extLst>
          </p:cNvPr>
          <p:cNvSpPr>
            <a:spLocks noGrp="1"/>
          </p:cNvSpPr>
          <p:nvPr>
            <p:ph type="ftr" sz="quarter" idx="11"/>
          </p:nvPr>
        </p:nvSpPr>
        <p:spPr/>
        <p:txBody>
          <a:bodyPr/>
          <a:lstStyle/>
          <a:p>
            <a:r>
              <a:rPr lang="pt-BR"/>
              <a:t>Professor Eduardo Correia</a:t>
            </a:r>
          </a:p>
        </p:txBody>
      </p:sp>
      <p:sp>
        <p:nvSpPr>
          <p:cNvPr id="7" name="Espaço Reservado para Número de Slide 6">
            <a:extLst>
              <a:ext uri="{FF2B5EF4-FFF2-40B4-BE49-F238E27FC236}">
                <a16:creationId xmlns:a16="http://schemas.microsoft.com/office/drawing/2014/main" id="{6F82B92D-8121-4ABE-9EB0-948C10A5114C}"/>
              </a:ext>
            </a:extLst>
          </p:cNvPr>
          <p:cNvSpPr>
            <a:spLocks noGrp="1"/>
          </p:cNvSpPr>
          <p:nvPr>
            <p:ph type="sldNum" sz="quarter" idx="12"/>
          </p:nvPr>
        </p:nvSpPr>
        <p:spPr/>
        <p:txBody>
          <a:bodyPr/>
          <a:lstStyle/>
          <a:p>
            <a:fld id="{ED64F35F-9806-42FB-B8CB-6D37DA027526}" type="slidenum">
              <a:rPr lang="pt-BR" smtClean="0"/>
              <a:t>‹nº›</a:t>
            </a:fld>
            <a:endParaRPr lang="pt-BR"/>
          </a:p>
        </p:txBody>
      </p:sp>
    </p:spTree>
    <p:extLst>
      <p:ext uri="{BB962C8B-B14F-4D97-AF65-F5344CB8AC3E}">
        <p14:creationId xmlns:p14="http://schemas.microsoft.com/office/powerpoint/2010/main" val="259012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2000">
              <a:schemeClr val="accent4">
                <a:lumMod val="67000"/>
              </a:schemeClr>
            </a:gs>
            <a:gs pos="91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CF1C75D-D81E-4041-9938-E98655B4B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E2E9D9D-2497-434A-9A7B-D1B12294B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DB63D64-4D0E-4C73-B0DF-ACE4FD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Espaço Reservado para Rodapé 4">
            <a:extLst>
              <a:ext uri="{FF2B5EF4-FFF2-40B4-BE49-F238E27FC236}">
                <a16:creationId xmlns:a16="http://schemas.microsoft.com/office/drawing/2014/main" id="{3D0754F6-56B2-4989-B025-8F298CF2B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Professor Eduardo Correia</a:t>
            </a:r>
          </a:p>
        </p:txBody>
      </p:sp>
      <p:sp>
        <p:nvSpPr>
          <p:cNvPr id="6" name="Espaço Reservado para Número de Slide 5">
            <a:extLst>
              <a:ext uri="{FF2B5EF4-FFF2-40B4-BE49-F238E27FC236}">
                <a16:creationId xmlns:a16="http://schemas.microsoft.com/office/drawing/2014/main" id="{3979966F-85C0-4B15-A535-3E1B23E18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4F35F-9806-42FB-B8CB-6D37DA027526}" type="slidenum">
              <a:rPr lang="pt-BR" smtClean="0"/>
              <a:t>‹nº›</a:t>
            </a:fld>
            <a:endParaRPr lang="pt-BR"/>
          </a:p>
        </p:txBody>
      </p:sp>
    </p:spTree>
    <p:extLst>
      <p:ext uri="{BB962C8B-B14F-4D97-AF65-F5344CB8AC3E}">
        <p14:creationId xmlns:p14="http://schemas.microsoft.com/office/powerpoint/2010/main" val="329883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jsfiddle.net/"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4"/>
          <p:cNvSpPr txBox="1">
            <a:spLocks noGrp="1"/>
          </p:cNvSpPr>
          <p:nvPr>
            <p:ph type="title"/>
          </p:nvPr>
        </p:nvSpPr>
        <p:spPr>
          <a:xfrm>
            <a:off x="697100" y="1295800"/>
            <a:ext cx="5050400" cy="4266400"/>
          </a:xfrm>
          <a:prstGeom prst="rect">
            <a:avLst/>
          </a:prstGeom>
        </p:spPr>
        <p:txBody>
          <a:bodyPr spcFirstLastPara="1" vert="horz" wrap="square" lIns="121900" tIns="121900" rIns="121900" bIns="121900" rtlCol="0" anchor="ctr" anchorCtr="0">
            <a:noAutofit/>
          </a:bodyPr>
          <a:lstStyle/>
          <a:p>
            <a:r>
              <a:rPr lang="en"/>
              <a:t>Introdução</a:t>
            </a:r>
            <a:endParaRPr/>
          </a:p>
        </p:txBody>
      </p:sp>
      <p:sp>
        <p:nvSpPr>
          <p:cNvPr id="145" name="Google Shape;145;p34"/>
          <p:cNvSpPr txBox="1">
            <a:spLocks noGrp="1"/>
          </p:cNvSpPr>
          <p:nvPr>
            <p:ph type="subTitle" idx="1"/>
          </p:nvPr>
        </p:nvSpPr>
        <p:spPr>
          <a:xfrm>
            <a:off x="6557000" y="4387400"/>
            <a:ext cx="3776000" cy="698400"/>
          </a:xfrm>
          <a:prstGeom prst="rect">
            <a:avLst/>
          </a:prstGeom>
        </p:spPr>
        <p:txBody>
          <a:bodyPr spcFirstLastPara="1" vert="horz" wrap="square" lIns="121900" tIns="121900" rIns="121900" bIns="121900" rtlCol="0" anchor="t" anchorCtr="0">
            <a:noAutofit/>
          </a:bodyPr>
          <a:lstStyle/>
          <a:p>
            <a:pPr marL="0" indent="0"/>
            <a:r>
              <a:rPr lang="en"/>
              <a:t>Entender conceitos fundamentais do JS e instalar todas as dependências</a:t>
            </a:r>
            <a:endParaRPr/>
          </a:p>
        </p:txBody>
      </p:sp>
      <p:sp>
        <p:nvSpPr>
          <p:cNvPr id="146" name="Google Shape;146;p34"/>
          <p:cNvSpPr txBox="1">
            <a:spLocks noGrp="1"/>
          </p:cNvSpPr>
          <p:nvPr>
            <p:ph type="title" idx="2"/>
          </p:nvPr>
        </p:nvSpPr>
        <p:spPr>
          <a:xfrm>
            <a:off x="6465560" y="1334833"/>
            <a:ext cx="2702400" cy="2419600"/>
          </a:xfrm>
          <a:prstGeom prst="rect">
            <a:avLst/>
          </a:prstGeom>
        </p:spPr>
        <p:txBody>
          <a:bodyPr spcFirstLastPara="1" vert="horz" wrap="square" lIns="121900" tIns="121900" rIns="121900" bIns="121900" rtlCol="0" anchor="t" anchorCtr="0">
            <a:noAutofit/>
          </a:bodyPr>
          <a:lstStyle/>
          <a:p>
            <a:r>
              <a:rPr lang="en"/>
              <a:t>01</a:t>
            </a:r>
            <a:endParaRPr/>
          </a:p>
        </p:txBody>
      </p:sp>
      <p:cxnSp>
        <p:nvCxnSpPr>
          <p:cNvPr id="147" name="Google Shape;147;p34"/>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txBox="1">
            <a:spLocks noGrp="1"/>
          </p:cNvSpPr>
          <p:nvPr>
            <p:ph type="title"/>
          </p:nvPr>
        </p:nvSpPr>
        <p:spPr>
          <a:xfrm>
            <a:off x="697100" y="1295800"/>
            <a:ext cx="5050400" cy="4266400"/>
          </a:xfrm>
          <a:prstGeom prst="rect">
            <a:avLst/>
          </a:prstGeom>
        </p:spPr>
        <p:txBody>
          <a:bodyPr spcFirstLastPara="1" vert="horz" wrap="square" lIns="121900" tIns="121900" rIns="121900" bIns="121900" rtlCol="0" anchor="ctr" anchorCtr="0">
            <a:noAutofit/>
          </a:bodyPr>
          <a:lstStyle/>
          <a:p>
            <a:r>
              <a:rPr lang="en"/>
              <a:t>Introdução</a:t>
            </a:r>
            <a:endParaRPr/>
          </a:p>
        </p:txBody>
      </p:sp>
      <p:sp>
        <p:nvSpPr>
          <p:cNvPr id="211" name="Google Shape;211;p43"/>
          <p:cNvSpPr txBox="1">
            <a:spLocks noGrp="1"/>
          </p:cNvSpPr>
          <p:nvPr>
            <p:ph type="subTitle" idx="1"/>
          </p:nvPr>
        </p:nvSpPr>
        <p:spPr>
          <a:xfrm>
            <a:off x="1064567" y="4148867"/>
            <a:ext cx="3776000" cy="698400"/>
          </a:xfrm>
          <a:prstGeom prst="rect">
            <a:avLst/>
          </a:prstGeom>
        </p:spPr>
        <p:txBody>
          <a:bodyPr spcFirstLastPara="1" vert="horz" wrap="square" lIns="121900" tIns="121900" rIns="121900" bIns="121900" rtlCol="0" anchor="t" anchorCtr="0">
            <a:noAutofit/>
          </a:bodyPr>
          <a:lstStyle/>
          <a:p>
            <a:pPr marL="0" indent="0"/>
            <a:r>
              <a:rPr lang="en" b="1">
                <a:latin typeface="Fira Sans Condensed"/>
                <a:ea typeface="Fira Sans Condensed"/>
                <a:cs typeface="Fira Sans Condensed"/>
                <a:sym typeface="Fira Sans Condensed"/>
              </a:rPr>
              <a:t>Conclusão da unidade</a:t>
            </a:r>
            <a:endParaRPr b="1">
              <a:latin typeface="Fira Sans Condensed"/>
              <a:ea typeface="Fira Sans Condensed"/>
              <a:cs typeface="Fira Sans Condensed"/>
              <a:sym typeface="Fira Sans Condensed"/>
            </a:endParaRPr>
          </a:p>
        </p:txBody>
      </p:sp>
      <p:sp>
        <p:nvSpPr>
          <p:cNvPr id="212" name="Google Shape;212;p43"/>
          <p:cNvSpPr txBox="1">
            <a:spLocks noGrp="1"/>
          </p:cNvSpPr>
          <p:nvPr>
            <p:ph type="title" idx="2"/>
          </p:nvPr>
        </p:nvSpPr>
        <p:spPr>
          <a:xfrm>
            <a:off x="6465560" y="1334833"/>
            <a:ext cx="2702400" cy="2419600"/>
          </a:xfrm>
          <a:prstGeom prst="rect">
            <a:avLst/>
          </a:prstGeom>
        </p:spPr>
        <p:txBody>
          <a:bodyPr spcFirstLastPara="1" vert="horz" wrap="square" lIns="121900" tIns="121900" rIns="121900" bIns="121900" rtlCol="0" anchor="t" anchorCtr="0">
            <a:noAutofit/>
          </a:bodyPr>
          <a:lstStyle/>
          <a:p>
            <a:r>
              <a:rPr lang="en"/>
              <a:t>01</a:t>
            </a:r>
            <a:endParaRPr/>
          </a:p>
        </p:txBody>
      </p:sp>
      <p:cxnSp>
        <p:nvCxnSpPr>
          <p:cNvPr id="213" name="Google Shape;213;p43"/>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4"/>
          <p:cNvSpPr txBox="1">
            <a:spLocks noGrp="1"/>
          </p:cNvSpPr>
          <p:nvPr>
            <p:ph type="title"/>
          </p:nvPr>
        </p:nvSpPr>
        <p:spPr>
          <a:xfrm>
            <a:off x="712267" y="279233"/>
            <a:ext cx="5281200" cy="4266400"/>
          </a:xfrm>
          <a:prstGeom prst="rect">
            <a:avLst/>
          </a:prstGeom>
        </p:spPr>
        <p:txBody>
          <a:bodyPr spcFirstLastPara="1" vert="horz" wrap="square" lIns="121900" tIns="121900" rIns="121900" bIns="121900" rtlCol="0" anchor="ctr" anchorCtr="0">
            <a:noAutofit/>
          </a:bodyPr>
          <a:lstStyle/>
          <a:p>
            <a:pPr algn="ctr"/>
            <a:r>
              <a:rPr lang="en"/>
              <a:t>Tipos de dados e Operadores</a:t>
            </a:r>
            <a:endParaRPr/>
          </a:p>
        </p:txBody>
      </p:sp>
      <p:sp>
        <p:nvSpPr>
          <p:cNvPr id="219" name="Google Shape;219;p44"/>
          <p:cNvSpPr txBox="1">
            <a:spLocks noGrp="1"/>
          </p:cNvSpPr>
          <p:nvPr>
            <p:ph type="subTitle" idx="1"/>
          </p:nvPr>
        </p:nvSpPr>
        <p:spPr>
          <a:xfrm>
            <a:off x="6557000" y="4387400"/>
            <a:ext cx="3927600" cy="698400"/>
          </a:xfrm>
          <a:prstGeom prst="rect">
            <a:avLst/>
          </a:prstGeom>
        </p:spPr>
        <p:txBody>
          <a:bodyPr spcFirstLastPara="1" vert="horz" wrap="square" lIns="121900" tIns="121900" rIns="121900" bIns="121900" rtlCol="0" anchor="t" anchorCtr="0">
            <a:noAutofit/>
          </a:bodyPr>
          <a:lstStyle/>
          <a:p>
            <a:pPr marL="0" indent="0"/>
            <a:r>
              <a:rPr lang="en"/>
              <a:t>Conhecer os tipos de dados em JS e também os operadores da linguagem</a:t>
            </a:r>
            <a:endParaRPr/>
          </a:p>
        </p:txBody>
      </p:sp>
      <p:sp>
        <p:nvSpPr>
          <p:cNvPr id="220" name="Google Shape;220;p44"/>
          <p:cNvSpPr txBox="1">
            <a:spLocks noGrp="1"/>
          </p:cNvSpPr>
          <p:nvPr>
            <p:ph type="title" idx="2"/>
          </p:nvPr>
        </p:nvSpPr>
        <p:spPr>
          <a:xfrm>
            <a:off x="6465560" y="1334833"/>
            <a:ext cx="2702400" cy="2419600"/>
          </a:xfrm>
          <a:prstGeom prst="rect">
            <a:avLst/>
          </a:prstGeom>
        </p:spPr>
        <p:txBody>
          <a:bodyPr spcFirstLastPara="1" vert="horz" wrap="square" lIns="121900" tIns="121900" rIns="121900" bIns="121900" rtlCol="0" anchor="t" anchorCtr="0">
            <a:noAutofit/>
          </a:bodyPr>
          <a:lstStyle/>
          <a:p>
            <a:r>
              <a:rPr lang="en"/>
              <a:t>02</a:t>
            </a:r>
            <a:endParaRPr/>
          </a:p>
        </p:txBody>
      </p:sp>
      <p:cxnSp>
        <p:nvCxnSpPr>
          <p:cNvPr id="221" name="Google Shape;221;p44"/>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5"/>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 classificação/categoria de um dado;</a:t>
            </a:r>
            <a:endParaRPr sz="2400">
              <a:solidFill>
                <a:srgbClr val="EFEFEF"/>
              </a:solidFill>
            </a:endParaRPr>
          </a:p>
          <a:p>
            <a:pPr indent="-457189">
              <a:lnSpc>
                <a:spcPct val="150000"/>
              </a:lnSpc>
              <a:buClr>
                <a:srgbClr val="EFEFEF"/>
              </a:buClr>
              <a:buSzPts val="1800"/>
              <a:buChar char="●"/>
            </a:pPr>
            <a:r>
              <a:rPr lang="en" sz="2400">
                <a:solidFill>
                  <a:srgbClr val="EFEFEF"/>
                </a:solidFill>
              </a:rPr>
              <a:t>Dados são por exemplo: 13, ‘olá’, True;</a:t>
            </a:r>
            <a:endParaRPr sz="2400">
              <a:solidFill>
                <a:srgbClr val="EFEFEF"/>
              </a:solidFill>
            </a:endParaRPr>
          </a:p>
          <a:p>
            <a:pPr indent="-457189">
              <a:lnSpc>
                <a:spcPct val="150000"/>
              </a:lnSpc>
              <a:buClr>
                <a:srgbClr val="EFEFEF"/>
              </a:buClr>
              <a:buSzPts val="1800"/>
              <a:buFont typeface="Fira Sans Condensed"/>
              <a:buChar char="●"/>
            </a:pPr>
            <a:r>
              <a:rPr lang="en" sz="2400" b="1">
                <a:solidFill>
                  <a:srgbClr val="EFEFEF"/>
                </a:solidFill>
                <a:latin typeface="Fira Sans Condensed"/>
                <a:ea typeface="Fira Sans Condensed"/>
                <a:cs typeface="Fira Sans Condensed"/>
                <a:sym typeface="Fira Sans Condensed"/>
              </a:rPr>
              <a:t>Os tipos de dados existentes no JavaScript são:</a:t>
            </a:r>
            <a:endParaRPr sz="2400" b="1">
              <a:solidFill>
                <a:srgbClr val="EFEFEF"/>
              </a:solidFill>
              <a:latin typeface="Fira Sans Condensed"/>
              <a:ea typeface="Fira Sans Condensed"/>
              <a:cs typeface="Fira Sans Condensed"/>
              <a:sym typeface="Fira Sans Condensed"/>
            </a:endParaRPr>
          </a:p>
          <a:p>
            <a:pPr indent="-457189">
              <a:lnSpc>
                <a:spcPct val="150000"/>
              </a:lnSpc>
              <a:buClr>
                <a:srgbClr val="EFEFEF"/>
              </a:buClr>
              <a:buSzPts val="1800"/>
              <a:buChar char="●"/>
            </a:pPr>
            <a:r>
              <a:rPr lang="en" sz="2400">
                <a:solidFill>
                  <a:srgbClr val="EFEFEF"/>
                </a:solidFill>
              </a:rPr>
              <a:t>Number (Aritimético, Special Numbers);</a:t>
            </a:r>
            <a:endParaRPr sz="2400">
              <a:solidFill>
                <a:srgbClr val="EFEFEF"/>
              </a:solidFill>
            </a:endParaRPr>
          </a:p>
          <a:p>
            <a:pPr indent="-457189">
              <a:lnSpc>
                <a:spcPct val="150000"/>
              </a:lnSpc>
              <a:buClr>
                <a:srgbClr val="EFEFEF"/>
              </a:buClr>
              <a:buSzPts val="1800"/>
              <a:buChar char="●"/>
            </a:pPr>
            <a:r>
              <a:rPr lang="en" sz="2400">
                <a:solidFill>
                  <a:srgbClr val="EFEFEF"/>
                </a:solidFill>
              </a:rPr>
              <a:t>String;</a:t>
            </a:r>
            <a:endParaRPr sz="2400">
              <a:solidFill>
                <a:srgbClr val="EFEFEF"/>
              </a:solidFill>
            </a:endParaRPr>
          </a:p>
          <a:p>
            <a:pPr indent="-457189">
              <a:lnSpc>
                <a:spcPct val="150000"/>
              </a:lnSpc>
              <a:buClr>
                <a:srgbClr val="EFEFEF"/>
              </a:buClr>
              <a:buSzPts val="1800"/>
              <a:buChar char="●"/>
            </a:pPr>
            <a:r>
              <a:rPr lang="en" sz="2400">
                <a:solidFill>
                  <a:srgbClr val="EFEFEF"/>
                </a:solidFill>
              </a:rPr>
              <a:t>Boolean (Comparações, operadores lógicos);</a:t>
            </a:r>
            <a:endParaRPr sz="2400">
              <a:solidFill>
                <a:srgbClr val="EFEFEF"/>
              </a:solidFill>
            </a:endParaRPr>
          </a:p>
          <a:p>
            <a:pPr indent="-457189">
              <a:lnSpc>
                <a:spcPct val="150000"/>
              </a:lnSpc>
              <a:buClr>
                <a:srgbClr val="EFEFEF"/>
              </a:buClr>
              <a:buSzPts val="1800"/>
              <a:buChar char="●"/>
            </a:pPr>
            <a:r>
              <a:rPr lang="en" sz="2400">
                <a:solidFill>
                  <a:srgbClr val="EFEFEF"/>
                </a:solidFill>
              </a:rPr>
              <a:t>Empty Values (null, undefined);</a:t>
            </a:r>
            <a:endParaRPr sz="2400">
              <a:solidFill>
                <a:srgbClr val="EFEFEF"/>
              </a:solidFill>
            </a:endParaRPr>
          </a:p>
        </p:txBody>
      </p:sp>
      <p:sp>
        <p:nvSpPr>
          <p:cNvPr id="227" name="Google Shape;227;p4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são tipos de dados?</a:t>
            </a:r>
            <a:endParaRPr>
              <a:solidFill>
                <a:srgbClr val="F3F3F3"/>
              </a:solidFill>
            </a:endParaRPr>
          </a:p>
        </p:txBody>
      </p:sp>
      <p:pic>
        <p:nvPicPr>
          <p:cNvPr id="228" name="Google Shape;228;p45"/>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6"/>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Obviamente este tipo trata de números;</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console.log(typeof 13);</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console.log(typeof 1.8);</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console.log(typeof -5);</a:t>
            </a:r>
            <a:endParaRPr sz="2400">
              <a:solidFill>
                <a:srgbClr val="EFEFEF"/>
              </a:solidFill>
            </a:endParaRPr>
          </a:p>
        </p:txBody>
      </p:sp>
      <p:sp>
        <p:nvSpPr>
          <p:cNvPr id="234" name="Google Shape;234;p4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Numbers</a:t>
            </a:r>
            <a:endParaRPr>
              <a:solidFill>
                <a:srgbClr val="F3F3F3"/>
              </a:solidFill>
            </a:endParaRPr>
          </a:p>
        </p:txBody>
      </p:sp>
      <p:pic>
        <p:nvPicPr>
          <p:cNvPr id="235" name="Google Shape;235;p46"/>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7"/>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Operação mais feita com os números em JS;</a:t>
            </a:r>
            <a:endParaRPr sz="2400">
              <a:solidFill>
                <a:srgbClr val="EFEFEF"/>
              </a:solidFill>
            </a:endParaRPr>
          </a:p>
          <a:p>
            <a:pPr indent="-457189">
              <a:lnSpc>
                <a:spcPct val="150000"/>
              </a:lnSpc>
              <a:buClr>
                <a:srgbClr val="EFEFEF"/>
              </a:buClr>
              <a:buSzPts val="1800"/>
              <a:buChar char="●"/>
            </a:pPr>
            <a:r>
              <a:rPr lang="en" sz="2400">
                <a:solidFill>
                  <a:srgbClr val="EFEFEF"/>
                </a:solidFill>
              </a:rPr>
              <a:t>E o resultado da operação aritmética produz um novo Number;</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console.log(2 + 2);</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console.log(2 * 4 - 3);</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console.log(8 / 4);</a:t>
            </a:r>
            <a:endParaRPr sz="2400">
              <a:solidFill>
                <a:srgbClr val="EFEFEF"/>
              </a:solidFill>
            </a:endParaRPr>
          </a:p>
          <a:p>
            <a:pPr indent="-457189">
              <a:lnSpc>
                <a:spcPct val="150000"/>
              </a:lnSpc>
              <a:buClr>
                <a:srgbClr val="EFEFEF"/>
              </a:buClr>
              <a:buSzPts val="1800"/>
              <a:buChar char="●"/>
            </a:pPr>
            <a:r>
              <a:rPr lang="en" sz="2400">
                <a:solidFill>
                  <a:srgbClr val="EFEFEF"/>
                </a:solidFill>
              </a:rPr>
              <a:t>Funciona com a mesma da matemática;</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console.log(5 + (2 * 4));</a:t>
            </a:r>
            <a:endParaRPr sz="2400">
              <a:solidFill>
                <a:srgbClr val="EFEFEF"/>
              </a:solidFill>
            </a:endParaRPr>
          </a:p>
        </p:txBody>
      </p:sp>
      <p:sp>
        <p:nvSpPr>
          <p:cNvPr id="241" name="Google Shape;241;p4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Numbers: </a:t>
            </a:r>
            <a:r>
              <a:rPr lang="en" b="0"/>
              <a:t>aritmética</a:t>
            </a:r>
            <a:endParaRPr b="0">
              <a:solidFill>
                <a:srgbClr val="F3F3F3"/>
              </a:solidFill>
            </a:endParaRPr>
          </a:p>
        </p:txBody>
      </p:sp>
      <p:pic>
        <p:nvPicPr>
          <p:cNvPr id="242" name="Google Shape;242;p47"/>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8"/>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 -&gt; soma;</a:t>
            </a:r>
            <a:endParaRPr sz="2400">
              <a:solidFill>
                <a:srgbClr val="EFEFEF"/>
              </a:solidFill>
            </a:endParaRPr>
          </a:p>
          <a:p>
            <a:pPr indent="-457189">
              <a:lnSpc>
                <a:spcPct val="150000"/>
              </a:lnSpc>
              <a:buClr>
                <a:srgbClr val="EFEFEF"/>
              </a:buClr>
              <a:buSzPts val="1800"/>
              <a:buChar char="●"/>
            </a:pPr>
            <a:r>
              <a:rPr lang="en" sz="2400">
                <a:solidFill>
                  <a:srgbClr val="EFEFEF"/>
                </a:solidFill>
              </a:rPr>
              <a:t>- -&gt; subtração;</a:t>
            </a:r>
            <a:endParaRPr sz="2400">
              <a:solidFill>
                <a:srgbClr val="EFEFEF"/>
              </a:solidFill>
            </a:endParaRPr>
          </a:p>
          <a:p>
            <a:pPr indent="-457189">
              <a:lnSpc>
                <a:spcPct val="150000"/>
              </a:lnSpc>
              <a:buClr>
                <a:srgbClr val="EFEFEF"/>
              </a:buClr>
              <a:buSzPts val="1800"/>
              <a:buChar char="●"/>
            </a:pPr>
            <a:r>
              <a:rPr lang="en" sz="2400">
                <a:solidFill>
                  <a:srgbClr val="EFEFEF"/>
                </a:solidFill>
              </a:rPr>
              <a:t>/ -&gt; divisão;</a:t>
            </a:r>
            <a:endParaRPr sz="2400">
              <a:solidFill>
                <a:srgbClr val="EFEFEF"/>
              </a:solidFill>
            </a:endParaRPr>
          </a:p>
          <a:p>
            <a:pPr indent="-457189">
              <a:lnSpc>
                <a:spcPct val="150000"/>
              </a:lnSpc>
              <a:buClr>
                <a:srgbClr val="EFEFEF"/>
              </a:buClr>
              <a:buSzPts val="1800"/>
              <a:buChar char="●"/>
            </a:pPr>
            <a:r>
              <a:rPr lang="en" sz="2400">
                <a:solidFill>
                  <a:srgbClr val="EFEFEF"/>
                </a:solidFill>
              </a:rPr>
              <a:t>* -&gt; multiplicação;</a:t>
            </a:r>
            <a:endParaRPr sz="2400">
              <a:solidFill>
                <a:srgbClr val="EFEFEF"/>
              </a:solidFill>
            </a:endParaRPr>
          </a:p>
          <a:p>
            <a:pPr indent="-457189">
              <a:lnSpc>
                <a:spcPct val="150000"/>
              </a:lnSpc>
              <a:buClr>
                <a:srgbClr val="EFEFEF"/>
              </a:buClr>
              <a:buSzPts val="1800"/>
              <a:buChar char="●"/>
            </a:pPr>
            <a:r>
              <a:rPr lang="en" sz="2400">
                <a:solidFill>
                  <a:srgbClr val="EFEFEF"/>
                </a:solidFill>
              </a:rPr>
              <a:t>% -&gt; resto;</a:t>
            </a:r>
            <a:endParaRPr sz="2400">
              <a:solidFill>
                <a:srgbClr val="EFEFEF"/>
              </a:solidFill>
            </a:endParaRPr>
          </a:p>
        </p:txBody>
      </p:sp>
      <p:sp>
        <p:nvSpPr>
          <p:cNvPr id="248" name="Google Shape;248;p4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Numbers: </a:t>
            </a:r>
            <a:r>
              <a:rPr lang="en" b="0"/>
              <a:t>aritmética operadores</a:t>
            </a:r>
            <a:endParaRPr b="0">
              <a:solidFill>
                <a:srgbClr val="F3F3F3"/>
              </a:solidFill>
            </a:endParaRPr>
          </a:p>
        </p:txBody>
      </p:sp>
      <p:pic>
        <p:nvPicPr>
          <p:cNvPr id="249" name="Google Shape;249;p48"/>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9"/>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Considerados números, mas não funcionam como números;</a:t>
            </a:r>
            <a:endParaRPr sz="2400">
              <a:solidFill>
                <a:srgbClr val="EFEFEF"/>
              </a:solidFill>
            </a:endParaRPr>
          </a:p>
          <a:p>
            <a:pPr indent="-457189">
              <a:lnSpc>
                <a:spcPct val="150000"/>
              </a:lnSpc>
              <a:buClr>
                <a:srgbClr val="EFEFEF"/>
              </a:buClr>
              <a:buSzPts val="1800"/>
              <a:buChar char="●"/>
            </a:pPr>
            <a:r>
              <a:rPr lang="en" sz="2400">
                <a:solidFill>
                  <a:srgbClr val="EFEFEF"/>
                </a:solidFill>
              </a:rPr>
              <a:t>Infinity;</a:t>
            </a:r>
            <a:endParaRPr sz="2400">
              <a:solidFill>
                <a:srgbClr val="EFEFEF"/>
              </a:solidFill>
            </a:endParaRPr>
          </a:p>
          <a:p>
            <a:pPr indent="-457189">
              <a:lnSpc>
                <a:spcPct val="150000"/>
              </a:lnSpc>
              <a:buClr>
                <a:srgbClr val="EFEFEF"/>
              </a:buClr>
              <a:buSzPts val="1800"/>
              <a:buChar char="●"/>
            </a:pPr>
            <a:r>
              <a:rPr lang="en" sz="2400">
                <a:solidFill>
                  <a:srgbClr val="EFEFEF"/>
                </a:solidFill>
              </a:rPr>
              <a:t>-Infinity;</a:t>
            </a:r>
            <a:endParaRPr sz="2400">
              <a:solidFill>
                <a:srgbClr val="EFEFEF"/>
              </a:solidFill>
            </a:endParaRPr>
          </a:p>
          <a:p>
            <a:pPr indent="-457189">
              <a:lnSpc>
                <a:spcPct val="150000"/>
              </a:lnSpc>
              <a:buClr>
                <a:srgbClr val="EFEFEF"/>
              </a:buClr>
              <a:buSzPts val="1800"/>
              <a:buChar char="●"/>
            </a:pPr>
            <a:r>
              <a:rPr lang="en" sz="2400">
                <a:solidFill>
                  <a:srgbClr val="EFEFEF"/>
                </a:solidFill>
              </a:rPr>
              <a:t>NaN (Not A Number);</a:t>
            </a:r>
            <a:endParaRPr sz="2400">
              <a:solidFill>
                <a:srgbClr val="EFEFEF"/>
              </a:solidFill>
            </a:endParaRPr>
          </a:p>
        </p:txBody>
      </p:sp>
      <p:sp>
        <p:nvSpPr>
          <p:cNvPr id="255" name="Google Shape;255;p4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solidFill>
                  <a:schemeClr val="lt2"/>
                </a:solidFill>
              </a:rPr>
              <a:t>Numbers: </a:t>
            </a:r>
            <a:r>
              <a:rPr lang="en" b="0"/>
              <a:t>Special Numbers</a:t>
            </a:r>
            <a:endParaRPr b="0">
              <a:solidFill>
                <a:srgbClr val="F3F3F3"/>
              </a:solidFill>
            </a:endParaRPr>
          </a:p>
        </p:txBody>
      </p:sp>
      <p:pic>
        <p:nvPicPr>
          <p:cNvPr id="256" name="Google Shape;256;p49"/>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0"/>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String = texto;</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console.log(typeof ‘Isso é uma String’);</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console.log(typeof “Este texto aqui também”);</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console.log(typeof `E este também`); (template literals)</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262" name="Google Shape;262;p50"/>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Strings</a:t>
            </a:r>
            <a:endParaRPr>
              <a:solidFill>
                <a:srgbClr val="F3F3F3"/>
              </a:solidFill>
            </a:endParaRPr>
          </a:p>
        </p:txBody>
      </p:sp>
      <p:pic>
        <p:nvPicPr>
          <p:cNvPr id="263" name="Google Shape;263;p50"/>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1"/>
          <p:cNvSpPr txBox="1">
            <a:spLocks noGrp="1"/>
          </p:cNvSpPr>
          <p:nvPr>
            <p:ph type="body" idx="1"/>
          </p:nvPr>
        </p:nvSpPr>
        <p:spPr>
          <a:xfrm>
            <a:off x="960000" y="1536633"/>
            <a:ext cx="9388000" cy="52608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 \ pode dar um ‘escape’ na String, e isso permite ‘efeitos especiais’;</a:t>
            </a:r>
            <a:endParaRPr sz="2400">
              <a:solidFill>
                <a:srgbClr val="EFEFEF"/>
              </a:solidFill>
            </a:endParaRPr>
          </a:p>
          <a:p>
            <a:pPr indent="-457189">
              <a:lnSpc>
                <a:spcPct val="150000"/>
              </a:lnSpc>
              <a:buClr>
                <a:srgbClr val="EFEFEF"/>
              </a:buClr>
              <a:buSzPts val="1800"/>
              <a:buChar char="●"/>
            </a:pPr>
            <a:r>
              <a:rPr lang="en" sz="2400">
                <a:solidFill>
                  <a:srgbClr val="EFEFEF"/>
                </a:solidFill>
              </a:rPr>
              <a:t>Por exemplo: \n pula uma linha</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console.log(“Essa é uma String \n De duas linhas”);</a:t>
            </a:r>
            <a:endParaRPr sz="2400">
              <a:solidFill>
                <a:srgbClr val="EFEFEF"/>
              </a:solidFill>
            </a:endParaRPr>
          </a:p>
          <a:p>
            <a:pPr indent="-457189">
              <a:lnSpc>
                <a:spcPct val="150000"/>
              </a:lnSpc>
              <a:buClr>
                <a:srgbClr val="EFEFEF"/>
              </a:buClr>
              <a:buSzPts val="1800"/>
              <a:buChar char="●"/>
            </a:pPr>
            <a:r>
              <a:rPr lang="en" sz="2400">
                <a:solidFill>
                  <a:srgbClr val="EFEFEF"/>
                </a:solidFill>
              </a:rPr>
              <a:t>Para inserir uma ‘ ou “ devemos iniciar a String com a aspa inversa que desejamos inserir;</a:t>
            </a:r>
            <a:endParaRPr sz="2400">
              <a:solidFill>
                <a:srgbClr val="EFEFEF"/>
              </a:solidFill>
            </a:endParaRPr>
          </a:p>
          <a:p>
            <a:pPr indent="-457189">
              <a:lnSpc>
                <a:spcPct val="150000"/>
              </a:lnSpc>
              <a:buClr>
                <a:srgbClr val="EFEFEF"/>
              </a:buClr>
              <a:buSzPts val="1800"/>
              <a:buChar char="●"/>
            </a:pPr>
            <a:r>
              <a:rPr lang="en" sz="2400">
                <a:solidFill>
                  <a:srgbClr val="EFEFEF"/>
                </a:solidFill>
              </a:rPr>
              <a:t>O template literals serve para computar valores também, ex:</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console.log(`A soma de 2 + 2 é ${2+2}`);</a:t>
            </a:r>
            <a:endParaRPr sz="2400">
              <a:solidFill>
                <a:srgbClr val="EFEFEF"/>
              </a:solidFill>
            </a:endParaRPr>
          </a:p>
          <a:p>
            <a:pPr indent="-457189">
              <a:lnSpc>
                <a:spcPct val="150000"/>
              </a:lnSpc>
              <a:buClr>
                <a:srgbClr val="EFEFEF"/>
              </a:buClr>
              <a:buSzPts val="1800"/>
              <a:buChar char="●"/>
            </a:pPr>
            <a:r>
              <a:rPr lang="en" sz="2400">
                <a:solidFill>
                  <a:srgbClr val="EFEFEF"/>
                </a:solidFill>
              </a:rPr>
              <a:t>Concatenação é um processo de ‘somar’ Strings, veja:</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console.log(“salada “ + “de” + “ fruta”);</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269" name="Google Shape;269;p5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Strings: </a:t>
            </a:r>
            <a:r>
              <a:rPr lang="en" b="0"/>
              <a:t>detalhes mais técnicos</a:t>
            </a:r>
            <a:endParaRPr b="0">
              <a:solidFill>
                <a:srgbClr val="F3F3F3"/>
              </a:solidFill>
            </a:endParaRPr>
          </a:p>
        </p:txBody>
      </p:sp>
      <p:pic>
        <p:nvPicPr>
          <p:cNvPr id="270" name="Google Shape;270;p51"/>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2"/>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Serve para guardar um valor de uma comparação, por exemplo;</a:t>
            </a:r>
            <a:endParaRPr sz="2400">
              <a:solidFill>
                <a:srgbClr val="EFEFEF"/>
              </a:solidFill>
            </a:endParaRPr>
          </a:p>
          <a:p>
            <a:pPr indent="-457189">
              <a:lnSpc>
                <a:spcPct val="150000"/>
              </a:lnSpc>
              <a:buClr>
                <a:srgbClr val="EFEFEF"/>
              </a:buClr>
              <a:buSzPts val="1800"/>
              <a:buChar char="●"/>
            </a:pPr>
            <a:r>
              <a:rPr lang="en" sz="2400">
                <a:solidFill>
                  <a:srgbClr val="EFEFEF"/>
                </a:solidFill>
              </a:rPr>
              <a:t>Os únicos valores possíveis são: </a:t>
            </a:r>
            <a:endParaRPr sz="2400">
              <a:solidFill>
                <a:srgbClr val="EFEFEF"/>
              </a:solidFill>
            </a:endParaRPr>
          </a:p>
          <a:p>
            <a:pPr indent="-457189">
              <a:lnSpc>
                <a:spcPct val="150000"/>
              </a:lnSpc>
              <a:buClr>
                <a:srgbClr val="EFEFEF"/>
              </a:buClr>
              <a:buSzPts val="1800"/>
              <a:buChar char="●"/>
            </a:pPr>
            <a:r>
              <a:rPr lang="en" sz="2400">
                <a:solidFill>
                  <a:srgbClr val="EFEFEF"/>
                </a:solidFill>
              </a:rPr>
              <a:t>True (verdadeiro);</a:t>
            </a:r>
            <a:endParaRPr sz="2400">
              <a:solidFill>
                <a:srgbClr val="EFEFEF"/>
              </a:solidFill>
            </a:endParaRPr>
          </a:p>
          <a:p>
            <a:pPr indent="-457189">
              <a:lnSpc>
                <a:spcPct val="150000"/>
              </a:lnSpc>
              <a:buClr>
                <a:srgbClr val="EFEFEF"/>
              </a:buClr>
              <a:buSzPts val="1800"/>
              <a:buChar char="●"/>
            </a:pPr>
            <a:r>
              <a:rPr lang="en" sz="2400">
                <a:solidFill>
                  <a:srgbClr val="EFEFEF"/>
                </a:solidFill>
              </a:rPr>
              <a:t>False (falso);</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console.log(5 &gt; 2);</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console.log(3 &gt; 10);</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276" name="Google Shape;276;p5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Booleans</a:t>
            </a:r>
            <a:endParaRPr b="0">
              <a:solidFill>
                <a:srgbClr val="F3F3F3"/>
              </a:solidFill>
            </a:endParaRPr>
          </a:p>
        </p:txBody>
      </p:sp>
      <p:pic>
        <p:nvPicPr>
          <p:cNvPr id="277" name="Google Shape;277;p52"/>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5"/>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É uma linguagem de programação de alto nível;</a:t>
            </a:r>
            <a:endParaRPr sz="2400">
              <a:solidFill>
                <a:srgbClr val="EFEFEF"/>
              </a:solidFill>
            </a:endParaRPr>
          </a:p>
          <a:p>
            <a:pPr indent="-457189">
              <a:lnSpc>
                <a:spcPct val="150000"/>
              </a:lnSpc>
              <a:buClr>
                <a:srgbClr val="EFEFEF"/>
              </a:buClr>
              <a:buSzPts val="1800"/>
              <a:buChar char="●"/>
            </a:pPr>
            <a:r>
              <a:rPr lang="en" sz="2400">
                <a:solidFill>
                  <a:srgbClr val="EFEFEF"/>
                </a:solidFill>
              </a:rPr>
              <a:t>Originalmente chamada de LiveScript;</a:t>
            </a:r>
            <a:endParaRPr sz="2400">
              <a:solidFill>
                <a:srgbClr val="EFEFEF"/>
              </a:solidFill>
            </a:endParaRPr>
          </a:p>
          <a:p>
            <a:pPr indent="-457189">
              <a:lnSpc>
                <a:spcPct val="150000"/>
              </a:lnSpc>
              <a:buClr>
                <a:srgbClr val="EFEFEF"/>
              </a:buClr>
              <a:buSzPts val="1800"/>
              <a:buChar char="●"/>
            </a:pPr>
            <a:r>
              <a:rPr lang="en" sz="2400">
                <a:solidFill>
                  <a:srgbClr val="EFEFEF"/>
                </a:solidFill>
              </a:rPr>
              <a:t>Porém recebeu o nome de JavaScript por causa da grande fama de Java;</a:t>
            </a:r>
            <a:endParaRPr sz="2400">
              <a:solidFill>
                <a:srgbClr val="EFEFEF"/>
              </a:solidFill>
            </a:endParaRPr>
          </a:p>
          <a:p>
            <a:pPr indent="-457189">
              <a:lnSpc>
                <a:spcPct val="150000"/>
              </a:lnSpc>
              <a:buClr>
                <a:srgbClr val="EFEFEF"/>
              </a:buClr>
              <a:buSzPts val="1800"/>
              <a:buChar char="●"/>
            </a:pPr>
            <a:r>
              <a:rPr lang="en" sz="2400">
                <a:solidFill>
                  <a:srgbClr val="EFEFEF"/>
                </a:solidFill>
              </a:rPr>
              <a:t>JavaScript = JS = Vanilla JavaScript = ECMAScript;</a:t>
            </a:r>
            <a:endParaRPr sz="2400">
              <a:solidFill>
                <a:srgbClr val="EFEFEF"/>
              </a:solidFill>
            </a:endParaRPr>
          </a:p>
          <a:p>
            <a:pPr indent="-457189">
              <a:lnSpc>
                <a:spcPct val="150000"/>
              </a:lnSpc>
              <a:buClr>
                <a:srgbClr val="EFEFEF"/>
              </a:buClr>
              <a:buSzPts val="1800"/>
              <a:buChar char="●"/>
            </a:pPr>
            <a:r>
              <a:rPr lang="en" sz="2400">
                <a:solidFill>
                  <a:srgbClr val="EFEFEF"/>
                </a:solidFill>
              </a:rPr>
              <a:t>Criada para deixar as páginas web vivas;</a:t>
            </a:r>
            <a:endParaRPr sz="2400">
              <a:solidFill>
                <a:srgbClr val="EFEFEF"/>
              </a:solidFill>
            </a:endParaRPr>
          </a:p>
        </p:txBody>
      </p:sp>
      <p:sp>
        <p:nvSpPr>
          <p:cNvPr id="153" name="Google Shape;153;p3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é JavaScript?</a:t>
            </a:r>
            <a:endParaRPr>
              <a:solidFill>
                <a:srgbClr val="F3F3F3"/>
              </a:solidFill>
            </a:endParaRPr>
          </a:p>
        </p:txBody>
      </p:sp>
      <p:pic>
        <p:nvPicPr>
          <p:cNvPr id="154" name="Google Shape;154;p35"/>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3"/>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Maior que: &gt;</a:t>
            </a:r>
            <a:endParaRPr sz="2400">
              <a:solidFill>
                <a:srgbClr val="EFEFEF"/>
              </a:solidFill>
            </a:endParaRPr>
          </a:p>
          <a:p>
            <a:pPr indent="-457189">
              <a:lnSpc>
                <a:spcPct val="150000"/>
              </a:lnSpc>
              <a:buClr>
                <a:srgbClr val="EFEFEF"/>
              </a:buClr>
              <a:buSzPts val="1800"/>
              <a:buChar char="●"/>
            </a:pPr>
            <a:r>
              <a:rPr lang="en" sz="2400">
                <a:solidFill>
                  <a:srgbClr val="EFEFEF"/>
                </a:solidFill>
              </a:rPr>
              <a:t>Menor que: &lt;</a:t>
            </a:r>
            <a:endParaRPr sz="2400">
              <a:solidFill>
                <a:srgbClr val="EFEFEF"/>
              </a:solidFill>
            </a:endParaRPr>
          </a:p>
          <a:p>
            <a:pPr indent="-457189">
              <a:lnSpc>
                <a:spcPct val="150000"/>
              </a:lnSpc>
              <a:buClr>
                <a:srgbClr val="EFEFEF"/>
              </a:buClr>
              <a:buSzPts val="1800"/>
              <a:buChar char="●"/>
            </a:pPr>
            <a:r>
              <a:rPr lang="en" sz="2400">
                <a:solidFill>
                  <a:srgbClr val="EFEFEF"/>
                </a:solidFill>
              </a:rPr>
              <a:t>Maior ou igual: &gt;=</a:t>
            </a:r>
            <a:endParaRPr sz="2400">
              <a:solidFill>
                <a:srgbClr val="EFEFEF"/>
              </a:solidFill>
            </a:endParaRPr>
          </a:p>
          <a:p>
            <a:pPr indent="-457189">
              <a:lnSpc>
                <a:spcPct val="150000"/>
              </a:lnSpc>
              <a:buClr>
                <a:srgbClr val="EFEFEF"/>
              </a:buClr>
              <a:buSzPts val="1800"/>
              <a:buChar char="●"/>
            </a:pPr>
            <a:r>
              <a:rPr lang="en" sz="2400">
                <a:solidFill>
                  <a:srgbClr val="EFEFEF"/>
                </a:solidFill>
              </a:rPr>
              <a:t>Menor ou igual: &lt;=</a:t>
            </a:r>
            <a:endParaRPr sz="2400">
              <a:solidFill>
                <a:srgbClr val="EFEFEF"/>
              </a:solidFill>
            </a:endParaRPr>
          </a:p>
          <a:p>
            <a:pPr indent="-457189">
              <a:lnSpc>
                <a:spcPct val="150000"/>
              </a:lnSpc>
              <a:buClr>
                <a:srgbClr val="EFEFEF"/>
              </a:buClr>
              <a:buSzPts val="1800"/>
              <a:buChar char="●"/>
            </a:pPr>
            <a:r>
              <a:rPr lang="en" sz="2400">
                <a:solidFill>
                  <a:srgbClr val="EFEFEF"/>
                </a:solidFill>
              </a:rPr>
              <a:t>Igual: ==</a:t>
            </a:r>
            <a:endParaRPr sz="2400">
              <a:solidFill>
                <a:srgbClr val="EFEFEF"/>
              </a:solidFill>
            </a:endParaRPr>
          </a:p>
          <a:p>
            <a:pPr indent="-457189">
              <a:lnSpc>
                <a:spcPct val="150000"/>
              </a:lnSpc>
              <a:buClr>
                <a:srgbClr val="EFEFEF"/>
              </a:buClr>
              <a:buSzPts val="1800"/>
              <a:buChar char="●"/>
            </a:pPr>
            <a:r>
              <a:rPr lang="en" sz="2400">
                <a:solidFill>
                  <a:srgbClr val="EFEFEF"/>
                </a:solidFill>
              </a:rPr>
              <a:t>Diferente: !=</a:t>
            </a:r>
            <a:endParaRPr sz="2400">
              <a:solidFill>
                <a:srgbClr val="EFEFEF"/>
              </a:solidFill>
            </a:endParaRPr>
          </a:p>
          <a:p>
            <a:pPr indent="-457189">
              <a:lnSpc>
                <a:spcPct val="150000"/>
              </a:lnSpc>
              <a:buClr>
                <a:srgbClr val="EFEFEF"/>
              </a:buClr>
              <a:buSzPts val="1800"/>
              <a:buChar char="●"/>
            </a:pPr>
            <a:r>
              <a:rPr lang="en" sz="2400">
                <a:solidFill>
                  <a:srgbClr val="EFEFEF"/>
                </a:solidFill>
              </a:rPr>
              <a:t>Idêntico: ===</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283" name="Google Shape;283;p53"/>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Booleans: </a:t>
            </a:r>
            <a:r>
              <a:rPr lang="en" b="0"/>
              <a:t>comparações</a:t>
            </a:r>
            <a:endParaRPr b="0">
              <a:solidFill>
                <a:srgbClr val="F3F3F3"/>
              </a:solidFill>
            </a:endParaRPr>
          </a:p>
        </p:txBody>
      </p:sp>
      <p:pic>
        <p:nvPicPr>
          <p:cNvPr id="284" name="Google Shape;284;p53"/>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4"/>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Por meio de uma comparação resultam em um Boolean</a:t>
            </a:r>
            <a:endParaRPr sz="2400">
              <a:solidFill>
                <a:srgbClr val="EFEFEF"/>
              </a:solidFill>
            </a:endParaRPr>
          </a:p>
          <a:p>
            <a:pPr indent="-457189">
              <a:lnSpc>
                <a:spcPct val="150000"/>
              </a:lnSpc>
              <a:buClr>
                <a:srgbClr val="EFEFEF"/>
              </a:buClr>
              <a:buSzPts val="1800"/>
              <a:buChar char="●"/>
            </a:pPr>
            <a:r>
              <a:rPr lang="en" sz="2400">
                <a:solidFill>
                  <a:srgbClr val="EFEFEF"/>
                </a:solidFill>
              </a:rPr>
              <a:t>&amp;&amp; - and -&gt; para ser true, os dois ‘lados’ da comparação precisam ser true</a:t>
            </a:r>
            <a:endParaRPr sz="2400">
              <a:solidFill>
                <a:srgbClr val="EFEFEF"/>
              </a:solidFill>
            </a:endParaRPr>
          </a:p>
          <a:p>
            <a:pPr indent="-457189">
              <a:lnSpc>
                <a:spcPct val="150000"/>
              </a:lnSpc>
              <a:buClr>
                <a:srgbClr val="EFEFEF"/>
              </a:buClr>
              <a:buSzPts val="1800"/>
              <a:buChar char="●"/>
            </a:pPr>
            <a:r>
              <a:rPr lang="en" sz="2400">
                <a:solidFill>
                  <a:srgbClr val="EFEFEF"/>
                </a:solidFill>
              </a:rPr>
              <a:t>|| - or -&gt; para ser true, basta um dos ‘lados’ da comparação ser true;</a:t>
            </a:r>
            <a:endParaRPr sz="2400">
              <a:solidFill>
                <a:srgbClr val="EFEFEF"/>
              </a:solidFill>
            </a:endParaRPr>
          </a:p>
          <a:p>
            <a:pPr indent="-457189">
              <a:lnSpc>
                <a:spcPct val="150000"/>
              </a:lnSpc>
              <a:buClr>
                <a:srgbClr val="EFEFEF"/>
              </a:buClr>
              <a:buSzPts val="1800"/>
              <a:buChar char="●"/>
            </a:pPr>
            <a:r>
              <a:rPr lang="en" sz="2400">
                <a:solidFill>
                  <a:srgbClr val="EFEFEF"/>
                </a:solidFill>
              </a:rPr>
              <a:t>! - not -&gt; inverter os valores (true vira false);</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290" name="Google Shape;290;p54"/>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Booleans: </a:t>
            </a:r>
            <a:r>
              <a:rPr lang="en" b="0"/>
              <a:t>operadores lógicos</a:t>
            </a:r>
            <a:endParaRPr b="0">
              <a:solidFill>
                <a:srgbClr val="F3F3F3"/>
              </a:solidFill>
            </a:endParaRPr>
          </a:p>
        </p:txBody>
      </p:sp>
      <p:pic>
        <p:nvPicPr>
          <p:cNvPr id="291" name="Google Shape;291;p54"/>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5"/>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&amp;&amp; - and </a:t>
            </a:r>
            <a:endParaRPr sz="2400">
              <a:solidFill>
                <a:srgbClr val="EFEFEF"/>
              </a:solidFill>
            </a:endParaRPr>
          </a:p>
          <a:p>
            <a:pPr indent="-457189">
              <a:lnSpc>
                <a:spcPct val="150000"/>
              </a:lnSpc>
              <a:buClr>
                <a:srgbClr val="EFEFEF"/>
              </a:buClr>
              <a:buSzPts val="1800"/>
              <a:buChar char="●"/>
            </a:pPr>
            <a:r>
              <a:rPr lang="en" sz="2400">
                <a:solidFill>
                  <a:srgbClr val="EFEFEF"/>
                </a:solidFill>
              </a:rPr>
              <a:t>|| - or</a:t>
            </a:r>
            <a:endParaRPr sz="2400">
              <a:solidFill>
                <a:srgbClr val="EFEFEF"/>
              </a:solidFill>
            </a:endParaRPr>
          </a:p>
          <a:p>
            <a:pPr indent="-457189">
              <a:lnSpc>
                <a:spcPct val="150000"/>
              </a:lnSpc>
              <a:buClr>
                <a:srgbClr val="EFEFEF"/>
              </a:buClr>
              <a:buSzPts val="1800"/>
              <a:buChar char="●"/>
            </a:pPr>
            <a:r>
              <a:rPr lang="en" sz="2400">
                <a:solidFill>
                  <a:srgbClr val="EFEFEF"/>
                </a:solidFill>
              </a:rPr>
              <a:t>! - not</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297" name="Google Shape;297;p5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Booleans: </a:t>
            </a:r>
            <a:r>
              <a:rPr lang="en" b="0"/>
              <a:t>operadores lógicos</a:t>
            </a:r>
            <a:endParaRPr b="0">
              <a:solidFill>
                <a:srgbClr val="F3F3F3"/>
              </a:solidFill>
            </a:endParaRPr>
          </a:p>
        </p:txBody>
      </p:sp>
      <p:pic>
        <p:nvPicPr>
          <p:cNvPr id="298" name="Google Shape;298;p55"/>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299" name="Google Shape;299;p55"/>
          <p:cNvPicPr preferRelativeResize="0"/>
          <p:nvPr/>
        </p:nvPicPr>
        <p:blipFill>
          <a:blip r:embed="rId4">
            <a:alphaModFix/>
          </a:blip>
          <a:stretch>
            <a:fillRect/>
          </a:stretch>
        </p:blipFill>
        <p:spPr>
          <a:xfrm>
            <a:off x="3048133" y="3152633"/>
            <a:ext cx="6096000" cy="302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6"/>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console.log(true &amp;&amp; true)</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console.log(true &amp;&amp; false);</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console.log(false || false)</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console.log(!true);</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305" name="Google Shape;305;p5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Booleans: </a:t>
            </a:r>
            <a:r>
              <a:rPr lang="en" b="0"/>
              <a:t>operadores lógicos exemplos</a:t>
            </a:r>
            <a:endParaRPr b="0">
              <a:solidFill>
                <a:srgbClr val="F3F3F3"/>
              </a:solidFill>
            </a:endParaRPr>
          </a:p>
        </p:txBody>
      </p:sp>
      <p:pic>
        <p:nvPicPr>
          <p:cNvPr id="306" name="Google Shape;306;p56"/>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7"/>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Faz um comparativo em apenas uma linha de código;</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console.log(true ? 1 : 2);</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console.log(false ? ‘falso’ : ‘verdadeiro’);</a:t>
            </a:r>
            <a:endParaRPr sz="2400">
              <a:solidFill>
                <a:srgbClr val="EFEFEF"/>
              </a:solidFill>
            </a:endParaRPr>
          </a:p>
          <a:p>
            <a:pPr indent="-457189">
              <a:lnSpc>
                <a:spcPct val="150000"/>
              </a:lnSpc>
              <a:buClr>
                <a:srgbClr val="EFEFEF"/>
              </a:buClr>
              <a:buSzPts val="1800"/>
              <a:buChar char="●"/>
            </a:pPr>
            <a:r>
              <a:rPr lang="en" sz="2400">
                <a:solidFill>
                  <a:srgbClr val="EFEFEF"/>
                </a:solidFill>
              </a:rPr>
              <a:t>Não é muito utilizado e pode deixar o código complicado de ler;</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312" name="Google Shape;312;p5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Booleans: </a:t>
            </a:r>
            <a:r>
              <a:rPr lang="en" b="0"/>
              <a:t>operador ternário</a:t>
            </a:r>
            <a:endParaRPr b="0">
              <a:solidFill>
                <a:srgbClr val="F3F3F3"/>
              </a:solidFill>
            </a:endParaRPr>
          </a:p>
        </p:txBody>
      </p:sp>
      <p:pic>
        <p:nvPicPr>
          <p:cNvPr id="313" name="Google Shape;313;p57"/>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8"/>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Temos duas palavras reservadas da linguagem que servem para estes casos:</a:t>
            </a:r>
            <a:endParaRPr sz="2400">
              <a:solidFill>
                <a:srgbClr val="EFEFEF"/>
              </a:solidFill>
            </a:endParaRPr>
          </a:p>
          <a:p>
            <a:pPr indent="-457189">
              <a:lnSpc>
                <a:spcPct val="150000"/>
              </a:lnSpc>
              <a:buClr>
                <a:srgbClr val="EFEFEF"/>
              </a:buClr>
              <a:buSzPts val="1800"/>
              <a:buChar char="●"/>
            </a:pPr>
            <a:r>
              <a:rPr lang="en" sz="2400">
                <a:solidFill>
                  <a:srgbClr val="EFEFEF"/>
                </a:solidFill>
              </a:rPr>
              <a:t>undefined e null;</a:t>
            </a:r>
            <a:endParaRPr sz="2400">
              <a:solidFill>
                <a:srgbClr val="EFEFEF"/>
              </a:solidFill>
            </a:endParaRPr>
          </a:p>
          <a:p>
            <a:pPr indent="-457189">
              <a:lnSpc>
                <a:spcPct val="150000"/>
              </a:lnSpc>
              <a:buClr>
                <a:srgbClr val="EFEFEF"/>
              </a:buClr>
              <a:buSzPts val="1800"/>
              <a:buChar char="●"/>
            </a:pPr>
            <a:r>
              <a:rPr lang="en" sz="2400">
                <a:solidFill>
                  <a:srgbClr val="EFEFEF"/>
                </a:solidFill>
              </a:rPr>
              <a:t>Sempre que você se deparar com estas palavras, o JS basicamente quer dizer que os valores não existem;</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319" name="Google Shape;319;p5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Empty Values</a:t>
            </a:r>
            <a:endParaRPr b="0">
              <a:solidFill>
                <a:srgbClr val="F3F3F3"/>
              </a:solidFill>
            </a:endParaRPr>
          </a:p>
        </p:txBody>
      </p:sp>
      <p:pic>
        <p:nvPicPr>
          <p:cNvPr id="320" name="Google Shape;320;p58"/>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9"/>
          <p:cNvSpPr txBox="1">
            <a:spLocks noGrp="1"/>
          </p:cNvSpPr>
          <p:nvPr>
            <p:ph type="body" idx="1"/>
          </p:nvPr>
        </p:nvSpPr>
        <p:spPr>
          <a:xfrm>
            <a:off x="960000" y="1536633"/>
            <a:ext cx="938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O JavaScript em determinadas operações, converte silenciosamente o tipo do resultado final da operação, veja:</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console.log(5 * null) // 0</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console.log(“5” - 3) // 2</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console.log(“5” + 1) // 51</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console.log(“dois” * “três”); // NaN</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
        <p:nvSpPr>
          <p:cNvPr id="326" name="Google Shape;326;p5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Conversão de tipo automática</a:t>
            </a:r>
            <a:endParaRPr b="0">
              <a:solidFill>
                <a:srgbClr val="F3F3F3"/>
              </a:solidFill>
            </a:endParaRPr>
          </a:p>
        </p:txBody>
      </p:sp>
      <p:pic>
        <p:nvPicPr>
          <p:cNvPr id="327" name="Google Shape;327;p59"/>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0"/>
          <p:cNvSpPr txBox="1">
            <a:spLocks noGrp="1"/>
          </p:cNvSpPr>
          <p:nvPr>
            <p:ph type="title"/>
          </p:nvPr>
        </p:nvSpPr>
        <p:spPr>
          <a:xfrm>
            <a:off x="697100" y="912133"/>
            <a:ext cx="5190400" cy="4266400"/>
          </a:xfrm>
          <a:prstGeom prst="rect">
            <a:avLst/>
          </a:prstGeom>
        </p:spPr>
        <p:txBody>
          <a:bodyPr spcFirstLastPara="1" vert="horz" wrap="square" lIns="121900" tIns="121900" rIns="121900" bIns="121900" rtlCol="0" anchor="ctr" anchorCtr="0">
            <a:noAutofit/>
          </a:bodyPr>
          <a:lstStyle/>
          <a:p>
            <a:pPr algn="ctr"/>
            <a:r>
              <a:rPr lang="en">
                <a:solidFill>
                  <a:schemeClr val="lt2"/>
                </a:solidFill>
              </a:rPr>
              <a:t>Tipos de dados e Operadores</a:t>
            </a:r>
            <a:endParaRPr>
              <a:solidFill>
                <a:schemeClr val="lt2"/>
              </a:solidFill>
            </a:endParaRPr>
          </a:p>
          <a:p>
            <a:endParaRPr/>
          </a:p>
        </p:txBody>
      </p:sp>
      <p:sp>
        <p:nvSpPr>
          <p:cNvPr id="333" name="Google Shape;333;p60"/>
          <p:cNvSpPr txBox="1">
            <a:spLocks noGrp="1"/>
          </p:cNvSpPr>
          <p:nvPr>
            <p:ph type="subTitle" idx="1"/>
          </p:nvPr>
        </p:nvSpPr>
        <p:spPr>
          <a:xfrm>
            <a:off x="955033" y="4480133"/>
            <a:ext cx="3776000" cy="698400"/>
          </a:xfrm>
          <a:prstGeom prst="rect">
            <a:avLst/>
          </a:prstGeom>
        </p:spPr>
        <p:txBody>
          <a:bodyPr spcFirstLastPara="1" vert="horz" wrap="square" lIns="121900" tIns="121900" rIns="121900" bIns="121900" rtlCol="0" anchor="t" anchorCtr="0">
            <a:noAutofit/>
          </a:bodyPr>
          <a:lstStyle/>
          <a:p>
            <a:pPr marL="0" indent="0"/>
            <a:r>
              <a:rPr lang="en" b="1">
                <a:latin typeface="Fira Sans Condensed"/>
                <a:ea typeface="Fira Sans Condensed"/>
                <a:cs typeface="Fira Sans Condensed"/>
                <a:sym typeface="Fira Sans Condensed"/>
              </a:rPr>
              <a:t>Conclusão da unidade</a:t>
            </a:r>
            <a:endParaRPr b="1">
              <a:latin typeface="Fira Sans Condensed"/>
              <a:ea typeface="Fira Sans Condensed"/>
              <a:cs typeface="Fira Sans Condensed"/>
              <a:sym typeface="Fira Sans Condensed"/>
            </a:endParaRPr>
          </a:p>
        </p:txBody>
      </p:sp>
      <p:sp>
        <p:nvSpPr>
          <p:cNvPr id="334" name="Google Shape;334;p60"/>
          <p:cNvSpPr txBox="1">
            <a:spLocks noGrp="1"/>
          </p:cNvSpPr>
          <p:nvPr>
            <p:ph type="title" idx="2"/>
          </p:nvPr>
        </p:nvSpPr>
        <p:spPr>
          <a:xfrm>
            <a:off x="6465560" y="1334833"/>
            <a:ext cx="2702400" cy="2419600"/>
          </a:xfrm>
          <a:prstGeom prst="rect">
            <a:avLst/>
          </a:prstGeom>
        </p:spPr>
        <p:txBody>
          <a:bodyPr spcFirstLastPara="1" vert="horz" wrap="square" lIns="121900" tIns="121900" rIns="121900" bIns="121900" rtlCol="0" anchor="t" anchorCtr="0">
            <a:noAutofit/>
          </a:bodyPr>
          <a:lstStyle/>
          <a:p>
            <a:r>
              <a:rPr lang="en"/>
              <a:t>02</a:t>
            </a:r>
            <a:endParaRPr/>
          </a:p>
        </p:txBody>
      </p:sp>
      <p:cxnSp>
        <p:nvCxnSpPr>
          <p:cNvPr id="335" name="Google Shape;335;p60"/>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1"/>
          <p:cNvSpPr txBox="1">
            <a:spLocks noGrp="1"/>
          </p:cNvSpPr>
          <p:nvPr>
            <p:ph type="title"/>
          </p:nvPr>
        </p:nvSpPr>
        <p:spPr>
          <a:xfrm>
            <a:off x="697100" y="912133"/>
            <a:ext cx="5448400" cy="4266400"/>
          </a:xfrm>
          <a:prstGeom prst="rect">
            <a:avLst/>
          </a:prstGeom>
        </p:spPr>
        <p:txBody>
          <a:bodyPr spcFirstLastPara="1" vert="horz" wrap="square" lIns="121900" tIns="121900" rIns="121900" bIns="121900" rtlCol="0" anchor="ctr" anchorCtr="0">
            <a:noAutofit/>
          </a:bodyPr>
          <a:lstStyle/>
          <a:p>
            <a:r>
              <a:rPr lang="en" sz="7333">
                <a:solidFill>
                  <a:schemeClr val="lt2"/>
                </a:solidFill>
              </a:rPr>
              <a:t>Seção de exercícios</a:t>
            </a:r>
            <a:endParaRPr sz="7333"/>
          </a:p>
        </p:txBody>
      </p:sp>
      <p:sp>
        <p:nvSpPr>
          <p:cNvPr id="341" name="Google Shape;341;p61"/>
          <p:cNvSpPr txBox="1">
            <a:spLocks noGrp="1"/>
          </p:cNvSpPr>
          <p:nvPr>
            <p:ph type="title" idx="2"/>
          </p:nvPr>
        </p:nvSpPr>
        <p:spPr>
          <a:xfrm>
            <a:off x="6465567" y="1334833"/>
            <a:ext cx="2866000" cy="2419600"/>
          </a:xfrm>
          <a:prstGeom prst="rect">
            <a:avLst/>
          </a:prstGeom>
        </p:spPr>
        <p:txBody>
          <a:bodyPr spcFirstLastPara="1" vert="horz" wrap="square" lIns="121900" tIns="121900" rIns="121900" bIns="121900" rtlCol="0" anchor="t" anchorCtr="0">
            <a:noAutofit/>
          </a:bodyPr>
          <a:lstStyle/>
          <a:p>
            <a:r>
              <a:rPr lang="en"/>
              <a:t>03</a:t>
            </a:r>
            <a:endParaRPr/>
          </a:p>
        </p:txBody>
      </p:sp>
      <p:cxnSp>
        <p:nvCxnSpPr>
          <p:cNvPr id="342" name="Google Shape;342;p61"/>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
        <p:nvSpPr>
          <p:cNvPr id="343" name="Google Shape;343;p61"/>
          <p:cNvSpPr txBox="1">
            <a:spLocks noGrp="1"/>
          </p:cNvSpPr>
          <p:nvPr>
            <p:ph type="subTitle" idx="1"/>
          </p:nvPr>
        </p:nvSpPr>
        <p:spPr>
          <a:xfrm>
            <a:off x="6557000" y="4387400"/>
            <a:ext cx="4489200" cy="1242800"/>
          </a:xfrm>
          <a:prstGeom prst="rect">
            <a:avLst/>
          </a:prstGeom>
        </p:spPr>
        <p:txBody>
          <a:bodyPr spcFirstLastPara="1" vert="horz" wrap="square" lIns="121900" tIns="121900" rIns="121900" bIns="121900" rtlCol="0" anchor="t" anchorCtr="0">
            <a:noAutofit/>
          </a:bodyPr>
          <a:lstStyle/>
          <a:p>
            <a:pPr marL="0" indent="0"/>
            <a:r>
              <a:rPr lang="en"/>
              <a:t>Exercícios sobre tipos de dados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01</a:t>
            </a:r>
            <a:endParaRPr>
              <a:solidFill>
                <a:srgbClr val="F3F3F3"/>
              </a:solidFill>
            </a:endParaRPr>
          </a:p>
        </p:txBody>
      </p:sp>
      <p:pic>
        <p:nvPicPr>
          <p:cNvPr id="349" name="Google Shape;349;p62"/>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350" name="Google Shape;350;p62"/>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três valores em string em um arquivo e exiba no navegador com o console.log();</a:t>
            </a:r>
            <a:endParaRPr sz="2400">
              <a:solidFill>
                <a:srgbClr val="EFEFEF"/>
              </a:solidFill>
            </a:endParaRPr>
          </a:p>
          <a:p>
            <a:pPr indent="-457189">
              <a:lnSpc>
                <a:spcPct val="150000"/>
              </a:lnSpc>
              <a:buClr>
                <a:srgbClr val="EFEFEF"/>
              </a:buClr>
              <a:buSzPts val="1800"/>
              <a:buChar char="●"/>
            </a:pPr>
            <a:r>
              <a:rPr lang="en" sz="2400">
                <a:solidFill>
                  <a:srgbClr val="EFEFEF"/>
                </a:solidFill>
              </a:rPr>
              <a:t>Com aspas duplas, simples e template literals;</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6"/>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Just-in-time compiled;</a:t>
            </a:r>
            <a:endParaRPr sz="2400">
              <a:solidFill>
                <a:srgbClr val="EFEFEF"/>
              </a:solidFill>
            </a:endParaRPr>
          </a:p>
          <a:p>
            <a:pPr indent="-457189">
              <a:lnSpc>
                <a:spcPct val="150000"/>
              </a:lnSpc>
              <a:buClr>
                <a:srgbClr val="EFEFEF"/>
              </a:buClr>
              <a:buSzPts val="1800"/>
              <a:buChar char="●"/>
            </a:pPr>
            <a:r>
              <a:rPr lang="en" sz="2400">
                <a:solidFill>
                  <a:srgbClr val="EFEFEF"/>
                </a:solidFill>
              </a:rPr>
              <a:t>Orientada a objetos;</a:t>
            </a:r>
            <a:endParaRPr sz="2400">
              <a:solidFill>
                <a:srgbClr val="EFEFEF"/>
              </a:solidFill>
            </a:endParaRPr>
          </a:p>
          <a:p>
            <a:pPr indent="-457189">
              <a:lnSpc>
                <a:spcPct val="150000"/>
              </a:lnSpc>
              <a:buClr>
                <a:srgbClr val="EFEFEF"/>
              </a:buClr>
              <a:buSzPts val="1800"/>
              <a:buChar char="●"/>
            </a:pPr>
            <a:r>
              <a:rPr lang="en" sz="2400">
                <a:solidFill>
                  <a:srgbClr val="EFEFEF"/>
                </a:solidFill>
              </a:rPr>
              <a:t>Criada em 1995;</a:t>
            </a:r>
            <a:endParaRPr sz="2400">
              <a:solidFill>
                <a:srgbClr val="EFEFEF"/>
              </a:solidFill>
            </a:endParaRPr>
          </a:p>
        </p:txBody>
      </p:sp>
      <p:sp>
        <p:nvSpPr>
          <p:cNvPr id="160" name="Google Shape;160;p3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é JavaScript?</a:t>
            </a:r>
            <a:endParaRPr>
              <a:solidFill>
                <a:srgbClr val="F3F3F3"/>
              </a:solidFill>
            </a:endParaRPr>
          </a:p>
        </p:txBody>
      </p:sp>
      <p:pic>
        <p:nvPicPr>
          <p:cNvPr id="161" name="Google Shape;161;p36"/>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3"/>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02</a:t>
            </a:r>
            <a:endParaRPr>
              <a:solidFill>
                <a:srgbClr val="F3F3F3"/>
              </a:solidFill>
            </a:endParaRPr>
          </a:p>
        </p:txBody>
      </p:sp>
      <p:pic>
        <p:nvPicPr>
          <p:cNvPr id="356" name="Google Shape;356;p63"/>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357" name="Google Shape;357;p63"/>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três valores em number em um arquivo e exiba no navegador com o console.log();</a:t>
            </a:r>
            <a:endParaRPr sz="2400">
              <a:solidFill>
                <a:srgbClr val="EFEFEF"/>
              </a:solidFill>
            </a:endParaRPr>
          </a:p>
          <a:p>
            <a:pPr indent="-457189">
              <a:lnSpc>
                <a:spcPct val="150000"/>
              </a:lnSpc>
              <a:buClr>
                <a:srgbClr val="EFEFEF"/>
              </a:buClr>
              <a:buSzPts val="1800"/>
              <a:buChar char="●"/>
            </a:pPr>
            <a:r>
              <a:rPr lang="en" sz="2400">
                <a:solidFill>
                  <a:srgbClr val="EFEFEF"/>
                </a:solidFill>
              </a:rPr>
              <a:t>Com números inteiros, números com casa decimal e por aritmética;</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4"/>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03</a:t>
            </a:r>
            <a:endParaRPr>
              <a:solidFill>
                <a:srgbClr val="F3F3F3"/>
              </a:solidFill>
            </a:endParaRPr>
          </a:p>
        </p:txBody>
      </p:sp>
      <p:pic>
        <p:nvPicPr>
          <p:cNvPr id="363" name="Google Shape;363;p64"/>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364" name="Google Shape;364;p64"/>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três comparações com boolean;</a:t>
            </a:r>
            <a:endParaRPr sz="2400">
              <a:solidFill>
                <a:srgbClr val="EFEFEF"/>
              </a:solidFill>
            </a:endParaRPr>
          </a:p>
          <a:p>
            <a:pPr indent="-457189">
              <a:lnSpc>
                <a:spcPct val="150000"/>
              </a:lnSpc>
              <a:buClr>
                <a:srgbClr val="EFEFEF"/>
              </a:buClr>
              <a:buSzPts val="1800"/>
              <a:buChar char="●"/>
            </a:pPr>
            <a:r>
              <a:rPr lang="en" sz="2400">
                <a:solidFill>
                  <a:srgbClr val="EFEFEF"/>
                </a:solidFill>
              </a:rPr>
              <a:t>Uma com maior, menor ou igual e diferente;</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04</a:t>
            </a:r>
            <a:endParaRPr>
              <a:solidFill>
                <a:srgbClr val="F3F3F3"/>
              </a:solidFill>
            </a:endParaRPr>
          </a:p>
        </p:txBody>
      </p:sp>
      <p:pic>
        <p:nvPicPr>
          <p:cNvPr id="370" name="Google Shape;370;p65"/>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371" name="Google Shape;371;p65"/>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três comparações com operadores lógicos;</a:t>
            </a:r>
            <a:endParaRPr sz="2400">
              <a:solidFill>
                <a:srgbClr val="EFEFEF"/>
              </a:solidFill>
            </a:endParaRPr>
          </a:p>
          <a:p>
            <a:pPr indent="-457189">
              <a:lnSpc>
                <a:spcPct val="150000"/>
              </a:lnSpc>
              <a:buClr>
                <a:srgbClr val="EFEFEF"/>
              </a:buClr>
              <a:buSzPts val="1800"/>
              <a:buChar char="●"/>
            </a:pPr>
            <a:r>
              <a:rPr lang="en" sz="2400">
                <a:solidFill>
                  <a:srgbClr val="EFEFEF"/>
                </a:solidFill>
              </a:rPr>
              <a:t>Com and, or e not;</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05</a:t>
            </a:r>
            <a:endParaRPr>
              <a:solidFill>
                <a:srgbClr val="F3F3F3"/>
              </a:solidFill>
            </a:endParaRPr>
          </a:p>
        </p:txBody>
      </p:sp>
      <p:pic>
        <p:nvPicPr>
          <p:cNvPr id="377" name="Google Shape;377;p66"/>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378" name="Google Shape;378;p66"/>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Faça uma operação que emita NaN no console do navegador;</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7"/>
          <p:cNvSpPr txBox="1">
            <a:spLocks noGrp="1"/>
          </p:cNvSpPr>
          <p:nvPr>
            <p:ph type="title"/>
          </p:nvPr>
        </p:nvSpPr>
        <p:spPr>
          <a:xfrm>
            <a:off x="697100" y="912133"/>
            <a:ext cx="5448400" cy="4266400"/>
          </a:xfrm>
          <a:prstGeom prst="rect">
            <a:avLst/>
          </a:prstGeom>
        </p:spPr>
        <p:txBody>
          <a:bodyPr spcFirstLastPara="1" vert="horz" wrap="square" lIns="121900" tIns="121900" rIns="121900" bIns="121900" rtlCol="0" anchor="ctr" anchorCtr="0">
            <a:noAutofit/>
          </a:bodyPr>
          <a:lstStyle/>
          <a:p>
            <a:r>
              <a:rPr lang="en" sz="7333">
                <a:solidFill>
                  <a:schemeClr val="lt2"/>
                </a:solidFill>
              </a:rPr>
              <a:t>Seção de exercícios</a:t>
            </a:r>
            <a:endParaRPr sz="7333"/>
          </a:p>
        </p:txBody>
      </p:sp>
      <p:sp>
        <p:nvSpPr>
          <p:cNvPr id="384" name="Google Shape;384;p67"/>
          <p:cNvSpPr txBox="1">
            <a:spLocks noGrp="1"/>
          </p:cNvSpPr>
          <p:nvPr>
            <p:ph type="title" idx="2"/>
          </p:nvPr>
        </p:nvSpPr>
        <p:spPr>
          <a:xfrm>
            <a:off x="6465567" y="1334833"/>
            <a:ext cx="2866000" cy="2419600"/>
          </a:xfrm>
          <a:prstGeom prst="rect">
            <a:avLst/>
          </a:prstGeom>
        </p:spPr>
        <p:txBody>
          <a:bodyPr spcFirstLastPara="1" vert="horz" wrap="square" lIns="121900" tIns="121900" rIns="121900" bIns="121900" rtlCol="0" anchor="t" anchorCtr="0">
            <a:noAutofit/>
          </a:bodyPr>
          <a:lstStyle/>
          <a:p>
            <a:r>
              <a:rPr lang="en"/>
              <a:t>03</a:t>
            </a:r>
            <a:endParaRPr/>
          </a:p>
        </p:txBody>
      </p:sp>
      <p:cxnSp>
        <p:nvCxnSpPr>
          <p:cNvPr id="385" name="Google Shape;385;p67"/>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
        <p:nvSpPr>
          <p:cNvPr id="386" name="Google Shape;386;p67"/>
          <p:cNvSpPr txBox="1">
            <a:spLocks noGrp="1"/>
          </p:cNvSpPr>
          <p:nvPr>
            <p:ph type="subTitle" idx="1"/>
          </p:nvPr>
        </p:nvSpPr>
        <p:spPr>
          <a:xfrm>
            <a:off x="955033" y="4480133"/>
            <a:ext cx="3776000" cy="698400"/>
          </a:xfrm>
          <a:prstGeom prst="rect">
            <a:avLst/>
          </a:prstGeom>
        </p:spPr>
        <p:txBody>
          <a:bodyPr spcFirstLastPara="1" vert="horz" wrap="square" lIns="121900" tIns="121900" rIns="121900" bIns="121900" rtlCol="0" anchor="t" anchorCtr="0">
            <a:noAutofit/>
          </a:bodyPr>
          <a:lstStyle/>
          <a:p>
            <a:pPr marL="0" indent="0"/>
            <a:r>
              <a:rPr lang="en" b="1">
                <a:latin typeface="Fira Sans Condensed"/>
                <a:ea typeface="Fira Sans Condensed"/>
                <a:cs typeface="Fira Sans Condensed"/>
                <a:sym typeface="Fira Sans Condensed"/>
              </a:rPr>
              <a:t>Conclusão da unidade</a:t>
            </a:r>
            <a:endParaRPr b="1">
              <a:latin typeface="Fira Sans Condensed"/>
              <a:ea typeface="Fira Sans Condensed"/>
              <a:cs typeface="Fira Sans Condensed"/>
              <a:sym typeface="Fira Sans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8"/>
          <p:cNvSpPr txBox="1">
            <a:spLocks noGrp="1"/>
          </p:cNvSpPr>
          <p:nvPr>
            <p:ph type="title"/>
          </p:nvPr>
        </p:nvSpPr>
        <p:spPr>
          <a:xfrm>
            <a:off x="697100" y="912133"/>
            <a:ext cx="5448400" cy="4266400"/>
          </a:xfrm>
          <a:prstGeom prst="rect">
            <a:avLst/>
          </a:prstGeom>
        </p:spPr>
        <p:txBody>
          <a:bodyPr spcFirstLastPara="1" vert="horz" wrap="square" lIns="121900" tIns="121900" rIns="121900" bIns="121900" rtlCol="0" anchor="ctr" anchorCtr="0">
            <a:noAutofit/>
          </a:bodyPr>
          <a:lstStyle/>
          <a:p>
            <a:r>
              <a:rPr lang="en" sz="7333">
                <a:solidFill>
                  <a:schemeClr val="lt2"/>
                </a:solidFill>
              </a:rPr>
              <a:t>Estruturas de Programação</a:t>
            </a:r>
            <a:endParaRPr sz="7333"/>
          </a:p>
        </p:txBody>
      </p:sp>
      <p:sp>
        <p:nvSpPr>
          <p:cNvPr id="392" name="Google Shape;392;p68"/>
          <p:cNvSpPr txBox="1">
            <a:spLocks noGrp="1"/>
          </p:cNvSpPr>
          <p:nvPr>
            <p:ph type="title" idx="2"/>
          </p:nvPr>
        </p:nvSpPr>
        <p:spPr>
          <a:xfrm>
            <a:off x="6465567" y="1334833"/>
            <a:ext cx="2866000" cy="2419600"/>
          </a:xfrm>
          <a:prstGeom prst="rect">
            <a:avLst/>
          </a:prstGeom>
        </p:spPr>
        <p:txBody>
          <a:bodyPr spcFirstLastPara="1" vert="horz" wrap="square" lIns="121900" tIns="121900" rIns="121900" bIns="121900" rtlCol="0" anchor="t" anchorCtr="0">
            <a:noAutofit/>
          </a:bodyPr>
          <a:lstStyle/>
          <a:p>
            <a:r>
              <a:rPr lang="en"/>
              <a:t>04</a:t>
            </a:r>
            <a:endParaRPr/>
          </a:p>
        </p:txBody>
      </p:sp>
      <p:cxnSp>
        <p:nvCxnSpPr>
          <p:cNvPr id="393" name="Google Shape;393;p68"/>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
        <p:nvSpPr>
          <p:cNvPr id="394" name="Google Shape;394;p68"/>
          <p:cNvSpPr txBox="1">
            <a:spLocks noGrp="1"/>
          </p:cNvSpPr>
          <p:nvPr>
            <p:ph type="subTitle" idx="1"/>
          </p:nvPr>
        </p:nvSpPr>
        <p:spPr>
          <a:xfrm>
            <a:off x="6557000" y="4387400"/>
            <a:ext cx="4489200" cy="1242800"/>
          </a:xfrm>
          <a:prstGeom prst="rect">
            <a:avLst/>
          </a:prstGeom>
        </p:spPr>
        <p:txBody>
          <a:bodyPr spcFirstLastPara="1" vert="horz" wrap="square" lIns="121900" tIns="121900" rIns="121900" bIns="121900" rtlCol="0" anchor="t" anchorCtr="0">
            <a:noAutofit/>
          </a:bodyPr>
          <a:lstStyle/>
          <a:p>
            <a:pPr marL="0" indent="0"/>
            <a:r>
              <a:rPr lang="en"/>
              <a:t>Vamos começar a programar, utilizando as técnicas mais comuns como: estrutura de controle, repetição, funções e etc.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9"/>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É um conjunto de declarações (statements);</a:t>
            </a:r>
            <a:endParaRPr sz="2400">
              <a:solidFill>
                <a:srgbClr val="EFEFEF"/>
              </a:solidFill>
            </a:endParaRPr>
          </a:p>
          <a:p>
            <a:pPr indent="-457189">
              <a:lnSpc>
                <a:spcPct val="150000"/>
              </a:lnSpc>
              <a:buClr>
                <a:srgbClr val="EFEFEF"/>
              </a:buClr>
              <a:buSzPts val="1800"/>
              <a:buChar char="●"/>
            </a:pPr>
            <a:r>
              <a:rPr lang="en" sz="2400">
                <a:solidFill>
                  <a:srgbClr val="EFEFEF"/>
                </a:solidFill>
              </a:rPr>
              <a:t>Statements são conjuntos de expressões (expressions);</a:t>
            </a:r>
            <a:endParaRPr sz="2400">
              <a:solidFill>
                <a:srgbClr val="EFEFEF"/>
              </a:solidFill>
            </a:endParaRPr>
          </a:p>
          <a:p>
            <a:pPr indent="-457189">
              <a:lnSpc>
                <a:spcPct val="150000"/>
              </a:lnSpc>
              <a:buClr>
                <a:srgbClr val="EFEFEF"/>
              </a:buClr>
              <a:buSzPts val="1800"/>
              <a:buChar char="●"/>
            </a:pPr>
            <a:r>
              <a:rPr lang="en" sz="2400">
                <a:solidFill>
                  <a:srgbClr val="EFEFEF"/>
                </a:solidFill>
              </a:rPr>
              <a:t>Expression é todo fragmento de código que produz um valor;</a:t>
            </a:r>
            <a:endParaRPr sz="2400">
              <a:solidFill>
                <a:srgbClr val="EFEFEF"/>
              </a:solidFill>
            </a:endParaRPr>
          </a:p>
        </p:txBody>
      </p:sp>
      <p:sp>
        <p:nvSpPr>
          <p:cNvPr id="400" name="Google Shape;400;p6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é um programa/software?</a:t>
            </a:r>
            <a:endParaRPr>
              <a:solidFill>
                <a:srgbClr val="F3F3F3"/>
              </a:solidFill>
            </a:endParaRPr>
          </a:p>
        </p:txBody>
      </p:sp>
      <p:pic>
        <p:nvPicPr>
          <p:cNvPr id="401" name="Google Shape;401;p69"/>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0"/>
          <p:cNvSpPr txBox="1">
            <a:spLocks noGrp="1"/>
          </p:cNvSpPr>
          <p:nvPr>
            <p:ph type="body" idx="1"/>
          </p:nvPr>
        </p:nvSpPr>
        <p:spPr>
          <a:xfrm>
            <a:off x="960000" y="1536633"/>
            <a:ext cx="59756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Software tem um ‘objetivo’;</a:t>
            </a:r>
            <a:endParaRPr sz="2400">
              <a:solidFill>
                <a:srgbClr val="EFEFEF"/>
              </a:solidFill>
            </a:endParaRPr>
          </a:p>
          <a:p>
            <a:pPr indent="-457189">
              <a:lnSpc>
                <a:spcPct val="150000"/>
              </a:lnSpc>
              <a:buClr>
                <a:srgbClr val="EFEFEF"/>
              </a:buClr>
              <a:buSzPts val="1800"/>
              <a:buChar char="●"/>
            </a:pPr>
            <a:r>
              <a:rPr lang="en" sz="2400">
                <a:solidFill>
                  <a:srgbClr val="EFEFEF"/>
                </a:solidFill>
              </a:rPr>
              <a:t>Statements ‘guiam’ o software para seu objetivo;</a:t>
            </a:r>
            <a:endParaRPr sz="2400">
              <a:solidFill>
                <a:srgbClr val="EFEFEF"/>
              </a:solidFill>
            </a:endParaRPr>
          </a:p>
          <a:p>
            <a:pPr indent="-457189">
              <a:lnSpc>
                <a:spcPct val="150000"/>
              </a:lnSpc>
              <a:buClr>
                <a:srgbClr val="EFEFEF"/>
              </a:buClr>
              <a:buSzPts val="1800"/>
              <a:buChar char="●"/>
            </a:pPr>
            <a:r>
              <a:rPr lang="en" sz="2400">
                <a:solidFill>
                  <a:srgbClr val="EFEFEF"/>
                </a:solidFill>
              </a:rPr>
              <a:t>Expressions são os valores que os statements esperam para guiar o software;</a:t>
            </a:r>
            <a:endParaRPr sz="2400">
              <a:solidFill>
                <a:srgbClr val="EFEFEF"/>
              </a:solidFill>
            </a:endParaRPr>
          </a:p>
        </p:txBody>
      </p:sp>
      <p:sp>
        <p:nvSpPr>
          <p:cNvPr id="407" name="Google Shape;407;p70"/>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é um programa/software?</a:t>
            </a:r>
            <a:endParaRPr>
              <a:solidFill>
                <a:srgbClr val="F3F3F3"/>
              </a:solidFill>
            </a:endParaRPr>
          </a:p>
        </p:txBody>
      </p:sp>
      <p:pic>
        <p:nvPicPr>
          <p:cNvPr id="408" name="Google Shape;408;p70"/>
          <p:cNvPicPr preferRelativeResize="0"/>
          <p:nvPr/>
        </p:nvPicPr>
        <p:blipFill>
          <a:blip r:embed="rId3">
            <a:alphaModFix/>
          </a:blip>
          <a:stretch>
            <a:fillRect/>
          </a:stretch>
        </p:blipFill>
        <p:spPr>
          <a:xfrm>
            <a:off x="6798233" y="1995433"/>
            <a:ext cx="5080467" cy="363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1"/>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Nós já vimos statements e expressions de forma simples;</a:t>
            </a:r>
            <a:endParaRPr sz="2400">
              <a:solidFill>
                <a:srgbClr val="EFEFEF"/>
              </a:solidFill>
            </a:endParaRPr>
          </a:p>
          <a:p>
            <a:pPr indent="-457189">
              <a:lnSpc>
                <a:spcPct val="150000"/>
              </a:lnSpc>
              <a:buClr>
                <a:srgbClr val="EFEFEF"/>
              </a:buClr>
              <a:buSzPts val="1800"/>
              <a:buChar char="●"/>
            </a:pPr>
            <a:r>
              <a:rPr lang="en" sz="2400">
                <a:solidFill>
                  <a:srgbClr val="EFEFEF"/>
                </a:solidFill>
              </a:rPr>
              <a:t>Statement: console.log(1 &gt; 2);</a:t>
            </a:r>
            <a:endParaRPr sz="2400">
              <a:solidFill>
                <a:srgbClr val="EFEFEF"/>
              </a:solidFill>
            </a:endParaRPr>
          </a:p>
          <a:p>
            <a:pPr indent="-457189">
              <a:lnSpc>
                <a:spcPct val="150000"/>
              </a:lnSpc>
              <a:buClr>
                <a:srgbClr val="EFEFEF"/>
              </a:buClr>
              <a:buSzPts val="1800"/>
              <a:buChar char="●"/>
            </a:pPr>
            <a:r>
              <a:rPr lang="en" sz="2400">
                <a:solidFill>
                  <a:srgbClr val="EFEFEF"/>
                </a:solidFill>
              </a:rPr>
              <a:t>Expression: console.log(‘batata’);</a:t>
            </a:r>
            <a:endParaRPr sz="2400">
              <a:solidFill>
                <a:srgbClr val="EFEFEF"/>
              </a:solidFill>
            </a:endParaRPr>
          </a:p>
          <a:p>
            <a:pPr indent="-457189">
              <a:lnSpc>
                <a:spcPct val="150000"/>
              </a:lnSpc>
              <a:buClr>
                <a:srgbClr val="EFEFEF"/>
              </a:buClr>
              <a:buSzPts val="1800"/>
              <a:buChar char="●"/>
            </a:pPr>
            <a:r>
              <a:rPr lang="en" sz="2400">
                <a:solidFill>
                  <a:srgbClr val="EFEFEF"/>
                </a:solidFill>
              </a:rPr>
              <a:t>Porém ainda não é o suficiente para criar um software;</a:t>
            </a:r>
            <a:endParaRPr sz="2400">
              <a:solidFill>
                <a:srgbClr val="EFEFEF"/>
              </a:solidFill>
            </a:endParaRPr>
          </a:p>
          <a:p>
            <a:pPr indent="-457189">
              <a:lnSpc>
                <a:spcPct val="150000"/>
              </a:lnSpc>
              <a:buClr>
                <a:srgbClr val="EFEFEF"/>
              </a:buClr>
              <a:buSzPts val="1800"/>
              <a:buChar char="●"/>
            </a:pPr>
            <a:r>
              <a:rPr lang="en" sz="2400">
                <a:solidFill>
                  <a:srgbClr val="EFEFEF"/>
                </a:solidFill>
              </a:rPr>
              <a:t>E é essa junção dos conceitos nosso objetivo nesta seção! =)</a:t>
            </a:r>
            <a:endParaRPr sz="2400">
              <a:solidFill>
                <a:srgbClr val="EFEFEF"/>
              </a:solidFill>
            </a:endParaRPr>
          </a:p>
        </p:txBody>
      </p:sp>
      <p:sp>
        <p:nvSpPr>
          <p:cNvPr id="414" name="Google Shape;414;p7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é um programa/software?</a:t>
            </a:r>
            <a:endParaRPr>
              <a:solidFill>
                <a:srgbClr val="F3F3F3"/>
              </a:solidFill>
            </a:endParaRPr>
          </a:p>
        </p:txBody>
      </p:sp>
      <p:pic>
        <p:nvPicPr>
          <p:cNvPr id="415" name="Google Shape;415;p71"/>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2"/>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Salvamos os valores em variáveis (isso é um statement);</a:t>
            </a:r>
            <a:endParaRPr sz="2400">
              <a:solidFill>
                <a:srgbClr val="EFEFEF"/>
              </a:solidFill>
            </a:endParaRPr>
          </a:p>
          <a:p>
            <a:pPr indent="-457189">
              <a:lnSpc>
                <a:spcPct val="150000"/>
              </a:lnSpc>
              <a:buClr>
                <a:srgbClr val="EFEFEF"/>
              </a:buClr>
              <a:buSzPts val="1800"/>
              <a:buChar char="●"/>
            </a:pPr>
            <a:r>
              <a:rPr lang="en" sz="2400">
                <a:solidFill>
                  <a:srgbClr val="EFEFEF"/>
                </a:solidFill>
              </a:rPr>
              <a:t>let laranjas = 5;</a:t>
            </a:r>
            <a:endParaRPr sz="2400">
              <a:solidFill>
                <a:srgbClr val="EFEFEF"/>
              </a:solidFill>
            </a:endParaRPr>
          </a:p>
          <a:p>
            <a:pPr indent="-457189">
              <a:lnSpc>
                <a:spcPct val="150000"/>
              </a:lnSpc>
              <a:buClr>
                <a:srgbClr val="EFEFEF"/>
              </a:buClr>
              <a:buSzPts val="1800"/>
              <a:buChar char="●"/>
            </a:pPr>
            <a:r>
              <a:rPr lang="en" sz="2400">
                <a:solidFill>
                  <a:srgbClr val="EFEFEF"/>
                </a:solidFill>
              </a:rPr>
              <a:t>E depois podemos criar expressões com os valores salvos;</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console.log(laranjas * laranjas);</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console.log(`Tem ${laranjas} na sexta`);</a:t>
            </a:r>
            <a:endParaRPr sz="2400">
              <a:solidFill>
                <a:srgbClr val="EFEFEF"/>
              </a:solidFill>
            </a:endParaRPr>
          </a:p>
        </p:txBody>
      </p:sp>
      <p:sp>
        <p:nvSpPr>
          <p:cNvPr id="421" name="Google Shape;421;p7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Como salvar valores na memória</a:t>
            </a:r>
            <a:endParaRPr>
              <a:solidFill>
                <a:srgbClr val="F3F3F3"/>
              </a:solidFill>
            </a:endParaRPr>
          </a:p>
        </p:txBody>
      </p:sp>
      <p:pic>
        <p:nvPicPr>
          <p:cNvPr id="422" name="Google Shape;422;p72"/>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7"/>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dirty="0">
                <a:solidFill>
                  <a:srgbClr val="EFEFEF"/>
                </a:solidFill>
              </a:rPr>
              <a:t>Interagir com HTML e CSS (DOM);</a:t>
            </a:r>
            <a:endParaRPr sz="2400" dirty="0">
              <a:solidFill>
                <a:srgbClr val="EFEFEF"/>
              </a:solidFill>
            </a:endParaRPr>
          </a:p>
          <a:p>
            <a:pPr indent="-457189">
              <a:lnSpc>
                <a:spcPct val="150000"/>
              </a:lnSpc>
              <a:buClr>
                <a:srgbClr val="EFEFEF"/>
              </a:buClr>
              <a:buSzPts val="1800"/>
              <a:buChar char="●"/>
            </a:pPr>
            <a:r>
              <a:rPr lang="en" sz="2400" dirty="0">
                <a:solidFill>
                  <a:srgbClr val="EFEFEF"/>
                </a:solidFill>
              </a:rPr>
              <a:t>Calcular, manipular e validar dados;</a:t>
            </a:r>
            <a:endParaRPr sz="2400" dirty="0">
              <a:solidFill>
                <a:srgbClr val="EFEFEF"/>
              </a:solidFill>
            </a:endParaRPr>
          </a:p>
          <a:p>
            <a:pPr indent="-457189">
              <a:lnSpc>
                <a:spcPct val="150000"/>
              </a:lnSpc>
              <a:buClr>
                <a:srgbClr val="EFEFEF"/>
              </a:buClr>
              <a:buSzPts val="1800"/>
              <a:buChar char="●"/>
            </a:pPr>
            <a:r>
              <a:rPr lang="en" sz="2400" dirty="0">
                <a:solidFill>
                  <a:srgbClr val="EFEFEF"/>
                </a:solidFill>
              </a:rPr>
              <a:t>Pode ser utilizada como linguagem server-side (Node.js);</a:t>
            </a:r>
            <a:endParaRPr sz="2400" dirty="0">
              <a:solidFill>
                <a:srgbClr val="EFEFEF"/>
              </a:solidFill>
            </a:endParaRPr>
          </a:p>
          <a:p>
            <a:pPr indent="-457189">
              <a:lnSpc>
                <a:spcPct val="150000"/>
              </a:lnSpc>
              <a:buClr>
                <a:srgbClr val="EFEFEF"/>
              </a:buClr>
              <a:buSzPts val="1800"/>
              <a:buChar char="●"/>
            </a:pPr>
            <a:r>
              <a:rPr lang="en" sz="2400" dirty="0">
                <a:solidFill>
                  <a:srgbClr val="EFEFEF"/>
                </a:solidFill>
              </a:rPr>
              <a:t>Linguagem base de grandes frameworks </a:t>
            </a:r>
          </a:p>
          <a:p>
            <a:pPr marL="152396" indent="0">
              <a:lnSpc>
                <a:spcPct val="150000"/>
              </a:lnSpc>
              <a:buClr>
                <a:srgbClr val="EFEFEF"/>
              </a:buClr>
              <a:buSzPts val="1800"/>
              <a:buNone/>
            </a:pPr>
            <a:r>
              <a:rPr lang="en" sz="2400" dirty="0">
                <a:solidFill>
                  <a:srgbClr val="EFEFEF"/>
                </a:solidFill>
              </a:rPr>
              <a:t>(React, </a:t>
            </a:r>
            <a:r>
              <a:rPr lang="pt-BR" sz="2400" dirty="0" err="1">
                <a:solidFill>
                  <a:srgbClr val="EFEFEF"/>
                </a:solidFill>
              </a:rPr>
              <a:t>React</a:t>
            </a:r>
            <a:r>
              <a:rPr lang="pt-BR" sz="2400" dirty="0">
                <a:solidFill>
                  <a:srgbClr val="EFEFEF"/>
                </a:solidFill>
              </a:rPr>
              <a:t> </a:t>
            </a:r>
            <a:r>
              <a:rPr lang="pt-BR" sz="2400" dirty="0" err="1">
                <a:solidFill>
                  <a:srgbClr val="EFEFEF"/>
                </a:solidFill>
              </a:rPr>
              <a:t>Native</a:t>
            </a:r>
            <a:r>
              <a:rPr lang="en" sz="2400" dirty="0">
                <a:solidFill>
                  <a:srgbClr val="EFEFEF"/>
                </a:solidFill>
              </a:rPr>
              <a:t> Angular, Vue);</a:t>
            </a:r>
            <a:endParaRPr sz="2400" dirty="0">
              <a:solidFill>
                <a:srgbClr val="EFEFEF"/>
              </a:solidFill>
            </a:endParaRPr>
          </a:p>
        </p:txBody>
      </p:sp>
      <p:sp>
        <p:nvSpPr>
          <p:cNvPr id="167" name="Google Shape;167;p3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Onde JavaScript é utilizada?</a:t>
            </a:r>
            <a:endParaRPr>
              <a:solidFill>
                <a:srgbClr val="F3F3F3"/>
              </a:solidFill>
            </a:endParaRPr>
          </a:p>
        </p:txBody>
      </p:sp>
      <p:pic>
        <p:nvPicPr>
          <p:cNvPr id="168" name="Google Shape;168;p37"/>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3"/>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Podemos também mudar o valor que foi salvo anteriormente;</a:t>
            </a:r>
            <a:endParaRPr sz="2400">
              <a:solidFill>
                <a:srgbClr val="EFEFEF"/>
              </a:solidFill>
            </a:endParaRPr>
          </a:p>
          <a:p>
            <a:pPr indent="-457189">
              <a:lnSpc>
                <a:spcPct val="150000"/>
              </a:lnSpc>
              <a:buClr>
                <a:srgbClr val="EFEFEF"/>
              </a:buClr>
              <a:buSzPts val="1800"/>
              <a:buChar char="●"/>
            </a:pPr>
            <a:r>
              <a:rPr lang="en" sz="2400">
                <a:solidFill>
                  <a:srgbClr val="EFEFEF"/>
                </a:solidFill>
              </a:rPr>
              <a:t>laranjas = laranjas + 1;</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console.log(laranjas);</a:t>
            </a:r>
            <a:endParaRPr sz="2400">
              <a:solidFill>
                <a:srgbClr val="EFEFEF"/>
              </a:solidFill>
            </a:endParaRPr>
          </a:p>
          <a:p>
            <a:pPr indent="-457189">
              <a:lnSpc>
                <a:spcPct val="150000"/>
              </a:lnSpc>
              <a:buClr>
                <a:srgbClr val="EFEFEF"/>
              </a:buClr>
              <a:buSzPts val="1800"/>
              <a:buChar char="●"/>
            </a:pPr>
            <a:r>
              <a:rPr lang="en" sz="2400">
                <a:solidFill>
                  <a:srgbClr val="EFEFEF"/>
                </a:solidFill>
              </a:rPr>
              <a:t>Um let pode definir várias variáveis também;</a:t>
            </a:r>
            <a:endParaRPr sz="2400">
              <a:solidFill>
                <a:srgbClr val="EFEFEF"/>
              </a:solidFill>
            </a:endParaRPr>
          </a:p>
          <a:p>
            <a:pPr indent="-457189">
              <a:lnSpc>
                <a:spcPct val="150000"/>
              </a:lnSpc>
              <a:buClr>
                <a:srgbClr val="EFEFEF"/>
              </a:buClr>
              <a:buSzPts val="1800"/>
              <a:buChar char="●"/>
            </a:pPr>
            <a:r>
              <a:rPr lang="en" sz="2400">
                <a:solidFill>
                  <a:srgbClr val="EFEFEF"/>
                </a:solidFill>
              </a:rPr>
              <a:t>let quadrado = 4, triangulo = 3, retangulo = 4;</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console.log(quadrado * (triangulo + retangulo));</a:t>
            </a:r>
            <a:endParaRPr sz="2400">
              <a:solidFill>
                <a:srgbClr val="EFEFEF"/>
              </a:solidFill>
            </a:endParaRPr>
          </a:p>
        </p:txBody>
      </p:sp>
      <p:sp>
        <p:nvSpPr>
          <p:cNvPr id="428" name="Google Shape;428;p73"/>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Como salvar valores na memória</a:t>
            </a:r>
            <a:endParaRPr>
              <a:solidFill>
                <a:srgbClr val="F3F3F3"/>
              </a:solidFill>
            </a:endParaRPr>
          </a:p>
        </p:txBody>
      </p:sp>
      <p:pic>
        <p:nvPicPr>
          <p:cNvPr id="429" name="Google Shape;429;p73"/>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Podemos definir valores com var e const;</a:t>
            </a:r>
            <a:endParaRPr sz="2400">
              <a:solidFill>
                <a:srgbClr val="EFEFEF"/>
              </a:solidFill>
            </a:endParaRPr>
          </a:p>
          <a:p>
            <a:pPr indent="-457189">
              <a:lnSpc>
                <a:spcPct val="150000"/>
              </a:lnSpc>
              <a:buClr>
                <a:srgbClr val="EFEFEF"/>
              </a:buClr>
              <a:buSzPts val="1800"/>
              <a:buChar char="●"/>
            </a:pPr>
            <a:r>
              <a:rPr lang="en" sz="2400">
                <a:solidFill>
                  <a:srgbClr val="EFEFEF"/>
                </a:solidFill>
              </a:rPr>
              <a:t>var nome = ‘Pedro’;</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console.log(nome);</a:t>
            </a:r>
            <a:endParaRPr sz="2400">
              <a:solidFill>
                <a:srgbClr val="EFEFEF"/>
              </a:solidFill>
            </a:endParaRPr>
          </a:p>
          <a:p>
            <a:pPr indent="-457189">
              <a:lnSpc>
                <a:spcPct val="150000"/>
              </a:lnSpc>
              <a:buClr>
                <a:srgbClr val="EFEFEF"/>
              </a:buClr>
              <a:buSzPts val="1800"/>
              <a:buChar char="●"/>
            </a:pPr>
            <a:r>
              <a:rPr lang="en" sz="2400">
                <a:solidFill>
                  <a:srgbClr val="EFEFEF"/>
                </a:solidFill>
              </a:rPr>
              <a:t>const sobrenome = ‘Soares’;</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console.log(sobrenome);</a:t>
            </a:r>
            <a:endParaRPr sz="2400">
              <a:solidFill>
                <a:srgbClr val="EFEFEF"/>
              </a:solidFill>
            </a:endParaRPr>
          </a:p>
        </p:txBody>
      </p:sp>
      <p:sp>
        <p:nvSpPr>
          <p:cNvPr id="435" name="Google Shape;435;p74"/>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Outras maneiras de salvar valor</a:t>
            </a:r>
            <a:endParaRPr>
              <a:solidFill>
                <a:srgbClr val="F3F3F3"/>
              </a:solidFill>
            </a:endParaRPr>
          </a:p>
        </p:txBody>
      </p:sp>
      <p:pic>
        <p:nvPicPr>
          <p:cNvPr id="436" name="Google Shape;436;p74"/>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5"/>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var é uma forma mais antiga, você deve optar por let ou const;</a:t>
            </a:r>
            <a:endParaRPr sz="2400">
              <a:solidFill>
                <a:srgbClr val="EFEFEF"/>
              </a:solidFill>
            </a:endParaRPr>
          </a:p>
          <a:p>
            <a:pPr indent="-457189">
              <a:lnSpc>
                <a:spcPct val="150000"/>
              </a:lnSpc>
              <a:buClr>
                <a:srgbClr val="EFEFEF"/>
              </a:buClr>
              <a:buSzPts val="1800"/>
              <a:buChar char="●"/>
            </a:pPr>
            <a:r>
              <a:rPr lang="en" sz="2400">
                <a:solidFill>
                  <a:srgbClr val="EFEFEF"/>
                </a:solidFill>
              </a:rPr>
              <a:t>const vem de constante, ou seja, o seu valor não pode ser alterado;</a:t>
            </a:r>
            <a:endParaRPr sz="2400">
              <a:solidFill>
                <a:srgbClr val="EFEFEF"/>
              </a:solidFill>
            </a:endParaRPr>
          </a:p>
          <a:p>
            <a:pPr indent="-457189">
              <a:lnSpc>
                <a:spcPct val="150000"/>
              </a:lnSpc>
              <a:buClr>
                <a:srgbClr val="EFEFEF"/>
              </a:buClr>
              <a:buSzPts val="1800"/>
              <a:buChar char="●"/>
            </a:pPr>
            <a:r>
              <a:rPr lang="en" sz="2400">
                <a:solidFill>
                  <a:srgbClr val="EFEFEF"/>
                </a:solidFill>
              </a:rPr>
              <a:t>Mais a frente no curso, veremos em detalhes diferenças de var, let e const;</a:t>
            </a:r>
            <a:endParaRPr sz="2400">
              <a:solidFill>
                <a:srgbClr val="EFEFEF"/>
              </a:solidFill>
            </a:endParaRPr>
          </a:p>
        </p:txBody>
      </p:sp>
      <p:sp>
        <p:nvSpPr>
          <p:cNvPr id="442" name="Google Shape;442;p7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Outras maneiras de salvar valor</a:t>
            </a:r>
            <a:endParaRPr>
              <a:solidFill>
                <a:srgbClr val="F3F3F3"/>
              </a:solidFill>
            </a:endParaRPr>
          </a:p>
        </p:txBody>
      </p:sp>
      <p:pic>
        <p:nvPicPr>
          <p:cNvPr id="443" name="Google Shape;443;p75"/>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6"/>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Não pode começar com um número (let 2teste);</a:t>
            </a:r>
            <a:endParaRPr sz="2400">
              <a:solidFill>
                <a:srgbClr val="EFEFEF"/>
              </a:solidFill>
            </a:endParaRPr>
          </a:p>
          <a:p>
            <a:pPr indent="-457189">
              <a:lnSpc>
                <a:spcPct val="150000"/>
              </a:lnSpc>
              <a:buClr>
                <a:srgbClr val="EFEFEF"/>
              </a:buClr>
              <a:buSzPts val="1800"/>
              <a:buChar char="●"/>
            </a:pPr>
            <a:r>
              <a:rPr lang="en" sz="2400">
                <a:solidFill>
                  <a:srgbClr val="EFEFEF"/>
                </a:solidFill>
              </a:rPr>
              <a:t>Mas pode terminar com número (let teste9 = ‘testando’)</a:t>
            </a:r>
            <a:endParaRPr sz="2400">
              <a:solidFill>
                <a:srgbClr val="EFEFEF"/>
              </a:solidFill>
            </a:endParaRPr>
          </a:p>
          <a:p>
            <a:pPr indent="-457189">
              <a:lnSpc>
                <a:spcPct val="150000"/>
              </a:lnSpc>
              <a:buClr>
                <a:srgbClr val="EFEFEF"/>
              </a:buClr>
              <a:buSzPts val="1800"/>
              <a:buChar char="●"/>
            </a:pPr>
            <a:r>
              <a:rPr lang="en" sz="2400">
                <a:solidFill>
                  <a:srgbClr val="EFEFEF"/>
                </a:solidFill>
              </a:rPr>
              <a:t>Pode ter $ ou _, mas não outros caracteres especiais (let $nome, _nome);</a:t>
            </a:r>
            <a:endParaRPr sz="2400">
              <a:solidFill>
                <a:srgbClr val="EFEFEF"/>
              </a:solidFill>
            </a:endParaRPr>
          </a:p>
          <a:p>
            <a:pPr indent="-457189">
              <a:lnSpc>
                <a:spcPct val="150000"/>
              </a:lnSpc>
              <a:buClr>
                <a:srgbClr val="EFEFEF"/>
              </a:buClr>
              <a:buSzPts val="1800"/>
              <a:buChar char="●"/>
            </a:pPr>
            <a:r>
              <a:rPr lang="en" sz="2400">
                <a:solidFill>
                  <a:srgbClr val="EFEFEF"/>
                </a:solidFill>
              </a:rPr>
              <a:t>Mas não pode ter pontuação ou outros especiais (let @teste)</a:t>
            </a:r>
            <a:endParaRPr sz="2400">
              <a:solidFill>
                <a:srgbClr val="EFEFEF"/>
              </a:solidFill>
            </a:endParaRPr>
          </a:p>
          <a:p>
            <a:pPr indent="-457189">
              <a:lnSpc>
                <a:spcPct val="150000"/>
              </a:lnSpc>
              <a:buClr>
                <a:srgbClr val="EFEFEF"/>
              </a:buClr>
              <a:buSzPts val="1800"/>
              <a:buChar char="●"/>
            </a:pPr>
            <a:r>
              <a:rPr lang="en" sz="2400">
                <a:solidFill>
                  <a:srgbClr val="EFEFEF"/>
                </a:solidFill>
              </a:rPr>
              <a:t>Podemos iniciar com letra maiúscula (let Nome = ‘Matheus’);</a:t>
            </a:r>
            <a:endParaRPr sz="2400">
              <a:solidFill>
                <a:srgbClr val="EFEFEF"/>
              </a:solidFill>
            </a:endParaRPr>
          </a:p>
          <a:p>
            <a:pPr indent="-457189">
              <a:lnSpc>
                <a:spcPct val="150000"/>
              </a:lnSpc>
              <a:buClr>
                <a:srgbClr val="EFEFEF"/>
              </a:buClr>
              <a:buSzPts val="1800"/>
              <a:buChar char="●"/>
            </a:pPr>
            <a:r>
              <a:rPr lang="en" sz="2400">
                <a:solidFill>
                  <a:srgbClr val="EFEFEF"/>
                </a:solidFill>
              </a:rPr>
              <a:t>Ou usar camelCase (let meuPrimeiroNome = ‘Matheus’);</a:t>
            </a:r>
            <a:endParaRPr sz="2400">
              <a:solidFill>
                <a:srgbClr val="EFEFEF"/>
              </a:solidFill>
            </a:endParaRPr>
          </a:p>
        </p:txBody>
      </p:sp>
      <p:sp>
        <p:nvSpPr>
          <p:cNvPr id="449" name="Google Shape;449;p7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Convenção no nome das variáveis</a:t>
            </a:r>
            <a:endParaRPr>
              <a:solidFill>
                <a:srgbClr val="F3F3F3"/>
              </a:solidFill>
            </a:endParaRPr>
          </a:p>
        </p:txBody>
      </p:sp>
      <p:pic>
        <p:nvPicPr>
          <p:cNvPr id="450" name="Google Shape;450;p76"/>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7"/>
          <p:cNvSpPr txBox="1">
            <a:spLocks noGrp="1"/>
          </p:cNvSpPr>
          <p:nvPr>
            <p:ph type="body" idx="1"/>
          </p:nvPr>
        </p:nvSpPr>
        <p:spPr>
          <a:xfrm>
            <a:off x="960000" y="1536633"/>
            <a:ext cx="95288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FFFFFF"/>
              </a:buClr>
              <a:buSzPts val="1800"/>
              <a:buChar char="●"/>
            </a:pPr>
            <a:r>
              <a:rPr lang="en" sz="2400">
                <a:solidFill>
                  <a:srgbClr val="EFEFEF"/>
                </a:solidFill>
              </a:rPr>
              <a:t>Alguns nomes não podem ser utilizados para iniciar variáveis, veja:</a:t>
            </a:r>
            <a:endParaRPr sz="2400">
              <a:solidFill>
                <a:srgbClr val="EFEFEF"/>
              </a:solidFill>
            </a:endParaRPr>
          </a:p>
          <a:p>
            <a:pPr indent="-457189">
              <a:buClr>
                <a:srgbClr val="FFFFFF"/>
              </a:buClr>
              <a:buSzPts val="1800"/>
              <a:buChar char="●"/>
            </a:pPr>
            <a:r>
              <a:rPr lang="en" sz="2400">
                <a:solidFill>
                  <a:srgbClr val="FFE599"/>
                </a:solidFill>
                <a:highlight>
                  <a:srgbClr val="000000"/>
                </a:highlight>
              </a:rPr>
              <a:t>break case catch class const continue debugger default delete do else enum export extends false finally for function if implements import interface in instanceof let new package private protected public return static super switch this throw true try typeof var void while with yield</a:t>
            </a:r>
            <a:endParaRPr sz="2400">
              <a:solidFill>
                <a:srgbClr val="FFE599"/>
              </a:solidFill>
              <a:highlight>
                <a:srgbClr val="000000"/>
              </a:highlight>
            </a:endParaRPr>
          </a:p>
          <a:p>
            <a:pPr indent="-457189">
              <a:lnSpc>
                <a:spcPct val="150000"/>
              </a:lnSpc>
              <a:buClr>
                <a:srgbClr val="FFFFFF"/>
              </a:buClr>
              <a:buSzPts val="1800"/>
              <a:buChar char="●"/>
            </a:pPr>
            <a:r>
              <a:rPr lang="en" sz="2400">
                <a:solidFill>
                  <a:srgbClr val="EFEFEF"/>
                </a:solidFill>
              </a:rPr>
              <a:t>Ex: let break = ‘parar’;</a:t>
            </a:r>
            <a:endParaRPr sz="2400">
              <a:solidFill>
                <a:srgbClr val="EFEFEF"/>
              </a:solidFill>
            </a:endParaRPr>
          </a:p>
          <a:p>
            <a:pPr indent="-457189">
              <a:lnSpc>
                <a:spcPct val="150000"/>
              </a:lnSpc>
              <a:buClr>
                <a:srgbClr val="FFFFFF"/>
              </a:buClr>
              <a:buSzPts val="1800"/>
              <a:buChar char="●"/>
            </a:pPr>
            <a:r>
              <a:rPr lang="en" sz="2400">
                <a:solidFill>
                  <a:srgbClr val="EFEFEF"/>
                </a:solidFill>
              </a:rPr>
              <a:t>Porém podemos usar elas + alguma palavra/digito:</a:t>
            </a:r>
            <a:endParaRPr sz="2400">
              <a:solidFill>
                <a:srgbClr val="EFEFEF"/>
              </a:solidFill>
            </a:endParaRPr>
          </a:p>
          <a:p>
            <a:pPr indent="-457189">
              <a:lnSpc>
                <a:spcPct val="150000"/>
              </a:lnSpc>
              <a:buClr>
                <a:srgbClr val="FFFFFF"/>
              </a:buClr>
              <a:buSzPts val="1800"/>
              <a:buChar char="●"/>
            </a:pPr>
            <a:r>
              <a:rPr lang="en" sz="2400">
                <a:solidFill>
                  <a:srgbClr val="EFEFEF"/>
                </a:solidFill>
              </a:rPr>
              <a:t>Ex: let breakMatheus = 1;</a:t>
            </a:r>
            <a:endParaRPr sz="2400">
              <a:solidFill>
                <a:srgbClr val="EFEFEF"/>
              </a:solidFill>
            </a:endParaRPr>
          </a:p>
        </p:txBody>
      </p:sp>
      <p:sp>
        <p:nvSpPr>
          <p:cNvPr id="456" name="Google Shape;456;p7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Nomes de variáveis reservados</a:t>
            </a:r>
            <a:endParaRPr>
              <a:solidFill>
                <a:srgbClr val="F3F3F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8"/>
          <p:cNvSpPr txBox="1">
            <a:spLocks noGrp="1"/>
          </p:cNvSpPr>
          <p:nvPr>
            <p:ph type="body" idx="1"/>
          </p:nvPr>
        </p:nvSpPr>
        <p:spPr>
          <a:xfrm>
            <a:off x="960000" y="1536633"/>
            <a:ext cx="8748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FFFFFF"/>
              </a:buClr>
              <a:buSzPts val="1800"/>
              <a:buChar char="●"/>
            </a:pPr>
            <a:r>
              <a:rPr lang="en" sz="2400">
                <a:solidFill>
                  <a:srgbClr val="EFEFEF"/>
                </a:solidFill>
              </a:rPr>
              <a:t>Quando qualquer programa é iniciado, um ambiente é criado;</a:t>
            </a:r>
            <a:endParaRPr sz="2400">
              <a:solidFill>
                <a:srgbClr val="EFEFEF"/>
              </a:solidFill>
            </a:endParaRPr>
          </a:p>
          <a:p>
            <a:pPr indent="-457189">
              <a:lnSpc>
                <a:spcPct val="150000"/>
              </a:lnSpc>
              <a:buClr>
                <a:srgbClr val="FFFFFF"/>
              </a:buClr>
              <a:buSzPts val="1800"/>
              <a:buChar char="●"/>
            </a:pPr>
            <a:r>
              <a:rPr lang="en" sz="2400">
                <a:solidFill>
                  <a:srgbClr val="EFEFEF"/>
                </a:solidFill>
              </a:rPr>
              <a:t>E este ambiente não inicia vazio</a:t>
            </a:r>
            <a:endParaRPr sz="2400">
              <a:solidFill>
                <a:srgbClr val="EFEFEF"/>
              </a:solidFill>
            </a:endParaRPr>
          </a:p>
          <a:p>
            <a:pPr indent="-457189">
              <a:lnSpc>
                <a:spcPct val="150000"/>
              </a:lnSpc>
              <a:buClr>
                <a:srgbClr val="EFEFEF"/>
              </a:buClr>
              <a:buSzPts val="1800"/>
              <a:buChar char="●"/>
            </a:pPr>
            <a:r>
              <a:rPr lang="en" sz="2400">
                <a:solidFill>
                  <a:srgbClr val="EFEFEF"/>
                </a:solidFill>
              </a:rPr>
              <a:t>Ele contém </a:t>
            </a:r>
            <a:r>
              <a:rPr lang="en" sz="2400" b="1">
                <a:solidFill>
                  <a:srgbClr val="EFEFEF"/>
                </a:solidFill>
                <a:latin typeface="Fira Sans Condensed"/>
                <a:ea typeface="Fira Sans Condensed"/>
                <a:cs typeface="Fira Sans Condensed"/>
                <a:sym typeface="Fira Sans Condensed"/>
              </a:rPr>
              <a:t>funções </a:t>
            </a:r>
            <a:r>
              <a:rPr lang="en" sz="2400">
                <a:solidFill>
                  <a:srgbClr val="EFEFEF"/>
                </a:solidFill>
              </a:rPr>
              <a:t>nativas da linguagem;</a:t>
            </a:r>
            <a:endParaRPr sz="2400">
              <a:solidFill>
                <a:srgbClr val="EFEFEF"/>
              </a:solidFill>
            </a:endParaRPr>
          </a:p>
          <a:p>
            <a:pPr indent="-457189">
              <a:lnSpc>
                <a:spcPct val="150000"/>
              </a:lnSpc>
              <a:buClr>
                <a:srgbClr val="EFEFEF"/>
              </a:buClr>
              <a:buSzPts val="1800"/>
              <a:buChar char="●"/>
            </a:pPr>
            <a:r>
              <a:rPr lang="en" sz="2400" b="1">
                <a:solidFill>
                  <a:srgbClr val="EFEFEF"/>
                </a:solidFill>
                <a:latin typeface="Fira Sans Condensed"/>
                <a:ea typeface="Fira Sans Condensed"/>
                <a:cs typeface="Fira Sans Condensed"/>
                <a:sym typeface="Fira Sans Condensed"/>
              </a:rPr>
              <a:t>Funções </a:t>
            </a:r>
            <a:r>
              <a:rPr lang="en" sz="2400">
                <a:solidFill>
                  <a:srgbClr val="EFEFEF"/>
                </a:solidFill>
              </a:rPr>
              <a:t>são blocos de código, que nos retornam um valor ou ação;</a:t>
            </a:r>
            <a:endParaRPr sz="2400">
              <a:solidFill>
                <a:srgbClr val="EFEFEF"/>
              </a:solidFill>
            </a:endParaRPr>
          </a:p>
          <a:p>
            <a:pPr indent="-457189">
              <a:lnSpc>
                <a:spcPct val="150000"/>
              </a:lnSpc>
              <a:buClr>
                <a:srgbClr val="EFEFEF"/>
              </a:buClr>
              <a:buSzPts val="1800"/>
              <a:buChar char="●"/>
            </a:pPr>
            <a:r>
              <a:rPr lang="en" sz="2400">
                <a:solidFill>
                  <a:srgbClr val="EFEFEF"/>
                </a:solidFill>
              </a:rPr>
              <a:t>O ambiente de JavaScript, neste curso, poderiamos entender como o navegador</a:t>
            </a:r>
            <a:endParaRPr sz="2400">
              <a:solidFill>
                <a:srgbClr val="EFEFEF"/>
              </a:solidFill>
            </a:endParaRPr>
          </a:p>
        </p:txBody>
      </p:sp>
      <p:sp>
        <p:nvSpPr>
          <p:cNvPr id="462" name="Google Shape;462;p7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Como funciona o ambiente</a:t>
            </a:r>
            <a:endParaRPr>
              <a:solidFill>
                <a:srgbClr val="F3F3F3"/>
              </a:solidFill>
            </a:endParaRPr>
          </a:p>
        </p:txBody>
      </p:sp>
      <p:pic>
        <p:nvPicPr>
          <p:cNvPr id="463" name="Google Shape;463;p78"/>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9"/>
          <p:cNvSpPr txBox="1">
            <a:spLocks noGrp="1"/>
          </p:cNvSpPr>
          <p:nvPr>
            <p:ph type="body" idx="1"/>
          </p:nvPr>
        </p:nvSpPr>
        <p:spPr>
          <a:xfrm>
            <a:off x="968600" y="1157533"/>
            <a:ext cx="9306000" cy="5321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Antes de mais nada: funções são chamadas durante o programa;</a:t>
            </a:r>
            <a:endParaRPr sz="2400">
              <a:solidFill>
                <a:srgbClr val="EFEFEF"/>
              </a:solidFill>
            </a:endParaRPr>
          </a:p>
          <a:p>
            <a:pPr indent="-457189">
              <a:lnSpc>
                <a:spcPct val="150000"/>
              </a:lnSpc>
              <a:buClr>
                <a:srgbClr val="EFEFEF"/>
              </a:buClr>
              <a:buSzPts val="1800"/>
              <a:buChar char="●"/>
            </a:pPr>
            <a:r>
              <a:rPr lang="en" sz="2400">
                <a:solidFill>
                  <a:srgbClr val="EFEFEF"/>
                </a:solidFill>
              </a:rPr>
              <a:t>Você também pode ouvir: executar, chamar, invocar uma função;</a:t>
            </a:r>
            <a:endParaRPr sz="2400">
              <a:solidFill>
                <a:srgbClr val="EFEFEF"/>
              </a:solidFill>
            </a:endParaRPr>
          </a:p>
          <a:p>
            <a:pPr indent="-457189">
              <a:lnSpc>
                <a:spcPct val="150000"/>
              </a:lnSpc>
              <a:buClr>
                <a:srgbClr val="EFEFEF"/>
              </a:buClr>
              <a:buSzPts val="1800"/>
              <a:buChar char="●"/>
            </a:pPr>
            <a:r>
              <a:rPr lang="en" sz="2400">
                <a:solidFill>
                  <a:srgbClr val="EFEFEF"/>
                </a:solidFill>
              </a:rPr>
              <a:t>E nós chamamos a função utilizando o nome dela + abrindo e fechando parênteses;</a:t>
            </a:r>
            <a:endParaRPr sz="2400">
              <a:solidFill>
                <a:srgbClr val="EFEFEF"/>
              </a:solidFill>
            </a:endParaRPr>
          </a:p>
          <a:p>
            <a:pPr indent="-457189">
              <a:lnSpc>
                <a:spcPct val="150000"/>
              </a:lnSpc>
              <a:buClr>
                <a:srgbClr val="EFEFEF"/>
              </a:buClr>
              <a:buSzPts val="1800"/>
              <a:buChar char="●"/>
            </a:pPr>
            <a:r>
              <a:rPr lang="en" sz="2400">
                <a:solidFill>
                  <a:srgbClr val="EFEFEF"/>
                </a:solidFill>
              </a:rPr>
              <a:t>.</a:t>
            </a:r>
            <a:endParaRPr sz="2400">
              <a:solidFill>
                <a:srgbClr val="EFEFEF"/>
              </a:solidFill>
            </a:endParaRPr>
          </a:p>
          <a:p>
            <a:pPr indent="-457189">
              <a:lnSpc>
                <a:spcPct val="150000"/>
              </a:lnSpc>
              <a:buClr>
                <a:srgbClr val="EFEFEF"/>
              </a:buClr>
              <a:buSzPts val="1800"/>
              <a:buChar char="●"/>
            </a:pPr>
            <a:r>
              <a:rPr lang="en" sz="2400">
                <a:solidFill>
                  <a:srgbClr val="EFEFEF"/>
                </a:solidFill>
              </a:rPr>
              <a:t>.</a:t>
            </a:r>
            <a:endParaRPr sz="2400">
              <a:solidFill>
                <a:srgbClr val="EFEFEF"/>
              </a:solidFill>
            </a:endParaRPr>
          </a:p>
          <a:p>
            <a:pPr indent="0">
              <a:lnSpc>
                <a:spcPct val="150000"/>
              </a:lnSpc>
              <a:spcBef>
                <a:spcPts val="2133"/>
              </a:spcBef>
              <a:spcAft>
                <a:spcPts val="2133"/>
              </a:spcAft>
              <a:buNone/>
            </a:pPr>
            <a:endParaRPr sz="2400">
              <a:solidFill>
                <a:srgbClr val="EFEFEF"/>
              </a:solidFill>
            </a:endParaRPr>
          </a:p>
        </p:txBody>
      </p:sp>
      <p:sp>
        <p:nvSpPr>
          <p:cNvPr id="469" name="Google Shape;469;p79"/>
          <p:cNvSpPr txBox="1">
            <a:spLocks noGrp="1"/>
          </p:cNvSpPr>
          <p:nvPr>
            <p:ph type="title"/>
          </p:nvPr>
        </p:nvSpPr>
        <p:spPr>
          <a:xfrm>
            <a:off x="1037367" y="267767"/>
            <a:ext cx="10272000" cy="763600"/>
          </a:xfrm>
          <a:prstGeom prst="rect">
            <a:avLst/>
          </a:prstGeom>
        </p:spPr>
        <p:txBody>
          <a:bodyPr spcFirstLastPara="1" vert="horz" wrap="square" lIns="121900" tIns="121900" rIns="121900" bIns="121900" rtlCol="0" anchor="t" anchorCtr="0">
            <a:noAutofit/>
          </a:bodyPr>
          <a:lstStyle/>
          <a:p>
            <a:r>
              <a:rPr lang="en"/>
              <a:t>A estrutura de uma função</a:t>
            </a:r>
            <a:endParaRPr>
              <a:solidFill>
                <a:srgbClr val="F3F3F3"/>
              </a:solidFill>
            </a:endParaRPr>
          </a:p>
        </p:txBody>
      </p:sp>
      <p:pic>
        <p:nvPicPr>
          <p:cNvPr id="470" name="Google Shape;470;p79"/>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471" name="Google Shape;471;p79"/>
          <p:cNvPicPr preferRelativeResize="0"/>
          <p:nvPr/>
        </p:nvPicPr>
        <p:blipFill>
          <a:blip r:embed="rId4">
            <a:alphaModFix/>
          </a:blip>
          <a:stretch>
            <a:fillRect/>
          </a:stretch>
        </p:blipFill>
        <p:spPr>
          <a:xfrm>
            <a:off x="1174700" y="3581467"/>
            <a:ext cx="4419600" cy="838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0"/>
          <p:cNvSpPr txBox="1">
            <a:spLocks noGrp="1"/>
          </p:cNvSpPr>
          <p:nvPr>
            <p:ph type="body" idx="1"/>
          </p:nvPr>
        </p:nvSpPr>
        <p:spPr>
          <a:xfrm>
            <a:off x="968600" y="1157533"/>
            <a:ext cx="9306000" cy="5321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Também podemos inserir parâmetros, em algumas funções são     obrigatórios;</a:t>
            </a:r>
            <a:endParaRPr sz="2400">
              <a:solidFill>
                <a:srgbClr val="EFEFEF"/>
              </a:solidFill>
            </a:endParaRPr>
          </a:p>
          <a:p>
            <a:pPr indent="-457189">
              <a:lnSpc>
                <a:spcPct val="150000"/>
              </a:lnSpc>
              <a:buClr>
                <a:srgbClr val="EFEFEF"/>
              </a:buClr>
              <a:buSzPts val="1800"/>
              <a:buChar char="●"/>
            </a:pPr>
            <a:r>
              <a:rPr lang="en" sz="2400">
                <a:solidFill>
                  <a:srgbClr val="EFEFEF"/>
                </a:solidFill>
              </a:rPr>
              <a:t>Basicamente são valores que podem mudar o resultado                  da função;</a:t>
            </a:r>
            <a:endParaRPr sz="2400">
              <a:solidFill>
                <a:srgbClr val="EFEFEF"/>
              </a:solidFill>
            </a:endParaRPr>
          </a:p>
        </p:txBody>
      </p:sp>
      <p:sp>
        <p:nvSpPr>
          <p:cNvPr id="477" name="Google Shape;477;p80"/>
          <p:cNvSpPr txBox="1">
            <a:spLocks noGrp="1"/>
          </p:cNvSpPr>
          <p:nvPr>
            <p:ph type="title"/>
          </p:nvPr>
        </p:nvSpPr>
        <p:spPr>
          <a:xfrm>
            <a:off x="1037367" y="267767"/>
            <a:ext cx="10272000" cy="763600"/>
          </a:xfrm>
          <a:prstGeom prst="rect">
            <a:avLst/>
          </a:prstGeom>
        </p:spPr>
        <p:txBody>
          <a:bodyPr spcFirstLastPara="1" vert="horz" wrap="square" lIns="121900" tIns="121900" rIns="121900" bIns="121900" rtlCol="0" anchor="t" anchorCtr="0">
            <a:noAutofit/>
          </a:bodyPr>
          <a:lstStyle/>
          <a:p>
            <a:r>
              <a:rPr lang="en"/>
              <a:t>A estrutura de uma função</a:t>
            </a:r>
            <a:endParaRPr>
              <a:solidFill>
                <a:srgbClr val="F3F3F3"/>
              </a:solidFill>
            </a:endParaRPr>
          </a:p>
        </p:txBody>
      </p:sp>
      <p:pic>
        <p:nvPicPr>
          <p:cNvPr id="478" name="Google Shape;478;p80"/>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479" name="Google Shape;479;p80"/>
          <p:cNvPicPr preferRelativeResize="0"/>
          <p:nvPr/>
        </p:nvPicPr>
        <p:blipFill>
          <a:blip r:embed="rId4">
            <a:alphaModFix/>
          </a:blip>
          <a:stretch>
            <a:fillRect/>
          </a:stretch>
        </p:blipFill>
        <p:spPr>
          <a:xfrm>
            <a:off x="1226085" y="3872067"/>
            <a:ext cx="6159500" cy="863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1"/>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Recebe um input do usuário do sistema e pode guardar este valor;</a:t>
            </a:r>
            <a:endParaRPr sz="2400">
              <a:solidFill>
                <a:srgbClr val="EFEFEF"/>
              </a:solidFill>
            </a:endParaRPr>
          </a:p>
          <a:p>
            <a:pPr indent="-457189">
              <a:lnSpc>
                <a:spcPct val="150000"/>
              </a:lnSpc>
              <a:buClr>
                <a:srgbClr val="EFEFEF"/>
              </a:buClr>
              <a:buSzPts val="1800"/>
              <a:buChar char="●"/>
            </a:pPr>
            <a:r>
              <a:rPr lang="en" sz="2400">
                <a:solidFill>
                  <a:srgbClr val="EFEFEF"/>
                </a:solidFill>
              </a:rPr>
              <a:t>Ex: let idade = prompt(‘Qual sua idade?’);</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console.log(idade);</a:t>
            </a:r>
            <a:endParaRPr sz="2400">
              <a:solidFill>
                <a:srgbClr val="EFEFEF"/>
              </a:solidFill>
            </a:endParaRPr>
          </a:p>
          <a:p>
            <a:pPr indent="-457189">
              <a:lnSpc>
                <a:spcPct val="150000"/>
              </a:lnSpc>
              <a:buClr>
                <a:srgbClr val="EFEFEF"/>
              </a:buClr>
              <a:buSzPts val="1800"/>
              <a:buChar char="●"/>
            </a:pPr>
            <a:r>
              <a:rPr lang="en" sz="2400">
                <a:solidFill>
                  <a:srgbClr val="EFEFEF"/>
                </a:solidFill>
              </a:rPr>
              <a:t>Esta função é pouco utilizada.</a:t>
            </a:r>
            <a:endParaRPr sz="2400">
              <a:solidFill>
                <a:srgbClr val="EFEFEF"/>
              </a:solidFill>
            </a:endParaRPr>
          </a:p>
        </p:txBody>
      </p:sp>
      <p:sp>
        <p:nvSpPr>
          <p:cNvPr id="485" name="Google Shape;485;p8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Função built-in: prompt()</a:t>
            </a:r>
            <a:endParaRPr>
              <a:solidFill>
                <a:srgbClr val="F3F3F3"/>
              </a:solidFill>
            </a:endParaRPr>
          </a:p>
        </p:txBody>
      </p:sp>
      <p:pic>
        <p:nvPicPr>
          <p:cNvPr id="486" name="Google Shape;486;p81"/>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2"/>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Exibe uma mensagem na tela do usuário;</a:t>
            </a:r>
            <a:endParaRPr sz="2400">
              <a:solidFill>
                <a:srgbClr val="EFEFEF"/>
              </a:solidFill>
            </a:endParaRPr>
          </a:p>
          <a:p>
            <a:pPr indent="-457189">
              <a:lnSpc>
                <a:spcPct val="150000"/>
              </a:lnSpc>
              <a:buClr>
                <a:srgbClr val="EFEFEF"/>
              </a:buClr>
              <a:buSzPts val="1800"/>
              <a:buChar char="●"/>
            </a:pPr>
            <a:r>
              <a:rPr lang="en" sz="2400">
                <a:solidFill>
                  <a:srgbClr val="EFEFEF"/>
                </a:solidFill>
              </a:rPr>
              <a:t>Ex: alert(‘Veja esta mensagem!’);</a:t>
            </a:r>
            <a:endParaRPr sz="2400">
              <a:solidFill>
                <a:srgbClr val="EFEFEF"/>
              </a:solidFill>
            </a:endParaRPr>
          </a:p>
          <a:p>
            <a:pPr indent="-457189">
              <a:lnSpc>
                <a:spcPct val="150000"/>
              </a:lnSpc>
              <a:buClr>
                <a:srgbClr val="EFEFEF"/>
              </a:buClr>
              <a:buSzPts val="1800"/>
              <a:buChar char="●"/>
            </a:pPr>
            <a:r>
              <a:rPr lang="en" sz="2400">
                <a:solidFill>
                  <a:srgbClr val="EFEFEF"/>
                </a:solidFill>
              </a:rPr>
              <a:t>Esta função é pouco utilizada.</a:t>
            </a:r>
            <a:endParaRPr sz="2400">
              <a:solidFill>
                <a:srgbClr val="EFEFEF"/>
              </a:solidFill>
            </a:endParaRPr>
          </a:p>
        </p:txBody>
      </p:sp>
      <p:sp>
        <p:nvSpPr>
          <p:cNvPr id="492" name="Google Shape;492;p8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Função built-in: alert()</a:t>
            </a:r>
            <a:endParaRPr>
              <a:solidFill>
                <a:srgbClr val="F3F3F3"/>
              </a:solidFill>
            </a:endParaRPr>
          </a:p>
        </p:txBody>
      </p:sp>
      <p:pic>
        <p:nvPicPr>
          <p:cNvPr id="493" name="Google Shape;493;p82"/>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8"/>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u="sng">
                <a:solidFill>
                  <a:schemeClr val="hlink"/>
                </a:solidFill>
                <a:latin typeface="Arial"/>
                <a:ea typeface="Arial"/>
                <a:cs typeface="Arial"/>
                <a:sym typeface="Arial"/>
                <a:hlinkClick r:id="rId3"/>
              </a:rPr>
              <a:t>https://code.visualstudio.com/</a:t>
            </a:r>
            <a:endParaRPr sz="2400">
              <a:solidFill>
                <a:srgbClr val="EFEFEF"/>
              </a:solidFill>
            </a:endParaRPr>
          </a:p>
        </p:txBody>
      </p:sp>
      <p:sp>
        <p:nvSpPr>
          <p:cNvPr id="174" name="Google Shape;174;p3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Fazendo download de um editor</a:t>
            </a:r>
            <a:endParaRPr>
              <a:solidFill>
                <a:srgbClr val="F3F3F3"/>
              </a:solidFill>
            </a:endParaRPr>
          </a:p>
        </p:txBody>
      </p:sp>
      <p:pic>
        <p:nvPicPr>
          <p:cNvPr id="175" name="Google Shape;175;p38"/>
          <p:cNvPicPr preferRelativeResize="0"/>
          <p:nvPr/>
        </p:nvPicPr>
        <p:blipFill>
          <a:blip r:embed="rId4">
            <a:alphaModFix/>
          </a:blip>
          <a:stretch>
            <a:fillRect/>
          </a:stretch>
        </p:blipFill>
        <p:spPr>
          <a:xfrm>
            <a:off x="9407933" y="4527167"/>
            <a:ext cx="2784067" cy="208806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3"/>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Função utilizada para expressões/cálculos matemáticos;</a:t>
            </a:r>
            <a:endParaRPr sz="2400">
              <a:solidFill>
                <a:srgbClr val="EFEFEF"/>
              </a:solidFill>
            </a:endParaRPr>
          </a:p>
          <a:p>
            <a:pPr indent="-457189">
              <a:lnSpc>
                <a:spcPct val="150000"/>
              </a:lnSpc>
              <a:buClr>
                <a:srgbClr val="EFEFEF"/>
              </a:buClr>
              <a:buSzPts val="1800"/>
              <a:buChar char="●"/>
            </a:pPr>
            <a:r>
              <a:rPr lang="en" sz="2400">
                <a:solidFill>
                  <a:srgbClr val="EFEFEF"/>
                </a:solidFill>
              </a:rPr>
              <a:t>Ex: let maiorNumero = Math.max(1,5,2,3);</a:t>
            </a:r>
            <a:endParaRPr sz="2400">
              <a:solidFill>
                <a:srgbClr val="EFEFEF"/>
              </a:solidFill>
            </a:endParaRPr>
          </a:p>
          <a:p>
            <a:pPr indent="-457189">
              <a:lnSpc>
                <a:spcPct val="150000"/>
              </a:lnSpc>
              <a:buClr>
                <a:srgbClr val="EFEFEF"/>
              </a:buClr>
              <a:buSzPts val="1800"/>
              <a:buChar char="●"/>
            </a:pPr>
            <a:r>
              <a:rPr lang="en" sz="2400">
                <a:solidFill>
                  <a:srgbClr val="EFEFEF"/>
                </a:solidFill>
              </a:rPr>
              <a:t>console.log(maiorNumero);</a:t>
            </a:r>
            <a:endParaRPr sz="2400">
              <a:solidFill>
                <a:srgbClr val="EFEFEF"/>
              </a:solidFill>
            </a:endParaRPr>
          </a:p>
          <a:p>
            <a:pPr indent="-457189">
              <a:lnSpc>
                <a:spcPct val="150000"/>
              </a:lnSpc>
              <a:buClr>
                <a:srgbClr val="EFEFEF"/>
              </a:buClr>
              <a:buSzPts val="1800"/>
              <a:buChar char="●"/>
            </a:pPr>
            <a:r>
              <a:rPr lang="en" sz="2400">
                <a:solidFill>
                  <a:srgbClr val="EFEFEF"/>
                </a:solidFill>
              </a:rPr>
              <a:t>Esta função é muito utilizada.</a:t>
            </a:r>
            <a:endParaRPr sz="2400">
              <a:solidFill>
                <a:srgbClr val="EFEFEF"/>
              </a:solidFill>
            </a:endParaRPr>
          </a:p>
        </p:txBody>
      </p:sp>
      <p:sp>
        <p:nvSpPr>
          <p:cNvPr id="499" name="Google Shape;499;p83"/>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Função built-in: Math.x()</a:t>
            </a:r>
            <a:endParaRPr>
              <a:solidFill>
                <a:srgbClr val="F3F3F3"/>
              </a:solidFill>
            </a:endParaRPr>
          </a:p>
        </p:txBody>
      </p:sp>
      <p:pic>
        <p:nvPicPr>
          <p:cNvPr id="500" name="Google Shape;500;p83"/>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4"/>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Exibe uma mensagem na tela, que é o argumento que passamos;</a:t>
            </a:r>
            <a:endParaRPr sz="2400">
              <a:solidFill>
                <a:srgbClr val="EFEFEF"/>
              </a:solidFill>
            </a:endParaRPr>
          </a:p>
          <a:p>
            <a:pPr indent="-457189">
              <a:lnSpc>
                <a:spcPct val="150000"/>
              </a:lnSpc>
              <a:buClr>
                <a:srgbClr val="EFEFEF"/>
              </a:buClr>
              <a:buSzPts val="1800"/>
              <a:buChar char="●"/>
            </a:pPr>
            <a:r>
              <a:rPr lang="en" sz="2400">
                <a:solidFill>
                  <a:srgbClr val="EFEFEF"/>
                </a:solidFill>
              </a:rPr>
              <a:t>Ex: console.log(‘exibindo esta mensagem!’);</a:t>
            </a:r>
            <a:endParaRPr sz="2400">
              <a:solidFill>
                <a:srgbClr val="EFEFEF"/>
              </a:solidFill>
            </a:endParaRPr>
          </a:p>
          <a:p>
            <a:pPr indent="-457189">
              <a:lnSpc>
                <a:spcPct val="150000"/>
              </a:lnSpc>
              <a:buClr>
                <a:srgbClr val="EFEFEF"/>
              </a:buClr>
              <a:buSzPts val="1800"/>
              <a:buChar char="●"/>
            </a:pPr>
            <a:r>
              <a:rPr lang="en" sz="2400">
                <a:solidFill>
                  <a:srgbClr val="EFEFEF"/>
                </a:solidFill>
              </a:rPr>
              <a:t>Esta função é muito utilizada.</a:t>
            </a:r>
            <a:endParaRPr sz="2400">
              <a:solidFill>
                <a:srgbClr val="EFEFEF"/>
              </a:solidFill>
            </a:endParaRPr>
          </a:p>
          <a:p>
            <a:pPr indent="-457189">
              <a:lnSpc>
                <a:spcPct val="150000"/>
              </a:lnSpc>
              <a:buClr>
                <a:srgbClr val="EFEFEF"/>
              </a:buClr>
              <a:buSzPts val="1800"/>
              <a:buChar char="●"/>
            </a:pPr>
            <a:r>
              <a:rPr lang="en" sz="2400">
                <a:solidFill>
                  <a:srgbClr val="EFEFEF"/>
                </a:solidFill>
              </a:rPr>
              <a:t>Veremos como fazer as nossas funções mais a frente;</a:t>
            </a:r>
            <a:endParaRPr sz="2400">
              <a:solidFill>
                <a:srgbClr val="EFEFEF"/>
              </a:solidFill>
            </a:endParaRPr>
          </a:p>
        </p:txBody>
      </p:sp>
      <p:sp>
        <p:nvSpPr>
          <p:cNvPr id="506" name="Google Shape;506;p84"/>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Função built-in: console.log()</a:t>
            </a:r>
            <a:endParaRPr>
              <a:solidFill>
                <a:srgbClr val="F3F3F3"/>
              </a:solidFill>
            </a:endParaRPr>
          </a:p>
        </p:txBody>
      </p:sp>
      <p:pic>
        <p:nvPicPr>
          <p:cNvPr id="507" name="Google Shape;507;p84"/>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5"/>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Um programa é executado de cima para baixo;</a:t>
            </a:r>
            <a:endParaRPr sz="2400">
              <a:solidFill>
                <a:srgbClr val="EFEFEF"/>
              </a:solidFill>
            </a:endParaRPr>
          </a:p>
          <a:p>
            <a:pPr indent="-457189">
              <a:lnSpc>
                <a:spcPct val="150000"/>
              </a:lnSpc>
              <a:buClr>
                <a:srgbClr val="EFEFEF"/>
              </a:buClr>
              <a:buSzPts val="1800"/>
              <a:buChar char="●"/>
            </a:pPr>
            <a:r>
              <a:rPr lang="en" sz="2400">
                <a:solidFill>
                  <a:srgbClr val="EFEFEF"/>
                </a:solidFill>
              </a:rPr>
              <a:t>Com as estruturas podemos modelar o fluxo do programa;</a:t>
            </a:r>
            <a:endParaRPr sz="2400">
              <a:solidFill>
                <a:srgbClr val="EFEFEF"/>
              </a:solidFill>
            </a:endParaRPr>
          </a:p>
          <a:p>
            <a:pPr indent="-457189">
              <a:lnSpc>
                <a:spcPct val="150000"/>
              </a:lnSpc>
              <a:buClr>
                <a:srgbClr val="EFEFEF"/>
              </a:buClr>
              <a:buSzPts val="1800"/>
              <a:buChar char="●"/>
            </a:pPr>
            <a:r>
              <a:rPr lang="en" sz="2400">
                <a:solidFill>
                  <a:srgbClr val="EFEFEF"/>
                </a:solidFill>
              </a:rPr>
              <a:t>Ou seja, dependendo dos valores de statements e expressions, ele tomará um caminho diferente;</a:t>
            </a:r>
            <a:endParaRPr sz="2400">
              <a:solidFill>
                <a:srgbClr val="EFEFEF"/>
              </a:solidFill>
            </a:endParaRPr>
          </a:p>
        </p:txBody>
      </p:sp>
      <p:sp>
        <p:nvSpPr>
          <p:cNvPr id="513" name="Google Shape;513;p8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são estruturas de controle?</a:t>
            </a:r>
            <a:endParaRPr>
              <a:solidFill>
                <a:srgbClr val="F3F3F3"/>
              </a:solidFill>
            </a:endParaRPr>
          </a:p>
        </p:txBody>
      </p:sp>
      <p:pic>
        <p:nvPicPr>
          <p:cNvPr id="514" name="Google Shape;514;p85"/>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8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são estruturas de controle?</a:t>
            </a:r>
            <a:endParaRPr>
              <a:solidFill>
                <a:srgbClr val="F3F3F3"/>
              </a:solidFill>
            </a:endParaRPr>
          </a:p>
        </p:txBody>
      </p:sp>
      <p:pic>
        <p:nvPicPr>
          <p:cNvPr id="520" name="Google Shape;520;p86"/>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21" name="Google Shape;521;p86"/>
          <p:cNvPicPr preferRelativeResize="0"/>
          <p:nvPr/>
        </p:nvPicPr>
        <p:blipFill>
          <a:blip r:embed="rId4">
            <a:alphaModFix/>
          </a:blip>
          <a:stretch>
            <a:fillRect/>
          </a:stretch>
        </p:blipFill>
        <p:spPr>
          <a:xfrm>
            <a:off x="3065733" y="1635300"/>
            <a:ext cx="5334000" cy="4800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7"/>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O programa vai executar um bloco de código, SE algo acontecer;</a:t>
            </a:r>
            <a:endParaRPr sz="2400">
              <a:solidFill>
                <a:srgbClr val="EFEFEF"/>
              </a:solidFill>
            </a:endParaRPr>
          </a:p>
          <a:p>
            <a:pPr indent="-457189">
              <a:lnSpc>
                <a:spcPct val="150000"/>
              </a:lnSpc>
              <a:buClr>
                <a:srgbClr val="EFEFEF"/>
              </a:buClr>
              <a:buSzPts val="1800"/>
              <a:buChar char="●"/>
            </a:pPr>
            <a:r>
              <a:rPr lang="en" sz="2400">
                <a:solidFill>
                  <a:srgbClr val="EFEFEF"/>
                </a:solidFill>
              </a:rPr>
              <a:t>Onde algo é a condição imposta por um statement;</a:t>
            </a:r>
            <a:endParaRPr sz="2400">
              <a:solidFill>
                <a:srgbClr val="EFEFEF"/>
              </a:solidFill>
            </a:endParaRPr>
          </a:p>
          <a:p>
            <a:pPr indent="-457189">
              <a:lnSpc>
                <a:spcPct val="150000"/>
              </a:lnSpc>
              <a:buClr>
                <a:srgbClr val="EFEFEF"/>
              </a:buClr>
              <a:buSzPts val="1800"/>
              <a:buChar char="●"/>
            </a:pPr>
            <a:r>
              <a:rPr lang="en" sz="2400">
                <a:solidFill>
                  <a:srgbClr val="EFEFEF"/>
                </a:solidFill>
              </a:rPr>
              <a:t>Que resultar em um boolean (true or false);</a:t>
            </a:r>
            <a:endParaRPr sz="2400">
              <a:solidFill>
                <a:srgbClr val="EFEFEF"/>
              </a:solidFill>
            </a:endParaRPr>
          </a:p>
        </p:txBody>
      </p:sp>
      <p:sp>
        <p:nvSpPr>
          <p:cNvPr id="527" name="Google Shape;527;p8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condicional: if</a:t>
            </a:r>
            <a:endParaRPr>
              <a:solidFill>
                <a:srgbClr val="F3F3F3"/>
              </a:solidFill>
            </a:endParaRPr>
          </a:p>
        </p:txBody>
      </p:sp>
      <p:pic>
        <p:nvPicPr>
          <p:cNvPr id="528" name="Google Shape;528;p87"/>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29" name="Google Shape;529;p87"/>
          <p:cNvPicPr preferRelativeResize="0"/>
          <p:nvPr/>
        </p:nvPicPr>
        <p:blipFill>
          <a:blip r:embed="rId4">
            <a:alphaModFix/>
          </a:blip>
          <a:stretch>
            <a:fillRect/>
          </a:stretch>
        </p:blipFill>
        <p:spPr>
          <a:xfrm>
            <a:off x="1212718" y="3431685"/>
            <a:ext cx="4991100" cy="1841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8"/>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Podemos executar um outro bloco de código, caso a instrução do if não seja atendida;</a:t>
            </a:r>
            <a:endParaRPr sz="2400">
              <a:solidFill>
                <a:srgbClr val="EFEFEF"/>
              </a:solidFill>
            </a:endParaRPr>
          </a:p>
          <a:p>
            <a:pPr indent="-457189">
              <a:lnSpc>
                <a:spcPct val="150000"/>
              </a:lnSpc>
              <a:buClr>
                <a:srgbClr val="EFEFEF"/>
              </a:buClr>
              <a:buSzPts val="1800"/>
              <a:buChar char="●"/>
            </a:pPr>
            <a:r>
              <a:rPr lang="en" sz="2400">
                <a:solidFill>
                  <a:srgbClr val="EFEFEF"/>
                </a:solidFill>
              </a:rPr>
              <a:t>Ou seja, SE NÃO EXECUTAR o bloco if, EXECUTE o bloco else;</a:t>
            </a:r>
            <a:endParaRPr sz="2400">
              <a:solidFill>
                <a:srgbClr val="EFEFEF"/>
              </a:solidFill>
            </a:endParaRPr>
          </a:p>
        </p:txBody>
      </p:sp>
      <p:sp>
        <p:nvSpPr>
          <p:cNvPr id="535" name="Google Shape;535;p8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condicional: else</a:t>
            </a:r>
            <a:endParaRPr>
              <a:solidFill>
                <a:srgbClr val="F3F3F3"/>
              </a:solidFill>
            </a:endParaRPr>
          </a:p>
        </p:txBody>
      </p:sp>
      <p:pic>
        <p:nvPicPr>
          <p:cNvPr id="536" name="Google Shape;536;p88"/>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37" name="Google Shape;537;p88"/>
          <p:cNvPicPr preferRelativeResize="0"/>
          <p:nvPr/>
        </p:nvPicPr>
        <p:blipFill>
          <a:blip r:embed="rId4">
            <a:alphaModFix/>
          </a:blip>
          <a:stretch>
            <a:fillRect/>
          </a:stretch>
        </p:blipFill>
        <p:spPr>
          <a:xfrm>
            <a:off x="1139600" y="3777934"/>
            <a:ext cx="6527800" cy="2298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9"/>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Ainda podemos encadear mais condições com o else if;</a:t>
            </a:r>
            <a:endParaRPr sz="2400">
              <a:solidFill>
                <a:srgbClr val="EFEFEF"/>
              </a:solidFill>
            </a:endParaRPr>
          </a:p>
          <a:p>
            <a:pPr indent="-457189">
              <a:lnSpc>
                <a:spcPct val="150000"/>
              </a:lnSpc>
              <a:buClr>
                <a:srgbClr val="EFEFEF"/>
              </a:buClr>
              <a:buSzPts val="1800"/>
              <a:buChar char="●"/>
            </a:pPr>
            <a:r>
              <a:rPr lang="en" sz="2400">
                <a:solidFill>
                  <a:srgbClr val="EFEFEF"/>
                </a:solidFill>
              </a:rPr>
              <a:t>Ou seja, antes de executar um else, ou até mesmo sem ele, podemos verificar mais uma condição;</a:t>
            </a:r>
            <a:endParaRPr sz="2400">
              <a:solidFill>
                <a:srgbClr val="EFEFEF"/>
              </a:solidFill>
            </a:endParaRPr>
          </a:p>
        </p:txBody>
      </p:sp>
      <p:sp>
        <p:nvSpPr>
          <p:cNvPr id="543" name="Google Shape;543;p8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condicional: else if</a:t>
            </a:r>
            <a:endParaRPr>
              <a:solidFill>
                <a:srgbClr val="F3F3F3"/>
              </a:solidFill>
            </a:endParaRPr>
          </a:p>
        </p:txBody>
      </p:sp>
      <p:pic>
        <p:nvPicPr>
          <p:cNvPr id="544" name="Google Shape;544;p89"/>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45" name="Google Shape;545;p89"/>
          <p:cNvPicPr preferRelativeResize="0"/>
          <p:nvPr/>
        </p:nvPicPr>
        <p:blipFill>
          <a:blip r:embed="rId4">
            <a:alphaModFix/>
          </a:blip>
          <a:stretch>
            <a:fillRect/>
          </a:stretch>
        </p:blipFill>
        <p:spPr>
          <a:xfrm>
            <a:off x="1184734" y="3435100"/>
            <a:ext cx="6540535" cy="3242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90"/>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 ideia é repetir uma ação até atingir uma condição;</a:t>
            </a:r>
            <a:endParaRPr sz="2400">
              <a:solidFill>
                <a:srgbClr val="EFEFEF"/>
              </a:solidFill>
            </a:endParaRPr>
          </a:p>
          <a:p>
            <a:pPr indent="-457189">
              <a:lnSpc>
                <a:spcPct val="150000"/>
              </a:lnSpc>
              <a:buClr>
                <a:srgbClr val="EFEFEF"/>
              </a:buClr>
              <a:buSzPts val="1800"/>
              <a:buChar char="●"/>
            </a:pPr>
            <a:r>
              <a:rPr lang="en" sz="2400">
                <a:solidFill>
                  <a:srgbClr val="EFEFEF"/>
                </a:solidFill>
              </a:rPr>
              <a:t>Ao invés de repetirmos o mesmo código várias vezes, criamos um statement que fará uma checagem em cada loop;</a:t>
            </a:r>
            <a:endParaRPr sz="2400">
              <a:solidFill>
                <a:srgbClr val="EFEFEF"/>
              </a:solidFill>
            </a:endParaRPr>
          </a:p>
          <a:p>
            <a:pPr indent="-457189">
              <a:lnSpc>
                <a:spcPct val="150000"/>
              </a:lnSpc>
              <a:buClr>
                <a:srgbClr val="EFEFEF"/>
              </a:buClr>
              <a:buSzPts val="1800"/>
              <a:buChar char="●"/>
            </a:pPr>
            <a:r>
              <a:rPr lang="en" sz="2400">
                <a:solidFill>
                  <a:srgbClr val="EFEFEF"/>
                </a:solidFill>
              </a:rPr>
              <a:t>Também chamada de loop;</a:t>
            </a:r>
            <a:endParaRPr sz="2400">
              <a:solidFill>
                <a:srgbClr val="EFEFEF"/>
              </a:solidFill>
            </a:endParaRPr>
          </a:p>
        </p:txBody>
      </p:sp>
      <p:sp>
        <p:nvSpPr>
          <p:cNvPr id="551" name="Google Shape;551;p90"/>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 que são estruturas de repetição</a:t>
            </a:r>
            <a:endParaRPr>
              <a:solidFill>
                <a:srgbClr val="F3F3F3"/>
              </a:solidFill>
            </a:endParaRPr>
          </a:p>
        </p:txBody>
      </p:sp>
      <p:pic>
        <p:nvPicPr>
          <p:cNvPr id="552" name="Google Shape;552;p90"/>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53" name="Google Shape;553;p90"/>
          <p:cNvPicPr preferRelativeResize="0"/>
          <p:nvPr/>
        </p:nvPicPr>
        <p:blipFill>
          <a:blip r:embed="rId4">
            <a:alphaModFix/>
          </a:blip>
          <a:stretch>
            <a:fillRect/>
          </a:stretch>
        </p:blipFill>
        <p:spPr>
          <a:xfrm>
            <a:off x="8782933" y="3017133"/>
            <a:ext cx="3175000" cy="3556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1"/>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Fará uma ação, até que a condição seja atingida</a:t>
            </a:r>
            <a:endParaRPr sz="2400">
              <a:solidFill>
                <a:srgbClr val="EFEFEF"/>
              </a:solidFill>
            </a:endParaRPr>
          </a:p>
          <a:p>
            <a:pPr indent="-457189">
              <a:lnSpc>
                <a:spcPct val="150000"/>
              </a:lnSpc>
              <a:buClr>
                <a:srgbClr val="EFEFEF"/>
              </a:buClr>
              <a:buSzPts val="1800"/>
              <a:buChar char="●"/>
            </a:pPr>
            <a:r>
              <a:rPr lang="en" sz="2400">
                <a:solidFill>
                  <a:srgbClr val="EFEFEF"/>
                </a:solidFill>
              </a:rPr>
              <a:t>Precisamos realmente ‘definir um fim’ para o loop, para não termos o problema de loop infinito;</a:t>
            </a:r>
            <a:endParaRPr sz="2400">
              <a:solidFill>
                <a:srgbClr val="EFEFEF"/>
              </a:solidFill>
            </a:endParaRPr>
          </a:p>
        </p:txBody>
      </p:sp>
      <p:sp>
        <p:nvSpPr>
          <p:cNvPr id="559" name="Google Shape;559;p9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de repetição: while</a:t>
            </a:r>
            <a:endParaRPr>
              <a:solidFill>
                <a:srgbClr val="F3F3F3"/>
              </a:solidFill>
            </a:endParaRPr>
          </a:p>
        </p:txBody>
      </p:sp>
      <p:pic>
        <p:nvPicPr>
          <p:cNvPr id="560" name="Google Shape;560;p91"/>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61" name="Google Shape;561;p91"/>
          <p:cNvPicPr preferRelativeResize="0"/>
          <p:nvPr/>
        </p:nvPicPr>
        <p:blipFill>
          <a:blip r:embed="rId4">
            <a:alphaModFix/>
          </a:blip>
          <a:stretch>
            <a:fillRect/>
          </a:stretch>
        </p:blipFill>
        <p:spPr>
          <a:xfrm>
            <a:off x="1165151" y="3911300"/>
            <a:ext cx="3695700" cy="2032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2"/>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Semelhante ao while, porém a estrutura muda um pouco</a:t>
            </a:r>
            <a:endParaRPr sz="2400">
              <a:solidFill>
                <a:srgbClr val="EFEFEF"/>
              </a:solidFill>
            </a:endParaRPr>
          </a:p>
          <a:p>
            <a:pPr indent="-457189">
              <a:lnSpc>
                <a:spcPct val="150000"/>
              </a:lnSpc>
              <a:buClr>
                <a:srgbClr val="EFEFEF"/>
              </a:buClr>
              <a:buSzPts val="1800"/>
              <a:buChar char="●"/>
            </a:pPr>
            <a:r>
              <a:rPr lang="en" sz="2400">
                <a:solidFill>
                  <a:srgbClr val="EFEFEF"/>
                </a:solidFill>
              </a:rPr>
              <a:t>Este método quase não é utilizado!</a:t>
            </a:r>
            <a:endParaRPr sz="2400">
              <a:solidFill>
                <a:srgbClr val="EFEFEF"/>
              </a:solidFill>
            </a:endParaRPr>
          </a:p>
        </p:txBody>
      </p:sp>
      <p:sp>
        <p:nvSpPr>
          <p:cNvPr id="567" name="Google Shape;567;p9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de repetição: do while</a:t>
            </a:r>
            <a:endParaRPr>
              <a:solidFill>
                <a:srgbClr val="F3F3F3"/>
              </a:solidFill>
            </a:endParaRPr>
          </a:p>
        </p:txBody>
      </p:sp>
      <p:pic>
        <p:nvPicPr>
          <p:cNvPr id="568" name="Google Shape;568;p92"/>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69" name="Google Shape;569;p92"/>
          <p:cNvPicPr preferRelativeResize="0"/>
          <p:nvPr/>
        </p:nvPicPr>
        <p:blipFill>
          <a:blip r:embed="rId4">
            <a:alphaModFix/>
          </a:blip>
          <a:stretch>
            <a:fillRect/>
          </a:stretch>
        </p:blipFill>
        <p:spPr>
          <a:xfrm>
            <a:off x="1139618" y="3774867"/>
            <a:ext cx="4610100" cy="19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9"/>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latin typeface="Arial"/>
                <a:ea typeface="Arial"/>
                <a:cs typeface="Arial"/>
                <a:sym typeface="Arial"/>
              </a:rPr>
              <a:t>Criar o arquivo index.html e adicionar JavaScript;</a:t>
            </a:r>
            <a:endParaRPr sz="2400">
              <a:solidFill>
                <a:srgbClr val="EFEFEF"/>
              </a:solidFill>
            </a:endParaRPr>
          </a:p>
        </p:txBody>
      </p:sp>
      <p:sp>
        <p:nvSpPr>
          <p:cNvPr id="181" name="Google Shape;181;p3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Como executar o JS em um navegador</a:t>
            </a:r>
            <a:endParaRPr>
              <a:solidFill>
                <a:srgbClr val="F3F3F3"/>
              </a:solidFill>
            </a:endParaRPr>
          </a:p>
        </p:txBody>
      </p:sp>
      <p:pic>
        <p:nvPicPr>
          <p:cNvPr id="182" name="Google Shape;182;p39"/>
          <p:cNvPicPr preferRelativeResize="0"/>
          <p:nvPr/>
        </p:nvPicPr>
        <p:blipFill>
          <a:blip r:embed="rId3">
            <a:alphaModFix/>
          </a:blip>
          <a:stretch>
            <a:fillRect/>
          </a:stretch>
        </p:blipFill>
        <p:spPr>
          <a:xfrm>
            <a:off x="9292333" y="3579067"/>
            <a:ext cx="3102867" cy="310286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3"/>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Semelhante ao while, porém amplamente utilizado</a:t>
            </a:r>
            <a:endParaRPr sz="2400">
              <a:solidFill>
                <a:srgbClr val="EFEFEF"/>
              </a:solidFill>
            </a:endParaRPr>
          </a:p>
          <a:p>
            <a:pPr indent="-457189">
              <a:lnSpc>
                <a:spcPct val="150000"/>
              </a:lnSpc>
              <a:buClr>
                <a:srgbClr val="EFEFEF"/>
              </a:buClr>
              <a:buSzPts val="1800"/>
              <a:buChar char="●"/>
            </a:pPr>
            <a:r>
              <a:rPr lang="en" sz="2400">
                <a:solidFill>
                  <a:srgbClr val="EFEFEF"/>
                </a:solidFill>
              </a:rPr>
              <a:t>Na minha opinião: é a estrutura de repetição mais fácil de compreender, aconselho a preferir pelo for</a:t>
            </a:r>
            <a:endParaRPr sz="2400">
              <a:solidFill>
                <a:srgbClr val="EFEFEF"/>
              </a:solidFill>
            </a:endParaRPr>
          </a:p>
        </p:txBody>
      </p:sp>
      <p:sp>
        <p:nvSpPr>
          <p:cNvPr id="575" name="Google Shape;575;p93"/>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de repetição: for</a:t>
            </a:r>
            <a:endParaRPr>
              <a:solidFill>
                <a:srgbClr val="F3F3F3"/>
              </a:solidFill>
            </a:endParaRPr>
          </a:p>
        </p:txBody>
      </p:sp>
      <p:pic>
        <p:nvPicPr>
          <p:cNvPr id="576" name="Google Shape;576;p93"/>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77" name="Google Shape;577;p93"/>
          <p:cNvPicPr preferRelativeResize="0"/>
          <p:nvPr/>
        </p:nvPicPr>
        <p:blipFill>
          <a:blip r:embed="rId4">
            <a:alphaModFix/>
          </a:blip>
          <a:stretch>
            <a:fillRect/>
          </a:stretch>
        </p:blipFill>
        <p:spPr>
          <a:xfrm>
            <a:off x="669018" y="4603300"/>
            <a:ext cx="8420100" cy="1295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4"/>
          <p:cNvSpPr txBox="1">
            <a:spLocks noGrp="1"/>
          </p:cNvSpPr>
          <p:nvPr>
            <p:ph type="body" idx="1"/>
          </p:nvPr>
        </p:nvSpPr>
        <p:spPr>
          <a:xfrm>
            <a:off x="960133" y="1215767"/>
            <a:ext cx="9306000" cy="4555200"/>
          </a:xfrm>
          <a:prstGeom prst="rect">
            <a:avLst/>
          </a:prstGeom>
          <a:noFill/>
        </p:spPr>
        <p:txBody>
          <a:bodyPr spcFirstLastPara="1" vert="horz" wrap="square" lIns="121900" tIns="121900" rIns="121900" bIns="121900" rtlCol="0" anchor="t" anchorCtr="0">
            <a:noAutofit/>
          </a:bodyPr>
          <a:lstStyle/>
          <a:p>
            <a:pPr indent="-457189">
              <a:lnSpc>
                <a:spcPct val="115000"/>
              </a:lnSpc>
              <a:buClr>
                <a:srgbClr val="EFEFEF"/>
              </a:buClr>
              <a:buSzPts val="1800"/>
              <a:buChar char="●"/>
            </a:pPr>
            <a:r>
              <a:rPr lang="en" sz="2400">
                <a:solidFill>
                  <a:srgbClr val="EFEFEF"/>
                </a:solidFill>
              </a:rPr>
              <a:t>Serve para organizar o código e deixar mais legível;</a:t>
            </a:r>
            <a:endParaRPr sz="2400">
              <a:solidFill>
                <a:srgbClr val="EFEFEF"/>
              </a:solidFill>
            </a:endParaRPr>
          </a:p>
          <a:p>
            <a:pPr indent="-457189">
              <a:lnSpc>
                <a:spcPct val="115000"/>
              </a:lnSpc>
              <a:buClr>
                <a:srgbClr val="EFEFEF"/>
              </a:buClr>
              <a:buSzPts val="1800"/>
              <a:buChar char="●"/>
            </a:pPr>
            <a:r>
              <a:rPr lang="en" sz="2400">
                <a:solidFill>
                  <a:srgbClr val="EFEFEF"/>
                </a:solidFill>
              </a:rPr>
              <a:t>Não há uma regra, porém cada bloco aninhado deve ser identado uma vez;</a:t>
            </a:r>
            <a:endParaRPr sz="2400">
              <a:solidFill>
                <a:srgbClr val="EFEFEF"/>
              </a:solidFill>
            </a:endParaRPr>
          </a:p>
          <a:p>
            <a:pPr indent="-457189">
              <a:lnSpc>
                <a:spcPct val="115000"/>
              </a:lnSpc>
              <a:buClr>
                <a:srgbClr val="EFEFEF"/>
              </a:buClr>
              <a:buSzPts val="1800"/>
              <a:buChar char="●"/>
            </a:pPr>
            <a:r>
              <a:rPr lang="en" sz="2400">
                <a:solidFill>
                  <a:srgbClr val="EFEFEF"/>
                </a:solidFill>
              </a:rPr>
              <a:t>Pessoas vão te agradecer no futuro por identar o código!</a:t>
            </a:r>
            <a:endParaRPr sz="2400">
              <a:solidFill>
                <a:srgbClr val="EFEFEF"/>
              </a:solidFill>
            </a:endParaRPr>
          </a:p>
          <a:p>
            <a:pPr indent="-457189">
              <a:lnSpc>
                <a:spcPct val="115000"/>
              </a:lnSpc>
              <a:buClr>
                <a:srgbClr val="EFEFEF"/>
              </a:buClr>
              <a:buSzPts val="1800"/>
              <a:buChar char="●"/>
            </a:pPr>
            <a:r>
              <a:rPr lang="en" sz="2400">
                <a:solidFill>
                  <a:srgbClr val="EFEFEF"/>
                </a:solidFill>
              </a:rPr>
              <a:t>Para a execução do código não afeta em nada.</a:t>
            </a:r>
            <a:endParaRPr sz="2400">
              <a:solidFill>
                <a:srgbClr val="EFEFEF"/>
              </a:solidFill>
            </a:endParaRPr>
          </a:p>
        </p:txBody>
      </p:sp>
      <p:sp>
        <p:nvSpPr>
          <p:cNvPr id="583" name="Google Shape;583;p94"/>
          <p:cNvSpPr txBox="1">
            <a:spLocks noGrp="1"/>
          </p:cNvSpPr>
          <p:nvPr>
            <p:ph type="title"/>
          </p:nvPr>
        </p:nvSpPr>
        <p:spPr>
          <a:xfrm>
            <a:off x="1036000" y="300467"/>
            <a:ext cx="10272000" cy="763600"/>
          </a:xfrm>
          <a:prstGeom prst="rect">
            <a:avLst/>
          </a:prstGeom>
        </p:spPr>
        <p:txBody>
          <a:bodyPr spcFirstLastPara="1" vert="horz" wrap="square" lIns="121900" tIns="121900" rIns="121900" bIns="121900" rtlCol="0" anchor="t" anchorCtr="0">
            <a:noAutofit/>
          </a:bodyPr>
          <a:lstStyle/>
          <a:p>
            <a:r>
              <a:rPr lang="en"/>
              <a:t>Precisamos falar sobre identação</a:t>
            </a:r>
            <a:endParaRPr>
              <a:solidFill>
                <a:srgbClr val="F3F3F3"/>
              </a:solidFill>
            </a:endParaRPr>
          </a:p>
        </p:txBody>
      </p:sp>
      <p:pic>
        <p:nvPicPr>
          <p:cNvPr id="584" name="Google Shape;584;p94"/>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85" name="Google Shape;585;p94"/>
          <p:cNvPicPr preferRelativeResize="0"/>
          <p:nvPr/>
        </p:nvPicPr>
        <p:blipFill>
          <a:blip r:embed="rId4">
            <a:alphaModFix/>
          </a:blip>
          <a:stretch>
            <a:fillRect/>
          </a:stretch>
        </p:blipFill>
        <p:spPr>
          <a:xfrm>
            <a:off x="960133" y="3676567"/>
            <a:ext cx="5511800" cy="2997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95"/>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As vezes precisamos parar o loop antes que complete todo o seu ciclo;</a:t>
            </a:r>
            <a:endParaRPr sz="2400">
              <a:solidFill>
                <a:srgbClr val="EFEFEF"/>
              </a:solidFill>
            </a:endParaRPr>
          </a:p>
          <a:p>
            <a:pPr indent="-457189">
              <a:lnSpc>
                <a:spcPct val="150000"/>
              </a:lnSpc>
              <a:buClr>
                <a:srgbClr val="EFEFEF"/>
              </a:buClr>
              <a:buSzPts val="1800"/>
              <a:buChar char="●"/>
            </a:pPr>
            <a:r>
              <a:rPr lang="en" sz="2400">
                <a:solidFill>
                  <a:srgbClr val="EFEFEF"/>
                </a:solidFill>
              </a:rPr>
              <a:t>Para isso utilizamos o </a:t>
            </a:r>
            <a:r>
              <a:rPr lang="en" sz="2400" b="1">
                <a:solidFill>
                  <a:srgbClr val="EFEFEF"/>
                </a:solidFill>
                <a:latin typeface="Fira Sans Condensed"/>
                <a:ea typeface="Fira Sans Condensed"/>
                <a:cs typeface="Fira Sans Condensed"/>
                <a:sym typeface="Fira Sans Condensed"/>
              </a:rPr>
              <a:t>break</a:t>
            </a:r>
            <a:r>
              <a:rPr lang="en" sz="2400">
                <a:solidFill>
                  <a:srgbClr val="EFEFEF"/>
                </a:solidFill>
              </a:rPr>
              <a:t>;</a:t>
            </a:r>
            <a:endParaRPr sz="2400">
              <a:solidFill>
                <a:srgbClr val="EFEFEF"/>
              </a:solidFill>
            </a:endParaRPr>
          </a:p>
        </p:txBody>
      </p:sp>
      <p:sp>
        <p:nvSpPr>
          <p:cNvPr id="591" name="Google Shape;591;p9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Forçando a saída de um loop: break</a:t>
            </a:r>
            <a:endParaRPr>
              <a:solidFill>
                <a:srgbClr val="F3F3F3"/>
              </a:solidFill>
            </a:endParaRPr>
          </a:p>
        </p:txBody>
      </p:sp>
      <p:pic>
        <p:nvPicPr>
          <p:cNvPr id="592" name="Google Shape;592;p95"/>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593" name="Google Shape;593;p95"/>
          <p:cNvPicPr preferRelativeResize="0"/>
          <p:nvPr/>
        </p:nvPicPr>
        <p:blipFill>
          <a:blip r:embed="rId4">
            <a:alphaModFix/>
          </a:blip>
          <a:stretch>
            <a:fillRect/>
          </a:stretch>
        </p:blipFill>
        <p:spPr>
          <a:xfrm>
            <a:off x="1151433" y="3828734"/>
            <a:ext cx="6096000" cy="21971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96"/>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Dependendo da nossa lógica, podemos pular o resto da execução do loop;</a:t>
            </a:r>
            <a:endParaRPr sz="2400">
              <a:solidFill>
                <a:srgbClr val="EFEFEF"/>
              </a:solidFill>
            </a:endParaRPr>
          </a:p>
          <a:p>
            <a:pPr indent="-457189">
              <a:lnSpc>
                <a:spcPct val="150000"/>
              </a:lnSpc>
              <a:buClr>
                <a:srgbClr val="EFEFEF"/>
              </a:buClr>
              <a:buSzPts val="1800"/>
              <a:buChar char="●"/>
            </a:pPr>
            <a:r>
              <a:rPr lang="en" sz="2400">
                <a:solidFill>
                  <a:srgbClr val="EFEFEF"/>
                </a:solidFill>
              </a:rPr>
              <a:t>Para isso utilizamos a palavra </a:t>
            </a:r>
            <a:r>
              <a:rPr lang="en" sz="2400" b="1">
                <a:solidFill>
                  <a:srgbClr val="EFEFEF"/>
                </a:solidFill>
                <a:latin typeface="Fira Sans Condensed"/>
                <a:ea typeface="Fira Sans Condensed"/>
                <a:cs typeface="Fira Sans Condensed"/>
                <a:sym typeface="Fira Sans Condensed"/>
              </a:rPr>
              <a:t>continue</a:t>
            </a:r>
            <a:r>
              <a:rPr lang="en" sz="2400">
                <a:solidFill>
                  <a:srgbClr val="EFEFEF"/>
                </a:solidFill>
              </a:rPr>
              <a:t>;</a:t>
            </a:r>
            <a:endParaRPr sz="2400">
              <a:solidFill>
                <a:srgbClr val="EFEFEF"/>
              </a:solidFill>
            </a:endParaRPr>
          </a:p>
        </p:txBody>
      </p:sp>
      <p:sp>
        <p:nvSpPr>
          <p:cNvPr id="599" name="Google Shape;599;p9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Pulando uma execução do loop: continue</a:t>
            </a:r>
            <a:endParaRPr>
              <a:solidFill>
                <a:srgbClr val="F3F3F3"/>
              </a:solidFill>
            </a:endParaRPr>
          </a:p>
        </p:txBody>
      </p:sp>
      <p:pic>
        <p:nvPicPr>
          <p:cNvPr id="600" name="Google Shape;600;p96"/>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601" name="Google Shape;601;p96"/>
          <p:cNvPicPr preferRelativeResize="0"/>
          <p:nvPr/>
        </p:nvPicPr>
        <p:blipFill>
          <a:blip r:embed="rId4">
            <a:alphaModFix/>
          </a:blip>
          <a:stretch>
            <a:fillRect/>
          </a:stretch>
        </p:blipFill>
        <p:spPr>
          <a:xfrm>
            <a:off x="1102867" y="3365200"/>
            <a:ext cx="4038600" cy="3124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97"/>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Podemos incrementar uma variável de forma mais fácil: x += 1;</a:t>
            </a:r>
            <a:endParaRPr sz="2400">
              <a:solidFill>
                <a:srgbClr val="EFEFEF"/>
              </a:solidFill>
            </a:endParaRPr>
          </a:p>
          <a:p>
            <a:pPr indent="-457189">
              <a:lnSpc>
                <a:spcPct val="150000"/>
              </a:lnSpc>
              <a:buClr>
                <a:srgbClr val="EFEFEF"/>
              </a:buClr>
              <a:buSzPts val="1800"/>
              <a:buChar char="●"/>
            </a:pPr>
            <a:r>
              <a:rPr lang="en" sz="2400">
                <a:solidFill>
                  <a:srgbClr val="EFEFEF"/>
                </a:solidFill>
              </a:rPr>
              <a:t>Ou até mesmo x++;</a:t>
            </a:r>
            <a:endParaRPr sz="2400">
              <a:solidFill>
                <a:srgbClr val="EFEFEF"/>
              </a:solidFill>
            </a:endParaRPr>
          </a:p>
        </p:txBody>
      </p:sp>
      <p:sp>
        <p:nvSpPr>
          <p:cNvPr id="607" name="Google Shape;607;p9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Incrementando a variável: forma fácil</a:t>
            </a:r>
            <a:endParaRPr>
              <a:solidFill>
                <a:srgbClr val="F3F3F3"/>
              </a:solidFill>
            </a:endParaRPr>
          </a:p>
        </p:txBody>
      </p:sp>
      <p:pic>
        <p:nvPicPr>
          <p:cNvPr id="608" name="Google Shape;608;p97"/>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609" name="Google Shape;609;p97"/>
          <p:cNvPicPr preferRelativeResize="0"/>
          <p:nvPr/>
        </p:nvPicPr>
        <p:blipFill>
          <a:blip r:embed="rId4">
            <a:alphaModFix/>
          </a:blip>
          <a:stretch>
            <a:fillRect/>
          </a:stretch>
        </p:blipFill>
        <p:spPr>
          <a:xfrm>
            <a:off x="960118" y="4146800"/>
            <a:ext cx="7988300" cy="1295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8"/>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Quando há a necessidade de vários ifs, podemos utilizar o switch/case;</a:t>
            </a:r>
            <a:endParaRPr sz="2400">
              <a:solidFill>
                <a:srgbClr val="EFEFEF"/>
              </a:solidFill>
            </a:endParaRPr>
          </a:p>
          <a:p>
            <a:pPr indent="-457189">
              <a:lnSpc>
                <a:spcPct val="150000"/>
              </a:lnSpc>
              <a:buClr>
                <a:srgbClr val="EFEFEF"/>
              </a:buClr>
              <a:buSzPts val="1800"/>
              <a:buChar char="●"/>
            </a:pPr>
            <a:r>
              <a:rPr lang="en" sz="2400">
                <a:solidFill>
                  <a:srgbClr val="EFEFEF"/>
                </a:solidFill>
              </a:rPr>
              <a:t>Para sair de um case podemos utilizar o break;</a:t>
            </a:r>
            <a:endParaRPr sz="2400">
              <a:solidFill>
                <a:srgbClr val="EFEFEF"/>
              </a:solidFill>
            </a:endParaRPr>
          </a:p>
          <a:p>
            <a:pPr indent="-457189">
              <a:lnSpc>
                <a:spcPct val="150000"/>
              </a:lnSpc>
              <a:buClr>
                <a:srgbClr val="EFEFEF"/>
              </a:buClr>
              <a:buSzPts val="1800"/>
              <a:buChar char="●"/>
            </a:pPr>
            <a:r>
              <a:rPr lang="en" sz="2400">
                <a:solidFill>
                  <a:srgbClr val="EFEFEF"/>
                </a:solidFill>
              </a:rPr>
              <a:t>Podemos inserir uma expressão default, para caso nenhum valor for correspondido;</a:t>
            </a:r>
            <a:endParaRPr sz="2400">
              <a:solidFill>
                <a:srgbClr val="EFEFEF"/>
              </a:solidFill>
            </a:endParaRPr>
          </a:p>
          <a:p>
            <a:pPr indent="-457189">
              <a:lnSpc>
                <a:spcPct val="150000"/>
              </a:lnSpc>
              <a:buClr>
                <a:srgbClr val="EFEFEF"/>
              </a:buClr>
              <a:buSzPts val="1800"/>
              <a:buChar char="●"/>
            </a:pPr>
            <a:r>
              <a:rPr lang="en" sz="2400" b="1">
                <a:solidFill>
                  <a:srgbClr val="EFEFEF"/>
                </a:solidFill>
                <a:latin typeface="Fira Sans Condensed"/>
                <a:ea typeface="Fira Sans Condensed"/>
                <a:cs typeface="Fira Sans Condensed"/>
                <a:sym typeface="Fira Sans Condensed"/>
              </a:rPr>
              <a:t>Obs:</a:t>
            </a:r>
            <a:r>
              <a:rPr lang="en" sz="2400">
                <a:solidFill>
                  <a:srgbClr val="EFEFEF"/>
                </a:solidFill>
              </a:rPr>
              <a:t> muitos programadores optam por usar vários ifs!</a:t>
            </a:r>
            <a:endParaRPr sz="2400">
              <a:solidFill>
                <a:srgbClr val="EFEFEF"/>
              </a:solidFill>
            </a:endParaRPr>
          </a:p>
        </p:txBody>
      </p:sp>
      <p:sp>
        <p:nvSpPr>
          <p:cNvPr id="615" name="Google Shape;615;p9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condicional: switch</a:t>
            </a:r>
            <a:endParaRPr>
              <a:solidFill>
                <a:srgbClr val="F3F3F3"/>
              </a:solidFill>
            </a:endParaRPr>
          </a:p>
        </p:txBody>
      </p:sp>
      <p:pic>
        <p:nvPicPr>
          <p:cNvPr id="616" name="Google Shape;616;p98"/>
          <p:cNvPicPr preferRelativeResize="0"/>
          <p:nvPr/>
        </p:nvPicPr>
        <p:blipFill>
          <a:blip r:embed="rId3">
            <a:alphaModFix/>
          </a:blip>
          <a:stretch>
            <a:fillRect/>
          </a:stretch>
        </p:blipFill>
        <p:spPr>
          <a:xfrm>
            <a:off x="9089133" y="3375867"/>
            <a:ext cx="3102867" cy="310286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Estrutura condicional: switch</a:t>
            </a:r>
            <a:endParaRPr>
              <a:solidFill>
                <a:srgbClr val="F3F3F3"/>
              </a:solidFill>
            </a:endParaRPr>
          </a:p>
        </p:txBody>
      </p:sp>
      <p:pic>
        <p:nvPicPr>
          <p:cNvPr id="622" name="Google Shape;622;p99"/>
          <p:cNvPicPr preferRelativeResize="0"/>
          <p:nvPr/>
        </p:nvPicPr>
        <p:blipFill>
          <a:blip r:embed="rId3">
            <a:alphaModFix/>
          </a:blip>
          <a:stretch>
            <a:fillRect/>
          </a:stretch>
        </p:blipFill>
        <p:spPr>
          <a:xfrm>
            <a:off x="9089133" y="3375867"/>
            <a:ext cx="3102867" cy="3102867"/>
          </a:xfrm>
          <a:prstGeom prst="rect">
            <a:avLst/>
          </a:prstGeom>
          <a:noFill/>
          <a:ln>
            <a:noFill/>
          </a:ln>
        </p:spPr>
      </p:pic>
      <p:pic>
        <p:nvPicPr>
          <p:cNvPr id="623" name="Google Shape;623;p99"/>
          <p:cNvPicPr preferRelativeResize="0"/>
          <p:nvPr/>
        </p:nvPicPr>
        <p:blipFill>
          <a:blip r:embed="rId4">
            <a:alphaModFix/>
          </a:blip>
          <a:stretch>
            <a:fillRect/>
          </a:stretch>
        </p:blipFill>
        <p:spPr>
          <a:xfrm>
            <a:off x="1202434" y="2132067"/>
            <a:ext cx="7886700" cy="31623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100"/>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Um pouco mais sobre declaração de variáveis</a:t>
            </a:r>
            <a:endParaRPr>
              <a:solidFill>
                <a:srgbClr val="F3F3F3"/>
              </a:solidFill>
            </a:endParaRPr>
          </a:p>
        </p:txBody>
      </p:sp>
      <p:pic>
        <p:nvPicPr>
          <p:cNvPr id="629" name="Google Shape;629;p100"/>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30" name="Google Shape;630;p100"/>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let carrovermelhogrande; (difícil de ler)</a:t>
            </a:r>
            <a:endParaRPr sz="2400">
              <a:solidFill>
                <a:srgbClr val="EFEFEF"/>
              </a:solidFill>
            </a:endParaRPr>
          </a:p>
          <a:p>
            <a:pPr indent="-457189">
              <a:lnSpc>
                <a:spcPct val="150000"/>
              </a:lnSpc>
              <a:buClr>
                <a:srgbClr val="EFEFEF"/>
              </a:buClr>
              <a:buSzPts val="1800"/>
              <a:buChar char="●"/>
            </a:pPr>
            <a:r>
              <a:rPr lang="en" sz="2400">
                <a:solidFill>
                  <a:srgbClr val="EFEFEF"/>
                </a:solidFill>
              </a:rPr>
              <a:t>let carro_vermelho_grande;</a:t>
            </a:r>
            <a:endParaRPr sz="2400">
              <a:solidFill>
                <a:srgbClr val="EFEFEF"/>
              </a:solidFill>
            </a:endParaRPr>
          </a:p>
          <a:p>
            <a:pPr indent="-457189">
              <a:lnSpc>
                <a:spcPct val="150000"/>
              </a:lnSpc>
              <a:buClr>
                <a:srgbClr val="EFEFEF"/>
              </a:buClr>
              <a:buSzPts val="1800"/>
              <a:buChar char="●"/>
            </a:pPr>
            <a:r>
              <a:rPr lang="en" sz="2400">
                <a:solidFill>
                  <a:srgbClr val="EFEFEF"/>
                </a:solidFill>
              </a:rPr>
              <a:t>let CarroVermelhoGrande;</a:t>
            </a:r>
            <a:endParaRPr sz="2400">
              <a:solidFill>
                <a:srgbClr val="EFEFEF"/>
              </a:solidFill>
            </a:endParaRPr>
          </a:p>
          <a:p>
            <a:pPr indent="-457189">
              <a:lnSpc>
                <a:spcPct val="150000"/>
              </a:lnSpc>
              <a:buClr>
                <a:srgbClr val="EFEFEF"/>
              </a:buClr>
              <a:buSzPts val="1800"/>
              <a:buChar char="●"/>
            </a:pPr>
            <a:r>
              <a:rPr lang="en" sz="2400">
                <a:solidFill>
                  <a:srgbClr val="EFEFEF"/>
                </a:solidFill>
              </a:rPr>
              <a:t>let carroVermelhoGrande; (mais utilizado)</a:t>
            </a:r>
            <a:endParaRPr sz="2400">
              <a:solidFill>
                <a:srgbClr val="EFEFE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Comentários no JavaScript</a:t>
            </a:r>
            <a:endParaRPr>
              <a:solidFill>
                <a:srgbClr val="F3F3F3"/>
              </a:solidFill>
            </a:endParaRPr>
          </a:p>
        </p:txBody>
      </p:sp>
      <p:pic>
        <p:nvPicPr>
          <p:cNvPr id="636" name="Google Shape;636;p101"/>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37" name="Google Shape;637;p101"/>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Utilizado para explicar o que acontece no código;</a:t>
            </a:r>
            <a:endParaRPr sz="2400">
              <a:solidFill>
                <a:srgbClr val="EFEFEF"/>
              </a:solidFill>
            </a:endParaRPr>
          </a:p>
          <a:p>
            <a:pPr indent="-457189">
              <a:lnSpc>
                <a:spcPct val="150000"/>
              </a:lnSpc>
              <a:buClr>
                <a:srgbClr val="EFEFEF"/>
              </a:buClr>
              <a:buSzPts val="1800"/>
              <a:buChar char="●"/>
            </a:pPr>
            <a:r>
              <a:rPr lang="en" sz="2400">
                <a:solidFill>
                  <a:srgbClr val="EFEFEF"/>
                </a:solidFill>
              </a:rPr>
              <a:t>Ou também para testar se algum código está afetando o sistema;</a:t>
            </a:r>
            <a:endParaRPr sz="2400">
              <a:solidFill>
                <a:srgbClr val="EFEFEF"/>
              </a:solidFill>
            </a:endParaRPr>
          </a:p>
          <a:p>
            <a:pPr indent="-457189">
              <a:lnSpc>
                <a:spcPct val="150000"/>
              </a:lnSpc>
              <a:buClr>
                <a:srgbClr val="EFEFEF"/>
              </a:buClr>
              <a:buSzPts val="1800"/>
              <a:buChar char="●"/>
            </a:pPr>
            <a:r>
              <a:rPr lang="en" sz="2400">
                <a:solidFill>
                  <a:srgbClr val="EFEFEF"/>
                </a:solidFill>
              </a:rPr>
              <a:t>Completamente ignorado pelo interpretador de código;</a:t>
            </a:r>
            <a:endParaRPr sz="2400">
              <a:solidFill>
                <a:srgbClr val="EFEFEF"/>
              </a:solidFill>
            </a:endParaRPr>
          </a:p>
          <a:p>
            <a:pPr indent="-457189">
              <a:lnSpc>
                <a:spcPct val="150000"/>
              </a:lnSpc>
              <a:buClr>
                <a:srgbClr val="EFEFEF"/>
              </a:buClr>
              <a:buSzPts val="1800"/>
              <a:buChar char="●"/>
            </a:pPr>
            <a:r>
              <a:rPr lang="en" sz="2400">
                <a:solidFill>
                  <a:srgbClr val="EFEFEF"/>
                </a:solidFill>
              </a:rPr>
              <a:t>Uma linha e multi-linha;</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pic>
        <p:nvPicPr>
          <p:cNvPr id="638" name="Google Shape;638;p101"/>
          <p:cNvPicPr preferRelativeResize="0"/>
          <p:nvPr/>
        </p:nvPicPr>
        <p:blipFill>
          <a:blip r:embed="rId4">
            <a:alphaModFix/>
          </a:blip>
          <a:stretch>
            <a:fillRect/>
          </a:stretch>
        </p:blipFill>
        <p:spPr>
          <a:xfrm>
            <a:off x="960118" y="4357818"/>
            <a:ext cx="5524500" cy="2120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102"/>
          <p:cNvSpPr txBox="1">
            <a:spLocks noGrp="1"/>
          </p:cNvSpPr>
          <p:nvPr>
            <p:ph type="title"/>
          </p:nvPr>
        </p:nvSpPr>
        <p:spPr>
          <a:xfrm>
            <a:off x="697100" y="912133"/>
            <a:ext cx="5448400" cy="4266400"/>
          </a:xfrm>
          <a:prstGeom prst="rect">
            <a:avLst/>
          </a:prstGeom>
        </p:spPr>
        <p:txBody>
          <a:bodyPr spcFirstLastPara="1" vert="horz" wrap="square" lIns="121900" tIns="121900" rIns="121900" bIns="121900" rtlCol="0" anchor="ctr" anchorCtr="0">
            <a:noAutofit/>
          </a:bodyPr>
          <a:lstStyle/>
          <a:p>
            <a:r>
              <a:rPr lang="en" sz="7333">
                <a:solidFill>
                  <a:schemeClr val="lt2"/>
                </a:solidFill>
              </a:rPr>
              <a:t>Estruturas de Programação</a:t>
            </a:r>
            <a:endParaRPr sz="7333"/>
          </a:p>
        </p:txBody>
      </p:sp>
      <p:sp>
        <p:nvSpPr>
          <p:cNvPr id="644" name="Google Shape;644;p102"/>
          <p:cNvSpPr txBox="1">
            <a:spLocks noGrp="1"/>
          </p:cNvSpPr>
          <p:nvPr>
            <p:ph type="subTitle" idx="1"/>
          </p:nvPr>
        </p:nvSpPr>
        <p:spPr>
          <a:xfrm>
            <a:off x="955033" y="4480133"/>
            <a:ext cx="3776000" cy="698400"/>
          </a:xfrm>
          <a:prstGeom prst="rect">
            <a:avLst/>
          </a:prstGeom>
        </p:spPr>
        <p:txBody>
          <a:bodyPr spcFirstLastPara="1" vert="horz" wrap="square" lIns="121900" tIns="121900" rIns="121900" bIns="121900" rtlCol="0" anchor="t" anchorCtr="0">
            <a:noAutofit/>
          </a:bodyPr>
          <a:lstStyle/>
          <a:p>
            <a:pPr marL="0" indent="0"/>
            <a:r>
              <a:rPr lang="en" b="1">
                <a:latin typeface="Fira Sans Condensed"/>
                <a:ea typeface="Fira Sans Condensed"/>
                <a:cs typeface="Fira Sans Condensed"/>
                <a:sym typeface="Fira Sans Condensed"/>
              </a:rPr>
              <a:t>Conclusão da unidade</a:t>
            </a:r>
            <a:endParaRPr b="1">
              <a:latin typeface="Fira Sans Condensed"/>
              <a:ea typeface="Fira Sans Condensed"/>
              <a:cs typeface="Fira Sans Condensed"/>
              <a:sym typeface="Fira Sans Condensed"/>
            </a:endParaRPr>
          </a:p>
        </p:txBody>
      </p:sp>
      <p:sp>
        <p:nvSpPr>
          <p:cNvPr id="645" name="Google Shape;645;p102"/>
          <p:cNvSpPr txBox="1">
            <a:spLocks noGrp="1"/>
          </p:cNvSpPr>
          <p:nvPr>
            <p:ph type="title" idx="2"/>
          </p:nvPr>
        </p:nvSpPr>
        <p:spPr>
          <a:xfrm>
            <a:off x="6465567" y="1334833"/>
            <a:ext cx="2866000" cy="2419600"/>
          </a:xfrm>
          <a:prstGeom prst="rect">
            <a:avLst/>
          </a:prstGeom>
        </p:spPr>
        <p:txBody>
          <a:bodyPr spcFirstLastPara="1" vert="horz" wrap="square" lIns="121900" tIns="121900" rIns="121900" bIns="121900" rtlCol="0" anchor="t" anchorCtr="0">
            <a:noAutofit/>
          </a:bodyPr>
          <a:lstStyle/>
          <a:p>
            <a:r>
              <a:rPr lang="en"/>
              <a:t>04</a:t>
            </a:r>
            <a:endParaRPr/>
          </a:p>
        </p:txBody>
      </p:sp>
      <p:cxnSp>
        <p:nvCxnSpPr>
          <p:cNvPr id="646" name="Google Shape;646;p102"/>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0"/>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latin typeface="Arial"/>
                <a:ea typeface="Arial"/>
                <a:cs typeface="Arial"/>
                <a:sym typeface="Arial"/>
              </a:rPr>
              <a:t>Digitar código JavaScript no console do Chrome</a:t>
            </a:r>
            <a:endParaRPr sz="2400">
              <a:solidFill>
                <a:srgbClr val="EFEFEF"/>
              </a:solidFill>
            </a:endParaRPr>
          </a:p>
        </p:txBody>
      </p:sp>
      <p:sp>
        <p:nvSpPr>
          <p:cNvPr id="188" name="Google Shape;188;p40"/>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Executando JS direto do console</a:t>
            </a:r>
            <a:endParaRPr>
              <a:solidFill>
                <a:srgbClr val="F3F3F3"/>
              </a:solidFill>
            </a:endParaRPr>
          </a:p>
        </p:txBody>
      </p:sp>
      <p:pic>
        <p:nvPicPr>
          <p:cNvPr id="189" name="Google Shape;189;p40"/>
          <p:cNvPicPr preferRelativeResize="0"/>
          <p:nvPr/>
        </p:nvPicPr>
        <p:blipFill>
          <a:blip r:embed="rId3">
            <a:alphaModFix/>
          </a:blip>
          <a:stretch>
            <a:fillRect/>
          </a:stretch>
        </p:blipFill>
        <p:spPr>
          <a:xfrm>
            <a:off x="8904235" y="3582035"/>
            <a:ext cx="3001531" cy="3001531"/>
          </a:xfrm>
          <a:prstGeom prst="rect">
            <a:avLst/>
          </a:prstGeom>
          <a:noFill/>
          <a:ln>
            <a:noFill/>
          </a:ln>
        </p:spPr>
      </p:pic>
      <p:sp>
        <p:nvSpPr>
          <p:cNvPr id="190" name="Google Shape;190;p40"/>
          <p:cNvSpPr txBox="1"/>
          <p:nvPr/>
        </p:nvSpPr>
        <p:spPr>
          <a:xfrm>
            <a:off x="0" y="0"/>
            <a:ext cx="4000000" cy="4000000"/>
          </a:xfrm>
          <a:prstGeom prst="rect">
            <a:avLst/>
          </a:prstGeom>
          <a:noFill/>
          <a:ln>
            <a:noFill/>
          </a:ln>
        </p:spPr>
        <p:txBody>
          <a:bodyPr spcFirstLastPara="1" wrap="square" lIns="121900" tIns="121900" rIns="121900" bIns="121900" anchor="t" anchorCtr="0">
            <a:noAutofit/>
          </a:bodyPr>
          <a:lstStyle/>
          <a:p>
            <a:r>
              <a:rPr lang="en" sz="2400"/>
              <a:t> </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103"/>
          <p:cNvSpPr txBox="1">
            <a:spLocks noGrp="1"/>
          </p:cNvSpPr>
          <p:nvPr>
            <p:ph type="title"/>
          </p:nvPr>
        </p:nvSpPr>
        <p:spPr>
          <a:xfrm>
            <a:off x="697100" y="912133"/>
            <a:ext cx="5448400" cy="4266400"/>
          </a:xfrm>
          <a:prstGeom prst="rect">
            <a:avLst/>
          </a:prstGeom>
        </p:spPr>
        <p:txBody>
          <a:bodyPr spcFirstLastPara="1" vert="horz" wrap="square" lIns="121900" tIns="121900" rIns="121900" bIns="121900" rtlCol="0" anchor="ctr" anchorCtr="0">
            <a:noAutofit/>
          </a:bodyPr>
          <a:lstStyle/>
          <a:p>
            <a:r>
              <a:rPr lang="en" sz="7333">
                <a:solidFill>
                  <a:schemeClr val="lt2"/>
                </a:solidFill>
              </a:rPr>
              <a:t>Seção de exercícios</a:t>
            </a:r>
            <a:endParaRPr sz="7333"/>
          </a:p>
        </p:txBody>
      </p:sp>
      <p:sp>
        <p:nvSpPr>
          <p:cNvPr id="652" name="Google Shape;652;p103"/>
          <p:cNvSpPr txBox="1">
            <a:spLocks noGrp="1"/>
          </p:cNvSpPr>
          <p:nvPr>
            <p:ph type="title" idx="2"/>
          </p:nvPr>
        </p:nvSpPr>
        <p:spPr>
          <a:xfrm>
            <a:off x="6465567" y="1334833"/>
            <a:ext cx="2866000" cy="2419600"/>
          </a:xfrm>
          <a:prstGeom prst="rect">
            <a:avLst/>
          </a:prstGeom>
        </p:spPr>
        <p:txBody>
          <a:bodyPr spcFirstLastPara="1" vert="horz" wrap="square" lIns="121900" tIns="121900" rIns="121900" bIns="121900" rtlCol="0" anchor="t" anchorCtr="0">
            <a:noAutofit/>
          </a:bodyPr>
          <a:lstStyle/>
          <a:p>
            <a:r>
              <a:rPr lang="en"/>
              <a:t>05</a:t>
            </a:r>
            <a:endParaRPr/>
          </a:p>
        </p:txBody>
      </p:sp>
      <p:cxnSp>
        <p:nvCxnSpPr>
          <p:cNvPr id="653" name="Google Shape;653;p103"/>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
        <p:nvSpPr>
          <p:cNvPr id="654" name="Google Shape;654;p103"/>
          <p:cNvSpPr txBox="1">
            <a:spLocks noGrp="1"/>
          </p:cNvSpPr>
          <p:nvPr>
            <p:ph type="subTitle" idx="1"/>
          </p:nvPr>
        </p:nvSpPr>
        <p:spPr>
          <a:xfrm>
            <a:off x="6557000" y="4387400"/>
            <a:ext cx="4489200" cy="1242800"/>
          </a:xfrm>
          <a:prstGeom prst="rect">
            <a:avLst/>
          </a:prstGeom>
        </p:spPr>
        <p:txBody>
          <a:bodyPr spcFirstLastPara="1" vert="horz" wrap="square" lIns="121900" tIns="121900" rIns="121900" bIns="121900" rtlCol="0" anchor="t" anchorCtr="0">
            <a:noAutofit/>
          </a:bodyPr>
          <a:lstStyle/>
          <a:p>
            <a:pPr marL="0" indent="0"/>
            <a:r>
              <a:rPr lang="en"/>
              <a:t>Exercícios sobre estruturas de fluxos, de repetição e tipos de dado</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04"/>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06</a:t>
            </a:r>
            <a:endParaRPr>
              <a:solidFill>
                <a:srgbClr val="F3F3F3"/>
              </a:solidFill>
            </a:endParaRPr>
          </a:p>
        </p:txBody>
      </p:sp>
      <p:pic>
        <p:nvPicPr>
          <p:cNvPr id="660" name="Google Shape;660;p104"/>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61" name="Google Shape;661;p104"/>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Armazene em valores em variáveis com cada um dos tipos de dados vistos;</a:t>
            </a:r>
            <a:endParaRPr sz="2400">
              <a:solidFill>
                <a:srgbClr val="EFEFEF"/>
              </a:solidFill>
            </a:endParaRPr>
          </a:p>
          <a:p>
            <a:pPr indent="-457189">
              <a:lnSpc>
                <a:spcPct val="150000"/>
              </a:lnSpc>
              <a:buClr>
                <a:srgbClr val="EFEFEF"/>
              </a:buClr>
              <a:buSzPts val="1800"/>
              <a:buChar char="●"/>
            </a:pPr>
            <a:r>
              <a:rPr lang="en" sz="2400">
                <a:solidFill>
                  <a:srgbClr val="EFEFEF"/>
                </a:solidFill>
              </a:rPr>
              <a:t>String, Number e Boolean;</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05"/>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07</a:t>
            </a:r>
            <a:endParaRPr>
              <a:solidFill>
                <a:srgbClr val="F3F3F3"/>
              </a:solidFill>
            </a:endParaRPr>
          </a:p>
        </p:txBody>
      </p:sp>
      <p:pic>
        <p:nvPicPr>
          <p:cNvPr id="667" name="Google Shape;667;p105"/>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68" name="Google Shape;668;p105"/>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Cria uma estrutura if que verifica a entrada na balada, se tiver mais de 18 anos pode entrar;</a:t>
            </a:r>
            <a:endParaRPr sz="2400">
              <a:solidFill>
                <a:srgbClr val="EFEFEF"/>
              </a:solidFill>
            </a:endParaRPr>
          </a:p>
          <a:p>
            <a:pPr indent="-457189">
              <a:lnSpc>
                <a:spcPct val="150000"/>
              </a:lnSpc>
              <a:buClr>
                <a:srgbClr val="EFEFEF"/>
              </a:buClr>
              <a:buSzPts val="1800"/>
              <a:buChar char="●"/>
            </a:pPr>
            <a:r>
              <a:rPr lang="en" sz="2400">
                <a:solidFill>
                  <a:srgbClr val="EFEFEF"/>
                </a:solidFill>
              </a:rPr>
              <a:t>Armazenar a idade em uma variável com let;</a:t>
            </a:r>
            <a:endParaRPr sz="2400">
              <a:solidFill>
                <a:srgbClr val="EFEFEF"/>
              </a:solidFill>
            </a:endParaRPr>
          </a:p>
          <a:p>
            <a:pPr indent="-457189">
              <a:lnSpc>
                <a:spcPct val="150000"/>
              </a:lnSpc>
              <a:buClr>
                <a:srgbClr val="EFEFEF"/>
              </a:buClr>
              <a:buSzPts val="1800"/>
              <a:buChar char="●"/>
            </a:pPr>
            <a:r>
              <a:rPr lang="en" sz="2400">
                <a:solidFill>
                  <a:srgbClr val="EFEFEF"/>
                </a:solidFill>
              </a:rPr>
              <a:t>Insira uma instrução console.log(“Pode entrar”), caso a pessoa tenha mais que 18 anos;</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06"/>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08</a:t>
            </a:r>
            <a:endParaRPr>
              <a:solidFill>
                <a:srgbClr val="F3F3F3"/>
              </a:solidFill>
            </a:endParaRPr>
          </a:p>
        </p:txBody>
      </p:sp>
      <p:pic>
        <p:nvPicPr>
          <p:cNvPr id="674" name="Google Shape;674;p106"/>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75" name="Google Shape;675;p106"/>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Crie uma constante com o seu nome como valor;</a:t>
            </a:r>
            <a:endParaRPr sz="2400">
              <a:solidFill>
                <a:srgbClr val="EFEFEF"/>
              </a:solidFill>
            </a:endParaRPr>
          </a:p>
          <a:p>
            <a:pPr indent="-457189">
              <a:lnSpc>
                <a:spcPct val="150000"/>
              </a:lnSpc>
              <a:buClr>
                <a:srgbClr val="EFEFEF"/>
              </a:buClr>
              <a:buSzPts val="1800"/>
              <a:buChar char="●"/>
            </a:pPr>
            <a:r>
              <a:rPr lang="en" sz="2400">
                <a:solidFill>
                  <a:srgbClr val="EFEFEF"/>
                </a:solidFill>
              </a:rPr>
              <a:t>Depois uma estrutura if que verifica se o seu nome é o que está na constante;</a:t>
            </a:r>
            <a:endParaRPr sz="2400">
              <a:solidFill>
                <a:srgbClr val="EFEFEF"/>
              </a:solidFill>
            </a:endParaRPr>
          </a:p>
          <a:p>
            <a:pPr indent="-457189">
              <a:lnSpc>
                <a:spcPct val="150000"/>
              </a:lnSpc>
              <a:buClr>
                <a:srgbClr val="EFEFEF"/>
              </a:buClr>
              <a:buSzPts val="1800"/>
              <a:buChar char="●"/>
            </a:pPr>
            <a:r>
              <a:rPr lang="en" sz="2400">
                <a:solidFill>
                  <a:srgbClr val="EFEFEF"/>
                </a:solidFill>
              </a:rPr>
              <a:t>Se estiver, emita uma mensagem de saudação com console.log();</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07"/>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09</a:t>
            </a:r>
            <a:endParaRPr>
              <a:solidFill>
                <a:srgbClr val="F3F3F3"/>
              </a:solidFill>
            </a:endParaRPr>
          </a:p>
        </p:txBody>
      </p:sp>
      <p:pic>
        <p:nvPicPr>
          <p:cNvPr id="681" name="Google Shape;681;p107"/>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82" name="Google Shape;682;p107"/>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 função Math.pow() exibe a potencia de um número;</a:t>
            </a:r>
            <a:endParaRPr sz="2400">
              <a:solidFill>
                <a:srgbClr val="EFEFEF"/>
              </a:solidFill>
            </a:endParaRPr>
          </a:p>
          <a:p>
            <a:pPr indent="-457189">
              <a:lnSpc>
                <a:spcPct val="150000"/>
              </a:lnSpc>
              <a:buClr>
                <a:srgbClr val="EFEFEF"/>
              </a:buClr>
              <a:buSzPts val="1800"/>
              <a:buChar char="●"/>
            </a:pPr>
            <a:r>
              <a:rPr lang="en" sz="2400">
                <a:solidFill>
                  <a:srgbClr val="EFEFEF"/>
                </a:solidFill>
              </a:rPr>
              <a:t>Teste a função com console.log() e as seguintes bases: 2, 3, 18 e o expoente deve ser 2;</a:t>
            </a:r>
            <a:endParaRPr sz="2400">
              <a:solidFill>
                <a:srgbClr val="EFEFEF"/>
              </a:solidFill>
            </a:endParaRPr>
          </a:p>
          <a:p>
            <a:pPr indent="-457189">
              <a:lnSpc>
                <a:spcPct val="150000"/>
              </a:lnSpc>
              <a:buClr>
                <a:srgbClr val="EFEFEF"/>
              </a:buClr>
              <a:buSzPts val="1800"/>
              <a:buChar char="●"/>
            </a:pPr>
            <a:r>
              <a:rPr lang="en" sz="2400">
                <a:solidFill>
                  <a:srgbClr val="EFEFEF"/>
                </a:solidFill>
              </a:rPr>
              <a:t>Recebe 2 argumentos, base e expoente;</a:t>
            </a:r>
            <a:endParaRPr sz="2400">
              <a:solidFill>
                <a:srgbClr val="EFEFEF"/>
              </a:solidFill>
            </a:endParaRPr>
          </a:p>
          <a:p>
            <a:pPr indent="-457189">
              <a:lnSpc>
                <a:spcPct val="150000"/>
              </a:lnSpc>
              <a:buClr>
                <a:srgbClr val="EFEFEF"/>
              </a:buClr>
              <a:buSzPts val="1800"/>
              <a:buChar char="●"/>
            </a:pPr>
            <a:r>
              <a:rPr lang="en" sz="2400">
                <a:solidFill>
                  <a:srgbClr val="EFEFEF"/>
                </a:solidFill>
              </a:rPr>
              <a:t>Ex: Math.pow(5,3);</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8"/>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10</a:t>
            </a:r>
            <a:endParaRPr>
              <a:solidFill>
                <a:srgbClr val="F3F3F3"/>
              </a:solidFill>
            </a:endParaRPr>
          </a:p>
        </p:txBody>
      </p:sp>
      <p:pic>
        <p:nvPicPr>
          <p:cNvPr id="688" name="Google Shape;688;p108"/>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89" name="Google Shape;689;p108"/>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Armazene a velocidade de um carro em uma variável, com o número que desejar;</a:t>
            </a:r>
            <a:endParaRPr sz="2400">
              <a:solidFill>
                <a:srgbClr val="EFEFEF"/>
              </a:solidFill>
            </a:endParaRPr>
          </a:p>
          <a:p>
            <a:pPr indent="-457189">
              <a:lnSpc>
                <a:spcPct val="150000"/>
              </a:lnSpc>
              <a:buClr>
                <a:srgbClr val="EFEFEF"/>
              </a:buClr>
              <a:buSzPts val="1800"/>
              <a:buChar char="●"/>
            </a:pPr>
            <a:r>
              <a:rPr lang="en" sz="2400">
                <a:solidFill>
                  <a:srgbClr val="EFEFEF"/>
                </a:solidFill>
              </a:rPr>
              <a:t>Faça uma estrutura if/else que verifica se ele está acima da velocidade;</a:t>
            </a:r>
            <a:endParaRPr sz="2400">
              <a:solidFill>
                <a:srgbClr val="EFEFEF"/>
              </a:solidFill>
            </a:endParaRPr>
          </a:p>
          <a:p>
            <a:pPr indent="-457189">
              <a:lnSpc>
                <a:spcPct val="150000"/>
              </a:lnSpc>
              <a:buClr>
                <a:srgbClr val="EFEFEF"/>
              </a:buClr>
              <a:buSzPts val="1800"/>
              <a:buChar char="●"/>
            </a:pPr>
            <a:r>
              <a:rPr lang="en" sz="2400">
                <a:solidFill>
                  <a:srgbClr val="EFEFEF"/>
                </a:solidFill>
              </a:rPr>
              <a:t>80 é a velocidade máxima permitida;</a:t>
            </a:r>
            <a:endParaRPr sz="2400">
              <a:solidFill>
                <a:srgbClr val="EFEFEF"/>
              </a:solidFill>
            </a:endParaRPr>
          </a:p>
          <a:p>
            <a:pPr indent="-457189">
              <a:lnSpc>
                <a:spcPct val="150000"/>
              </a:lnSpc>
              <a:buClr>
                <a:srgbClr val="EFEFEF"/>
              </a:buClr>
              <a:buSzPts val="1800"/>
              <a:buChar char="●"/>
            </a:pPr>
            <a:r>
              <a:rPr lang="en" sz="2400">
                <a:solidFill>
                  <a:srgbClr val="EFEFEF"/>
                </a:solidFill>
              </a:rPr>
              <a:t>Se estiver acima ou abaixo exiba mensagens com console.log</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09"/>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11</a:t>
            </a:r>
            <a:endParaRPr>
              <a:solidFill>
                <a:srgbClr val="F3F3F3"/>
              </a:solidFill>
            </a:endParaRPr>
          </a:p>
        </p:txBody>
      </p:sp>
      <p:pic>
        <p:nvPicPr>
          <p:cNvPr id="695" name="Google Shape;695;p109"/>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696" name="Google Shape;696;p109"/>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Faça uma estrutura if/else para verificar se um usuário pode dirigir;</a:t>
            </a:r>
            <a:endParaRPr sz="2400">
              <a:solidFill>
                <a:srgbClr val="EFEFEF"/>
              </a:solidFill>
            </a:endParaRPr>
          </a:p>
          <a:p>
            <a:pPr indent="-457189">
              <a:lnSpc>
                <a:spcPct val="150000"/>
              </a:lnSpc>
              <a:buClr>
                <a:srgbClr val="EFEFEF"/>
              </a:buClr>
              <a:buSzPts val="1800"/>
              <a:buChar char="●"/>
            </a:pPr>
            <a:r>
              <a:rPr lang="en" sz="2400">
                <a:solidFill>
                  <a:srgbClr val="EFEFEF"/>
                </a:solidFill>
              </a:rPr>
              <a:t>Armazene em variáveis algumas informações sobre o usuário: idade, se tem CNH</a:t>
            </a:r>
            <a:endParaRPr sz="2400">
              <a:solidFill>
                <a:srgbClr val="EFEFEF"/>
              </a:solidFill>
            </a:endParaRPr>
          </a:p>
          <a:p>
            <a:pPr indent="-457189">
              <a:lnSpc>
                <a:spcPct val="150000"/>
              </a:lnSpc>
              <a:buClr>
                <a:srgbClr val="EFEFEF"/>
              </a:buClr>
              <a:buSzPts val="1800"/>
              <a:buChar char="●"/>
            </a:pPr>
            <a:r>
              <a:rPr lang="en" sz="2400">
                <a:solidFill>
                  <a:srgbClr val="EFEFEF"/>
                </a:solidFill>
              </a:rPr>
              <a:t>Se a idade for maior que 18 e não possuir CNH, exiba uma mensagem;</a:t>
            </a:r>
            <a:endParaRPr sz="2400">
              <a:solidFill>
                <a:srgbClr val="EFEFEF"/>
              </a:solidFill>
            </a:endParaRPr>
          </a:p>
          <a:p>
            <a:pPr indent="-457189">
              <a:lnSpc>
                <a:spcPct val="150000"/>
              </a:lnSpc>
              <a:buClr>
                <a:srgbClr val="EFEFEF"/>
              </a:buClr>
              <a:buSzPts val="1800"/>
              <a:buChar char="●"/>
            </a:pPr>
            <a:r>
              <a:rPr lang="en" sz="2400">
                <a:solidFill>
                  <a:srgbClr val="EFEFEF"/>
                </a:solidFill>
              </a:rPr>
              <a:t>Se a idade for maior que 18 e tem CNH, exiba uma mensagem;</a:t>
            </a:r>
            <a:endParaRPr sz="2400">
              <a:solidFill>
                <a:srgbClr val="EFEFEF"/>
              </a:solidFill>
            </a:endParaRPr>
          </a:p>
          <a:p>
            <a:pPr indent="-457189">
              <a:lnSpc>
                <a:spcPct val="150000"/>
              </a:lnSpc>
              <a:buClr>
                <a:srgbClr val="EFEFEF"/>
              </a:buClr>
              <a:buSzPts val="1800"/>
              <a:buChar char="●"/>
            </a:pPr>
            <a:r>
              <a:rPr lang="en" sz="2400">
                <a:solidFill>
                  <a:srgbClr val="EFEFEF"/>
                </a:solidFill>
              </a:rPr>
              <a:t>Se não tiver 18 nem CNH, exiba outra mensagem;</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10"/>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12</a:t>
            </a:r>
            <a:endParaRPr>
              <a:solidFill>
                <a:srgbClr val="F3F3F3"/>
              </a:solidFill>
            </a:endParaRPr>
          </a:p>
        </p:txBody>
      </p:sp>
      <p:pic>
        <p:nvPicPr>
          <p:cNvPr id="702" name="Google Shape;702;p110"/>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703" name="Google Shape;703;p110"/>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um loop while que exibe números de 0 a 10 no console;</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1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13</a:t>
            </a:r>
            <a:endParaRPr>
              <a:solidFill>
                <a:srgbClr val="F3F3F3"/>
              </a:solidFill>
            </a:endParaRPr>
          </a:p>
        </p:txBody>
      </p:sp>
      <p:pic>
        <p:nvPicPr>
          <p:cNvPr id="709" name="Google Shape;709;p111"/>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710" name="Google Shape;710;p111"/>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um loop for que exibe números de 100 a 50 no console;</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1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14</a:t>
            </a:r>
            <a:endParaRPr>
              <a:solidFill>
                <a:srgbClr val="F3F3F3"/>
              </a:solidFill>
            </a:endParaRPr>
          </a:p>
        </p:txBody>
      </p:sp>
      <p:pic>
        <p:nvPicPr>
          <p:cNvPr id="716" name="Google Shape;716;p112"/>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717" name="Google Shape;717;p112"/>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Escreva um loop for ou while que exiba qual número é par e qual número é ímpar,</a:t>
            </a:r>
            <a:endParaRPr sz="2400">
              <a:solidFill>
                <a:srgbClr val="EFEFEF"/>
              </a:solidFill>
            </a:endParaRPr>
          </a:p>
          <a:p>
            <a:pPr indent="-457189">
              <a:lnSpc>
                <a:spcPct val="150000"/>
              </a:lnSpc>
              <a:buClr>
                <a:srgbClr val="EFEFEF"/>
              </a:buClr>
              <a:buSzPts val="1800"/>
              <a:buChar char="●"/>
            </a:pPr>
            <a:r>
              <a:rPr lang="en" sz="2400">
                <a:solidFill>
                  <a:srgbClr val="EFEFEF"/>
                </a:solidFill>
              </a:rPr>
              <a:t>O contador deve iniciar em 0 e ir até 50;</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1"/>
          <p:cNvSpPr txBox="1">
            <a:spLocks noGrp="1"/>
          </p:cNvSpPr>
          <p:nvPr>
            <p:ph type="body" idx="1"/>
          </p:nvPr>
        </p:nvSpPr>
        <p:spPr>
          <a:xfrm>
            <a:off x="960000" y="1536633"/>
            <a:ext cx="10272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u="sng">
                <a:solidFill>
                  <a:schemeClr val="hlink"/>
                </a:solidFill>
                <a:latin typeface="Arial"/>
                <a:ea typeface="Arial"/>
                <a:cs typeface="Arial"/>
                <a:sym typeface="Arial"/>
                <a:hlinkClick r:id="rId3"/>
              </a:rPr>
              <a:t>https://jsfiddle.net/</a:t>
            </a:r>
            <a:endParaRPr sz="2400">
              <a:solidFill>
                <a:srgbClr val="EFEFEF"/>
              </a:solidFill>
            </a:endParaRPr>
          </a:p>
        </p:txBody>
      </p:sp>
      <p:sp>
        <p:nvSpPr>
          <p:cNvPr id="196" name="Google Shape;196;p41"/>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Outra alternativa para rodar JS</a:t>
            </a:r>
            <a:endParaRPr>
              <a:solidFill>
                <a:srgbClr val="F3F3F3"/>
              </a:solidFill>
            </a:endParaRPr>
          </a:p>
        </p:txBody>
      </p:sp>
      <p:sp>
        <p:nvSpPr>
          <p:cNvPr id="197" name="Google Shape;197;p41"/>
          <p:cNvSpPr txBox="1"/>
          <p:nvPr/>
        </p:nvSpPr>
        <p:spPr>
          <a:xfrm>
            <a:off x="0" y="60700"/>
            <a:ext cx="4000000" cy="4000000"/>
          </a:xfrm>
          <a:prstGeom prst="rect">
            <a:avLst/>
          </a:prstGeom>
          <a:noFill/>
          <a:ln>
            <a:noFill/>
          </a:ln>
        </p:spPr>
        <p:txBody>
          <a:bodyPr spcFirstLastPara="1" wrap="square" lIns="121900" tIns="121900" rIns="121900" bIns="121900" anchor="t" anchorCtr="0">
            <a:noAutofit/>
          </a:bodyPr>
          <a:lstStyle/>
          <a:p>
            <a:r>
              <a:rPr lang="en" sz="2400"/>
              <a:t> </a:t>
            </a:r>
            <a:endParaRPr sz="2400"/>
          </a:p>
        </p:txBody>
      </p:sp>
      <p:pic>
        <p:nvPicPr>
          <p:cNvPr id="198" name="Google Shape;198;p41"/>
          <p:cNvPicPr preferRelativeResize="0"/>
          <p:nvPr/>
        </p:nvPicPr>
        <p:blipFill>
          <a:blip r:embed="rId4">
            <a:alphaModFix/>
          </a:blip>
          <a:stretch>
            <a:fillRect/>
          </a:stretch>
        </p:blipFill>
        <p:spPr>
          <a:xfrm>
            <a:off x="8254367" y="4000000"/>
            <a:ext cx="3540500" cy="242026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3"/>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Exercício 15 - Desafio</a:t>
            </a:r>
            <a:endParaRPr>
              <a:solidFill>
                <a:srgbClr val="F3F3F3"/>
              </a:solidFill>
            </a:endParaRPr>
          </a:p>
        </p:txBody>
      </p:sp>
      <p:pic>
        <p:nvPicPr>
          <p:cNvPr id="723" name="Google Shape;723;p113"/>
          <p:cNvPicPr preferRelativeResize="0"/>
          <p:nvPr/>
        </p:nvPicPr>
        <p:blipFill>
          <a:blip r:embed="rId3">
            <a:alphaModFix/>
          </a:blip>
          <a:stretch>
            <a:fillRect/>
          </a:stretch>
        </p:blipFill>
        <p:spPr>
          <a:xfrm>
            <a:off x="9089133" y="3375867"/>
            <a:ext cx="3102867" cy="3102867"/>
          </a:xfrm>
          <a:prstGeom prst="rect">
            <a:avLst/>
          </a:prstGeom>
          <a:noFill/>
          <a:ln>
            <a:noFill/>
          </a:ln>
        </p:spPr>
      </p:pic>
      <p:sp>
        <p:nvSpPr>
          <p:cNvPr id="724" name="Google Shape;724;p113"/>
          <p:cNvSpPr txBox="1">
            <a:spLocks noGrp="1"/>
          </p:cNvSpPr>
          <p:nvPr>
            <p:ph type="body" idx="1"/>
          </p:nvPr>
        </p:nvSpPr>
        <p:spPr>
          <a:xfrm>
            <a:off x="960000" y="1536633"/>
            <a:ext cx="93060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rPr>
              <a:t>Verifique se o número é primo!</a:t>
            </a:r>
            <a:endParaRPr sz="2400">
              <a:solidFill>
                <a:srgbClr val="EFEFEF"/>
              </a:solidFill>
            </a:endParaRPr>
          </a:p>
          <a:p>
            <a:pPr indent="-457189">
              <a:lnSpc>
                <a:spcPct val="150000"/>
              </a:lnSpc>
              <a:buClr>
                <a:srgbClr val="EFEFEF"/>
              </a:buClr>
              <a:buSzPts val="1800"/>
              <a:buChar char="●"/>
            </a:pPr>
            <a:r>
              <a:rPr lang="en" sz="2400">
                <a:solidFill>
                  <a:srgbClr val="EFEFEF"/>
                </a:solidFill>
              </a:rPr>
              <a:t>Um número primo, é um número natural, maior que 1 e apenas divisível por si próprio e por 1;</a:t>
            </a:r>
            <a:endParaRPr sz="2400">
              <a:solidFill>
                <a:srgbClr val="EFEFEF"/>
              </a:solidFill>
            </a:endParaRPr>
          </a:p>
          <a:p>
            <a:pPr marL="0" indent="0">
              <a:lnSpc>
                <a:spcPct val="150000"/>
              </a:lnSpc>
              <a:spcBef>
                <a:spcPts val="2133"/>
              </a:spcBef>
              <a:spcAft>
                <a:spcPts val="2133"/>
              </a:spcAft>
              <a:buNone/>
            </a:pPr>
            <a:endParaRPr sz="2400">
              <a:solidFill>
                <a:srgbClr val="EFEFE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14"/>
          <p:cNvSpPr txBox="1">
            <a:spLocks noGrp="1"/>
          </p:cNvSpPr>
          <p:nvPr>
            <p:ph type="title"/>
          </p:nvPr>
        </p:nvSpPr>
        <p:spPr>
          <a:xfrm>
            <a:off x="697100" y="912133"/>
            <a:ext cx="5448400" cy="4266400"/>
          </a:xfrm>
          <a:prstGeom prst="rect">
            <a:avLst/>
          </a:prstGeom>
        </p:spPr>
        <p:txBody>
          <a:bodyPr spcFirstLastPara="1" vert="horz" wrap="square" lIns="121900" tIns="121900" rIns="121900" bIns="121900" rtlCol="0" anchor="ctr" anchorCtr="0">
            <a:noAutofit/>
          </a:bodyPr>
          <a:lstStyle/>
          <a:p>
            <a:r>
              <a:rPr lang="en" sz="7333">
                <a:solidFill>
                  <a:schemeClr val="lt2"/>
                </a:solidFill>
              </a:rPr>
              <a:t>Seção de exercícios</a:t>
            </a:r>
            <a:endParaRPr sz="7333"/>
          </a:p>
        </p:txBody>
      </p:sp>
      <p:sp>
        <p:nvSpPr>
          <p:cNvPr id="730" name="Google Shape;730;p114"/>
          <p:cNvSpPr txBox="1">
            <a:spLocks noGrp="1"/>
          </p:cNvSpPr>
          <p:nvPr>
            <p:ph type="title" idx="2"/>
          </p:nvPr>
        </p:nvSpPr>
        <p:spPr>
          <a:xfrm>
            <a:off x="6465567" y="1334833"/>
            <a:ext cx="2866000" cy="2419600"/>
          </a:xfrm>
          <a:prstGeom prst="rect">
            <a:avLst/>
          </a:prstGeom>
        </p:spPr>
        <p:txBody>
          <a:bodyPr spcFirstLastPara="1" vert="horz" wrap="square" lIns="121900" tIns="121900" rIns="121900" bIns="121900" rtlCol="0" anchor="t" anchorCtr="0">
            <a:noAutofit/>
          </a:bodyPr>
          <a:lstStyle/>
          <a:p>
            <a:r>
              <a:rPr lang="en"/>
              <a:t>05</a:t>
            </a:r>
            <a:endParaRPr/>
          </a:p>
        </p:txBody>
      </p:sp>
      <p:cxnSp>
        <p:nvCxnSpPr>
          <p:cNvPr id="731" name="Google Shape;731;p114"/>
          <p:cNvCxnSpPr/>
          <p:nvPr/>
        </p:nvCxnSpPr>
        <p:spPr>
          <a:xfrm rot="10800000" flipH="1">
            <a:off x="6668233" y="4148867"/>
            <a:ext cx="4567600" cy="2800"/>
          </a:xfrm>
          <a:prstGeom prst="straightConnector1">
            <a:avLst/>
          </a:prstGeom>
          <a:noFill/>
          <a:ln w="19050" cap="flat" cmpd="sng">
            <a:solidFill>
              <a:srgbClr val="F3F3F3"/>
            </a:solidFill>
            <a:prstDash val="solid"/>
            <a:round/>
            <a:headEnd type="oval" w="med" len="med"/>
            <a:tailEnd type="oval" w="med" len="med"/>
          </a:ln>
        </p:spPr>
      </p:cxnSp>
      <p:sp>
        <p:nvSpPr>
          <p:cNvPr id="732" name="Google Shape;732;p114"/>
          <p:cNvSpPr txBox="1">
            <a:spLocks noGrp="1"/>
          </p:cNvSpPr>
          <p:nvPr>
            <p:ph type="subTitle" idx="1"/>
          </p:nvPr>
        </p:nvSpPr>
        <p:spPr>
          <a:xfrm>
            <a:off x="955033" y="4480133"/>
            <a:ext cx="3776000" cy="698400"/>
          </a:xfrm>
          <a:prstGeom prst="rect">
            <a:avLst/>
          </a:prstGeom>
        </p:spPr>
        <p:txBody>
          <a:bodyPr spcFirstLastPara="1" vert="horz" wrap="square" lIns="121900" tIns="121900" rIns="121900" bIns="121900" rtlCol="0" anchor="t" anchorCtr="0">
            <a:noAutofit/>
          </a:bodyPr>
          <a:lstStyle/>
          <a:p>
            <a:pPr marL="0" indent="0"/>
            <a:r>
              <a:rPr lang="en" b="1">
                <a:latin typeface="Fira Sans Condensed"/>
                <a:ea typeface="Fira Sans Condensed"/>
                <a:cs typeface="Fira Sans Condensed"/>
                <a:sym typeface="Fira Sans Condensed"/>
              </a:rPr>
              <a:t>Conclusão da unidade</a:t>
            </a:r>
            <a:endParaRPr b="1">
              <a:latin typeface="Fira Sans Condensed"/>
              <a:ea typeface="Fira Sans Condensed"/>
              <a:cs typeface="Fira Sans Condensed"/>
              <a:sym typeface="Fira San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2"/>
          <p:cNvSpPr txBox="1">
            <a:spLocks noGrp="1"/>
          </p:cNvSpPr>
          <p:nvPr>
            <p:ph type="body" idx="1"/>
          </p:nvPr>
        </p:nvSpPr>
        <p:spPr>
          <a:xfrm>
            <a:off x="960000" y="1536633"/>
            <a:ext cx="9237200" cy="4555200"/>
          </a:xfrm>
          <a:prstGeom prst="rect">
            <a:avLst/>
          </a:prstGeom>
          <a:noFill/>
        </p:spPr>
        <p:txBody>
          <a:bodyPr spcFirstLastPara="1" vert="horz" wrap="square" lIns="121900" tIns="121900" rIns="121900" bIns="121900" rtlCol="0" anchor="t" anchorCtr="0">
            <a:noAutofit/>
          </a:bodyPr>
          <a:lstStyle/>
          <a:p>
            <a:pPr indent="-457189">
              <a:lnSpc>
                <a:spcPct val="150000"/>
              </a:lnSpc>
              <a:buClr>
                <a:srgbClr val="EFEFEF"/>
              </a:buClr>
              <a:buSzPts val="1800"/>
              <a:buChar char="●"/>
            </a:pPr>
            <a:r>
              <a:rPr lang="en" sz="2400">
                <a:solidFill>
                  <a:srgbClr val="EFEFEF"/>
                </a:solidFill>
                <a:latin typeface="Arial"/>
                <a:ea typeface="Arial"/>
                <a:cs typeface="Arial"/>
                <a:sym typeface="Arial"/>
              </a:rPr>
              <a:t>Use a abordagem de: editor de texto + navegador;</a:t>
            </a:r>
            <a:endParaRPr sz="2400">
              <a:solidFill>
                <a:srgbClr val="EFEFEF"/>
              </a:solidFill>
              <a:latin typeface="Arial"/>
              <a:ea typeface="Arial"/>
              <a:cs typeface="Arial"/>
              <a:sym typeface="Arial"/>
            </a:endParaRPr>
          </a:p>
          <a:p>
            <a:pPr indent="-457189">
              <a:lnSpc>
                <a:spcPct val="150000"/>
              </a:lnSpc>
              <a:buClr>
                <a:srgbClr val="EFEFEF"/>
              </a:buClr>
              <a:buSzPts val="1800"/>
              <a:buChar char="●"/>
            </a:pPr>
            <a:r>
              <a:rPr lang="en" sz="2400">
                <a:solidFill>
                  <a:srgbClr val="EFEFEF"/>
                </a:solidFill>
                <a:latin typeface="Arial"/>
                <a:ea typeface="Arial"/>
                <a:cs typeface="Arial"/>
                <a:sym typeface="Arial"/>
              </a:rPr>
              <a:t>Salve todas as aulas em arquivos separados para consultar posteriormente;</a:t>
            </a:r>
            <a:endParaRPr sz="2400">
              <a:solidFill>
                <a:srgbClr val="EFEFEF"/>
              </a:solidFill>
              <a:latin typeface="Arial"/>
              <a:ea typeface="Arial"/>
              <a:cs typeface="Arial"/>
              <a:sym typeface="Arial"/>
            </a:endParaRPr>
          </a:p>
          <a:p>
            <a:pPr indent="-457189">
              <a:lnSpc>
                <a:spcPct val="150000"/>
              </a:lnSpc>
              <a:buClr>
                <a:srgbClr val="EFEFEF"/>
              </a:buClr>
              <a:buSzPts val="1800"/>
              <a:buFont typeface="Arial"/>
              <a:buChar char="●"/>
            </a:pPr>
            <a:r>
              <a:rPr lang="en" sz="2400">
                <a:solidFill>
                  <a:srgbClr val="EFEFEF"/>
                </a:solidFill>
                <a:latin typeface="Arial"/>
                <a:ea typeface="Arial"/>
                <a:cs typeface="Arial"/>
                <a:sym typeface="Arial"/>
              </a:rPr>
              <a:t>Cada aula crie um exemplo a mais com as suas ideias para praticar;</a:t>
            </a:r>
            <a:endParaRPr sz="2400">
              <a:solidFill>
                <a:srgbClr val="EFEFEF"/>
              </a:solidFill>
              <a:latin typeface="Arial"/>
              <a:ea typeface="Arial"/>
              <a:cs typeface="Arial"/>
              <a:sym typeface="Arial"/>
            </a:endParaRPr>
          </a:p>
        </p:txBody>
      </p:sp>
      <p:sp>
        <p:nvSpPr>
          <p:cNvPr id="204" name="Google Shape;204;p42"/>
          <p:cNvSpPr txBox="1">
            <a:spLocks noGrp="1"/>
          </p:cNvSpPr>
          <p:nvPr>
            <p:ph type="title"/>
          </p:nvPr>
        </p:nvSpPr>
        <p:spPr>
          <a:xfrm>
            <a:off x="960133" y="679767"/>
            <a:ext cx="10272000" cy="763600"/>
          </a:xfrm>
          <a:prstGeom prst="rect">
            <a:avLst/>
          </a:prstGeom>
        </p:spPr>
        <p:txBody>
          <a:bodyPr spcFirstLastPara="1" vert="horz" wrap="square" lIns="121900" tIns="121900" rIns="121900" bIns="121900" rtlCol="0" anchor="t" anchorCtr="0">
            <a:noAutofit/>
          </a:bodyPr>
          <a:lstStyle/>
          <a:p>
            <a:r>
              <a:rPr lang="en"/>
              <a:t>Como eu aconselho você a seguir o curso</a:t>
            </a:r>
            <a:endParaRPr>
              <a:solidFill>
                <a:srgbClr val="F3F3F3"/>
              </a:solidFill>
            </a:endParaRPr>
          </a:p>
        </p:txBody>
      </p:sp>
      <p:pic>
        <p:nvPicPr>
          <p:cNvPr id="205" name="Google Shape;205;p42"/>
          <p:cNvPicPr preferRelativeResize="0"/>
          <p:nvPr/>
        </p:nvPicPr>
        <p:blipFill>
          <a:blip r:embed="rId3">
            <a:alphaModFix/>
          </a:blip>
          <a:stretch>
            <a:fillRect/>
          </a:stretch>
        </p:blipFill>
        <p:spPr>
          <a:xfrm>
            <a:off x="9292333" y="3579067"/>
            <a:ext cx="3102867" cy="3102867"/>
          </a:xfrm>
          <a:prstGeom prst="rect">
            <a:avLst/>
          </a:prstGeom>
          <a:noFill/>
          <a:ln>
            <a:noFill/>
          </a:ln>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DC69877A7AD143A8B0601EB07B20B7" ma:contentTypeVersion="1" ma:contentTypeDescription="Crie um novo documento." ma:contentTypeScope="" ma:versionID="d1c52d9d645a1a2628d5cd604dd04f9b">
  <xsd:schema xmlns:xsd="http://www.w3.org/2001/XMLSchema" xmlns:xs="http://www.w3.org/2001/XMLSchema" xmlns:p="http://schemas.microsoft.com/office/2006/metadata/properties" xmlns:ns2="526bbcde-2569-443e-b78b-f310b386c5da" targetNamespace="http://schemas.microsoft.com/office/2006/metadata/properties" ma:root="true" ma:fieldsID="bf9eab7ebddca5f49edea3503b8ac4b6" ns2:_="">
    <xsd:import namespace="526bbcde-2569-443e-b78b-f310b386c5da"/>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6bbcde-2569-443e-b78b-f310b386c5d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526bbcde-2569-443e-b78b-f310b386c5da" xsi:nil="true"/>
  </documentManagement>
</p:properties>
</file>

<file path=customXml/itemProps1.xml><?xml version="1.0" encoding="utf-8"?>
<ds:datastoreItem xmlns:ds="http://schemas.openxmlformats.org/officeDocument/2006/customXml" ds:itemID="{BB18EFEF-CBF7-46BA-BF44-82008310F536}"/>
</file>

<file path=customXml/itemProps2.xml><?xml version="1.0" encoding="utf-8"?>
<ds:datastoreItem xmlns:ds="http://schemas.openxmlformats.org/officeDocument/2006/customXml" ds:itemID="{A86D41A2-4651-4634-8CDE-D00C2789075A}"/>
</file>

<file path=customXml/itemProps3.xml><?xml version="1.0" encoding="utf-8"?>
<ds:datastoreItem xmlns:ds="http://schemas.openxmlformats.org/officeDocument/2006/customXml" ds:itemID="{FCE7FE69-9FB9-4932-A574-624CAB6C82DB}"/>
</file>

<file path=docProps/app.xml><?xml version="1.0" encoding="utf-8"?>
<Properties xmlns="http://schemas.openxmlformats.org/officeDocument/2006/extended-properties" xmlns:vt="http://schemas.openxmlformats.org/officeDocument/2006/docPropsVTypes">
  <TotalTime>6</TotalTime>
  <Words>2841</Words>
  <Application>Microsoft Office PowerPoint</Application>
  <PresentationFormat>Widescreen</PresentationFormat>
  <Paragraphs>343</Paragraphs>
  <Slides>81</Slides>
  <Notes>81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81</vt:i4>
      </vt:variant>
    </vt:vector>
  </HeadingPairs>
  <TitlesOfParts>
    <vt:vector size="86" baseType="lpstr">
      <vt:lpstr>Arial</vt:lpstr>
      <vt:lpstr>Calibri</vt:lpstr>
      <vt:lpstr>Calibri Light</vt:lpstr>
      <vt:lpstr>Fira Sans Condensed</vt:lpstr>
      <vt:lpstr>Tema do Office</vt:lpstr>
      <vt:lpstr>Introdução</vt:lpstr>
      <vt:lpstr>O que é JavaScript?</vt:lpstr>
      <vt:lpstr>O que é JavaScript?</vt:lpstr>
      <vt:lpstr>Onde JavaScript é utilizada?</vt:lpstr>
      <vt:lpstr>Fazendo download de um editor</vt:lpstr>
      <vt:lpstr>Como executar o JS em um navegador</vt:lpstr>
      <vt:lpstr>Executando JS direto do console</vt:lpstr>
      <vt:lpstr>Outra alternativa para rodar JS</vt:lpstr>
      <vt:lpstr>Como eu aconselho você a seguir o curso</vt:lpstr>
      <vt:lpstr>Introdução</vt:lpstr>
      <vt:lpstr>Tipos de dados e Operadores</vt:lpstr>
      <vt:lpstr>O que são tipos de dados?</vt:lpstr>
      <vt:lpstr>Numbers</vt:lpstr>
      <vt:lpstr>Numbers: aritmética</vt:lpstr>
      <vt:lpstr>Numbers: aritmética operadores</vt:lpstr>
      <vt:lpstr>Numbers: Special Numbers</vt:lpstr>
      <vt:lpstr>Strings</vt:lpstr>
      <vt:lpstr>Strings: detalhes mais técnicos</vt:lpstr>
      <vt:lpstr>Booleans</vt:lpstr>
      <vt:lpstr>Booleans: comparações</vt:lpstr>
      <vt:lpstr>Booleans: operadores lógicos</vt:lpstr>
      <vt:lpstr>Booleans: operadores lógicos</vt:lpstr>
      <vt:lpstr>Booleans: operadores lógicos exemplos</vt:lpstr>
      <vt:lpstr>Booleans: operador ternário</vt:lpstr>
      <vt:lpstr>Empty Values</vt:lpstr>
      <vt:lpstr>Conversão de tipo automática</vt:lpstr>
      <vt:lpstr>Tipos de dados e Operadores </vt:lpstr>
      <vt:lpstr>Seção de exercícios</vt:lpstr>
      <vt:lpstr>Exercício 01</vt:lpstr>
      <vt:lpstr>Exercício 02</vt:lpstr>
      <vt:lpstr>Exercício 03</vt:lpstr>
      <vt:lpstr>Exercício 04</vt:lpstr>
      <vt:lpstr>Exercício 05</vt:lpstr>
      <vt:lpstr>Seção de exercícios</vt:lpstr>
      <vt:lpstr>Estruturas de Programação</vt:lpstr>
      <vt:lpstr>O que é um programa/software?</vt:lpstr>
      <vt:lpstr>O que é um programa/software?</vt:lpstr>
      <vt:lpstr>O que é um programa/software?</vt:lpstr>
      <vt:lpstr>Como salvar valores na memória</vt:lpstr>
      <vt:lpstr>Como salvar valores na memória</vt:lpstr>
      <vt:lpstr>Outras maneiras de salvar valor</vt:lpstr>
      <vt:lpstr>Outras maneiras de salvar valor</vt:lpstr>
      <vt:lpstr>Convenção no nome das variáveis</vt:lpstr>
      <vt:lpstr>Nomes de variáveis reservados</vt:lpstr>
      <vt:lpstr>Como funciona o ambiente</vt:lpstr>
      <vt:lpstr>A estrutura de uma função</vt:lpstr>
      <vt:lpstr>A estrutura de uma função</vt:lpstr>
      <vt:lpstr>Função built-in: prompt()</vt:lpstr>
      <vt:lpstr>Função built-in: alert()</vt:lpstr>
      <vt:lpstr>Função built-in: Math.x()</vt:lpstr>
      <vt:lpstr>Função built-in: console.log()</vt:lpstr>
      <vt:lpstr>O que são estruturas de controle?</vt:lpstr>
      <vt:lpstr>O que são estruturas de controle?</vt:lpstr>
      <vt:lpstr>Estrutura condicional: if</vt:lpstr>
      <vt:lpstr>Estrutura condicional: else</vt:lpstr>
      <vt:lpstr>Estrutura condicional: else if</vt:lpstr>
      <vt:lpstr>O que são estruturas de repetição</vt:lpstr>
      <vt:lpstr>Estrutura de repetição: while</vt:lpstr>
      <vt:lpstr>Estrutura de repetição: do while</vt:lpstr>
      <vt:lpstr>Estrutura de repetição: for</vt:lpstr>
      <vt:lpstr>Precisamos falar sobre identação</vt:lpstr>
      <vt:lpstr>Forçando a saída de um loop: break</vt:lpstr>
      <vt:lpstr>Pulando uma execução do loop: continue</vt:lpstr>
      <vt:lpstr>Incrementando a variável: forma fácil</vt:lpstr>
      <vt:lpstr>Estrutura condicional: switch</vt:lpstr>
      <vt:lpstr>Estrutura condicional: switch</vt:lpstr>
      <vt:lpstr>Um pouco mais sobre declaração de variáveis</vt:lpstr>
      <vt:lpstr>Comentários no JavaScript</vt:lpstr>
      <vt:lpstr>Estruturas de Programação</vt:lpstr>
      <vt:lpstr>Seção de exercícios</vt:lpstr>
      <vt:lpstr>Exercício 06</vt:lpstr>
      <vt:lpstr>Exercício 07</vt:lpstr>
      <vt:lpstr>Exercício 08</vt:lpstr>
      <vt:lpstr>Exercício 09</vt:lpstr>
      <vt:lpstr>Exercício 10</vt:lpstr>
      <vt:lpstr>Exercício 11</vt:lpstr>
      <vt:lpstr>Exercício 12</vt:lpstr>
      <vt:lpstr>Exercício 13</vt:lpstr>
      <vt:lpstr>Exercício 14</vt:lpstr>
      <vt:lpstr>Exercício 15 - Desafio</vt:lpstr>
      <vt:lpstr>Seção de 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workstation</dc:creator>
  <cp:lastModifiedBy>workstation</cp:lastModifiedBy>
  <cp:revision>2</cp:revision>
  <dcterms:created xsi:type="dcterms:W3CDTF">2022-08-12T18:11:37Z</dcterms:created>
  <dcterms:modified xsi:type="dcterms:W3CDTF">2022-08-12T18:18:12Z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0x01010066DC69877A7AD143A8B0601EB07B20B7</vt:lpwstr>
  </property>
</Properties>
</file>