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33"/>
  </p:notesMasterIdLst>
  <p:handoutMasterIdLst>
    <p:handoutMasterId r:id="rId34"/>
  </p:handoutMasterIdLst>
  <p:sldIdLst>
    <p:sldId id="408" r:id="rId14"/>
    <p:sldId id="256" r:id="rId15"/>
    <p:sldId id="257" r:id="rId16"/>
    <p:sldId id="391" r:id="rId17"/>
    <p:sldId id="424" r:id="rId18"/>
    <p:sldId id="409" r:id="rId19"/>
    <p:sldId id="410" r:id="rId20"/>
    <p:sldId id="425" r:id="rId21"/>
    <p:sldId id="411" r:id="rId22"/>
    <p:sldId id="412" r:id="rId23"/>
    <p:sldId id="413" r:id="rId24"/>
    <p:sldId id="414" r:id="rId25"/>
    <p:sldId id="415" r:id="rId26"/>
    <p:sldId id="426" r:id="rId27"/>
    <p:sldId id="416" r:id="rId28"/>
    <p:sldId id="427" r:id="rId29"/>
    <p:sldId id="432" r:id="rId30"/>
    <p:sldId id="436" r:id="rId31"/>
    <p:sldId id="437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1714" autoAdjust="0"/>
  </p:normalViewPr>
  <p:slideViewPr>
    <p:cSldViewPr>
      <p:cViewPr>
        <p:scale>
          <a:sx n="66" d="100"/>
          <a:sy n="66" d="100"/>
        </p:scale>
        <p:origin x="-127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Tela de Cadastro de Usuários - Detalhe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44482"/>
            <a:ext cx="4475513" cy="411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1043608" y="2420888"/>
            <a:ext cx="2952328" cy="472118"/>
            <a:chOff x="1043608" y="2420888"/>
            <a:chExt cx="2952328" cy="472118"/>
          </a:xfrm>
        </p:grpSpPr>
        <p:sp>
          <p:nvSpPr>
            <p:cNvPr id="2" name="CaixaDeTexto 1"/>
            <p:cNvSpPr txBox="1"/>
            <p:nvPr/>
          </p:nvSpPr>
          <p:spPr>
            <a:xfrm>
              <a:off x="1043608" y="2492896"/>
              <a:ext cx="1440160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Prefixo</a:t>
              </a:r>
              <a:endParaRPr lang="pt-BR" dirty="0"/>
            </a:p>
          </p:txBody>
        </p:sp>
        <p:cxnSp>
          <p:nvCxnSpPr>
            <p:cNvPr id="7" name="Conector de seta reta 6"/>
            <p:cNvCxnSpPr>
              <a:stCxn id="2" idx="3"/>
            </p:cNvCxnSpPr>
            <p:nvPr/>
          </p:nvCxnSpPr>
          <p:spPr>
            <a:xfrm flipV="1">
              <a:off x="2483768" y="2420888"/>
              <a:ext cx="1512168" cy="272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1043608" y="2420888"/>
            <a:ext cx="3384376" cy="1288209"/>
            <a:chOff x="1043608" y="2420888"/>
            <a:chExt cx="3384376" cy="1288209"/>
          </a:xfrm>
        </p:grpSpPr>
        <p:sp>
          <p:nvSpPr>
            <p:cNvPr id="8" name="CaixaDeTexto 7"/>
            <p:cNvSpPr txBox="1"/>
            <p:nvPr/>
          </p:nvSpPr>
          <p:spPr>
            <a:xfrm>
              <a:off x="1043608" y="3308987"/>
              <a:ext cx="1440160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Usuário</a:t>
              </a:r>
              <a:endParaRPr lang="pt-BR" dirty="0"/>
            </a:p>
          </p:txBody>
        </p:sp>
        <p:cxnSp>
          <p:nvCxnSpPr>
            <p:cNvPr id="14" name="Conector de seta reta 13"/>
            <p:cNvCxnSpPr>
              <a:stCxn id="8" idx="3"/>
            </p:cNvCxnSpPr>
            <p:nvPr/>
          </p:nvCxnSpPr>
          <p:spPr>
            <a:xfrm flipV="1">
              <a:off x="2483768" y="2420888"/>
              <a:ext cx="1944216" cy="1088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/>
          <p:cNvGrpSpPr/>
          <p:nvPr/>
        </p:nvGrpSpPr>
        <p:grpSpPr>
          <a:xfrm>
            <a:off x="1043608" y="2420888"/>
            <a:ext cx="4353485" cy="2104300"/>
            <a:chOff x="1043608" y="2420888"/>
            <a:chExt cx="4353485" cy="2104300"/>
          </a:xfrm>
        </p:grpSpPr>
        <p:sp>
          <p:nvSpPr>
            <p:cNvPr id="9" name="CaixaDeTexto 8"/>
            <p:cNvSpPr txBox="1"/>
            <p:nvPr/>
          </p:nvSpPr>
          <p:spPr>
            <a:xfrm>
              <a:off x="1043608" y="4125078"/>
              <a:ext cx="2232248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Nome (descritivo)</a:t>
              </a:r>
              <a:endParaRPr lang="pt-BR" dirty="0"/>
            </a:p>
          </p:txBody>
        </p:sp>
        <p:cxnSp>
          <p:nvCxnSpPr>
            <p:cNvPr id="18" name="Conector de seta reta 17"/>
            <p:cNvCxnSpPr>
              <a:stCxn id="9" idx="3"/>
            </p:cNvCxnSpPr>
            <p:nvPr/>
          </p:nvCxnSpPr>
          <p:spPr>
            <a:xfrm flipV="1">
              <a:off x="3275856" y="2420888"/>
              <a:ext cx="2121237" cy="19042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1064455" y="2420889"/>
            <a:ext cx="6453875" cy="2920389"/>
            <a:chOff x="1064455" y="2420889"/>
            <a:chExt cx="6453875" cy="2920389"/>
          </a:xfrm>
        </p:grpSpPr>
        <p:sp>
          <p:nvSpPr>
            <p:cNvPr id="10" name="CaixaDeTexto 9"/>
            <p:cNvSpPr txBox="1"/>
            <p:nvPr/>
          </p:nvSpPr>
          <p:spPr>
            <a:xfrm>
              <a:off x="1064455" y="4941168"/>
              <a:ext cx="1419313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Senha</a:t>
              </a:r>
              <a:endParaRPr lang="pt-BR" dirty="0"/>
            </a:p>
          </p:txBody>
        </p:sp>
        <p:cxnSp>
          <p:nvCxnSpPr>
            <p:cNvPr id="20" name="Conector de seta reta 19"/>
            <p:cNvCxnSpPr>
              <a:stCxn id="10" idx="3"/>
            </p:cNvCxnSpPr>
            <p:nvPr/>
          </p:nvCxnSpPr>
          <p:spPr>
            <a:xfrm flipV="1">
              <a:off x="2483768" y="2420889"/>
              <a:ext cx="5034562" cy="272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1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Tela de Cadastro de Usuários - Detalhe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41562"/>
            <a:ext cx="38766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043608" y="2276872"/>
            <a:ext cx="4608512" cy="616134"/>
            <a:chOff x="1043608" y="2276872"/>
            <a:chExt cx="4608512" cy="616134"/>
          </a:xfrm>
        </p:grpSpPr>
        <p:sp>
          <p:nvSpPr>
            <p:cNvPr id="6" name="CaixaDeTexto 5"/>
            <p:cNvSpPr txBox="1"/>
            <p:nvPr/>
          </p:nvSpPr>
          <p:spPr>
            <a:xfrm>
              <a:off x="1043608" y="2492896"/>
              <a:ext cx="1440160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E-mail</a:t>
              </a:r>
              <a:endParaRPr lang="pt-BR" dirty="0"/>
            </a:p>
          </p:txBody>
        </p:sp>
        <p:cxnSp>
          <p:nvCxnSpPr>
            <p:cNvPr id="10" name="Conector de seta reta 9"/>
            <p:cNvCxnSpPr>
              <a:stCxn id="6" idx="3"/>
            </p:cNvCxnSpPr>
            <p:nvPr/>
          </p:nvCxnSpPr>
          <p:spPr>
            <a:xfrm flipV="1">
              <a:off x="2483768" y="2276872"/>
              <a:ext cx="3168352" cy="4160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1043608" y="2852936"/>
            <a:ext cx="4608512" cy="856161"/>
            <a:chOff x="1043608" y="2852936"/>
            <a:chExt cx="4608512" cy="856161"/>
          </a:xfrm>
        </p:grpSpPr>
        <p:sp>
          <p:nvSpPr>
            <p:cNvPr id="7" name="CaixaDeTexto 6"/>
            <p:cNvSpPr txBox="1"/>
            <p:nvPr/>
          </p:nvSpPr>
          <p:spPr>
            <a:xfrm>
              <a:off x="1043608" y="3308987"/>
              <a:ext cx="1944216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Tipo de Acesso</a:t>
              </a:r>
              <a:endParaRPr lang="pt-BR" dirty="0"/>
            </a:p>
          </p:txBody>
        </p:sp>
        <p:cxnSp>
          <p:nvCxnSpPr>
            <p:cNvPr id="11" name="Conector de seta reta 10"/>
            <p:cNvCxnSpPr>
              <a:stCxn id="7" idx="3"/>
            </p:cNvCxnSpPr>
            <p:nvPr/>
          </p:nvCxnSpPr>
          <p:spPr>
            <a:xfrm flipV="1">
              <a:off x="2987824" y="2852936"/>
              <a:ext cx="2664296" cy="656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1043608" y="3068961"/>
            <a:ext cx="4608512" cy="1764003"/>
            <a:chOff x="1043608" y="3068961"/>
            <a:chExt cx="4608512" cy="1764003"/>
          </a:xfrm>
        </p:grpSpPr>
        <p:sp>
          <p:nvSpPr>
            <p:cNvPr id="8" name="CaixaDeTexto 7"/>
            <p:cNvSpPr txBox="1"/>
            <p:nvPr/>
          </p:nvSpPr>
          <p:spPr>
            <a:xfrm>
              <a:off x="1043608" y="4125078"/>
              <a:ext cx="2232248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Cód.. Colaborador</a:t>
              </a:r>
              <a:endParaRPr lang="pt-BR" dirty="0"/>
            </a:p>
          </p:txBody>
        </p:sp>
        <p:cxnSp>
          <p:nvCxnSpPr>
            <p:cNvPr id="12" name="Conector de seta reta 11"/>
            <p:cNvCxnSpPr>
              <a:stCxn id="8" idx="3"/>
            </p:cNvCxnSpPr>
            <p:nvPr/>
          </p:nvCxnSpPr>
          <p:spPr>
            <a:xfrm flipV="1">
              <a:off x="3275856" y="3068961"/>
              <a:ext cx="2376264" cy="14100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1064455" y="4005064"/>
            <a:ext cx="4299633" cy="1336214"/>
            <a:chOff x="1064455" y="4005064"/>
            <a:chExt cx="4299633" cy="1336214"/>
          </a:xfrm>
        </p:grpSpPr>
        <p:sp>
          <p:nvSpPr>
            <p:cNvPr id="9" name="CaixaDeTexto 8"/>
            <p:cNvSpPr txBox="1"/>
            <p:nvPr/>
          </p:nvSpPr>
          <p:spPr>
            <a:xfrm>
              <a:off x="1064455" y="4941168"/>
              <a:ext cx="1419313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Foto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9" idx="3"/>
            </p:cNvCxnSpPr>
            <p:nvPr/>
          </p:nvCxnSpPr>
          <p:spPr>
            <a:xfrm flipV="1">
              <a:off x="2483768" y="4005064"/>
              <a:ext cx="2880320" cy="11361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75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Tela de Cadastro de Usuários - Detalhe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7" y="2107475"/>
            <a:ext cx="7733680" cy="10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043608" y="2624221"/>
            <a:ext cx="2232248" cy="1164819"/>
            <a:chOff x="1043608" y="2624221"/>
            <a:chExt cx="2232248" cy="1164819"/>
          </a:xfrm>
        </p:grpSpPr>
        <p:sp>
          <p:nvSpPr>
            <p:cNvPr id="7" name="CaixaDeTexto 6"/>
            <p:cNvSpPr txBox="1"/>
            <p:nvPr/>
          </p:nvSpPr>
          <p:spPr>
            <a:xfrm>
              <a:off x="1043608" y="3388930"/>
              <a:ext cx="1728192" cy="40011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Observações</a:t>
              </a:r>
              <a:endParaRPr lang="pt-BR" dirty="0"/>
            </a:p>
          </p:txBody>
        </p:sp>
        <p:cxnSp>
          <p:nvCxnSpPr>
            <p:cNvPr id="11" name="Conector de seta reta 10"/>
            <p:cNvCxnSpPr>
              <a:stCxn id="7" idx="3"/>
            </p:cNvCxnSpPr>
            <p:nvPr/>
          </p:nvCxnSpPr>
          <p:spPr>
            <a:xfrm flipV="1">
              <a:off x="2771800" y="2624221"/>
              <a:ext cx="504056" cy="9647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1043608" y="2276872"/>
            <a:ext cx="5688632" cy="2328259"/>
            <a:chOff x="1043608" y="2276872"/>
            <a:chExt cx="5688632" cy="2328259"/>
          </a:xfrm>
        </p:grpSpPr>
        <p:sp>
          <p:nvSpPr>
            <p:cNvPr id="8" name="CaixaDeTexto 7"/>
            <p:cNvSpPr txBox="1"/>
            <p:nvPr/>
          </p:nvSpPr>
          <p:spPr>
            <a:xfrm>
              <a:off x="1043608" y="4205021"/>
              <a:ext cx="1944216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Grupos</a:t>
              </a:r>
              <a:endParaRPr lang="pt-BR" dirty="0"/>
            </a:p>
          </p:txBody>
        </p:sp>
        <p:cxnSp>
          <p:nvCxnSpPr>
            <p:cNvPr id="12" name="Conector de seta reta 11"/>
            <p:cNvCxnSpPr>
              <a:stCxn id="8" idx="3"/>
            </p:cNvCxnSpPr>
            <p:nvPr/>
          </p:nvCxnSpPr>
          <p:spPr>
            <a:xfrm flipV="1">
              <a:off x="2987824" y="2276872"/>
              <a:ext cx="3744416" cy="2128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1043608" y="2624221"/>
            <a:ext cx="5688632" cy="2797001"/>
            <a:chOff x="1043608" y="2624221"/>
            <a:chExt cx="5688632" cy="2797001"/>
          </a:xfrm>
        </p:grpSpPr>
        <p:sp>
          <p:nvSpPr>
            <p:cNvPr id="9" name="CaixaDeTexto 8"/>
            <p:cNvSpPr txBox="1"/>
            <p:nvPr/>
          </p:nvSpPr>
          <p:spPr>
            <a:xfrm>
              <a:off x="1043608" y="5021112"/>
              <a:ext cx="2232248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Direitos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9" idx="3"/>
            </p:cNvCxnSpPr>
            <p:nvPr/>
          </p:nvCxnSpPr>
          <p:spPr>
            <a:xfrm flipV="1">
              <a:off x="3275856" y="2624221"/>
              <a:ext cx="3456384" cy="2596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1064455" y="2276872"/>
            <a:ext cx="7369132" cy="3960440"/>
            <a:chOff x="1064455" y="2276872"/>
            <a:chExt cx="7369132" cy="3960440"/>
          </a:xfrm>
        </p:grpSpPr>
        <p:sp>
          <p:nvSpPr>
            <p:cNvPr id="10" name="CaixaDeTexto 9"/>
            <p:cNvSpPr txBox="1"/>
            <p:nvPr/>
          </p:nvSpPr>
          <p:spPr>
            <a:xfrm>
              <a:off x="1064455" y="5837202"/>
              <a:ext cx="170734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Copiar perfil</a:t>
              </a:r>
              <a:endParaRPr lang="pt-BR" dirty="0"/>
            </a:p>
          </p:txBody>
        </p:sp>
        <p:cxnSp>
          <p:nvCxnSpPr>
            <p:cNvPr id="21" name="Conector angulado 20"/>
            <p:cNvCxnSpPr>
              <a:stCxn id="10" idx="3"/>
            </p:cNvCxnSpPr>
            <p:nvPr/>
          </p:nvCxnSpPr>
          <p:spPr>
            <a:xfrm flipV="1">
              <a:off x="2771800" y="2276872"/>
              <a:ext cx="5661787" cy="3760385"/>
            </a:xfrm>
            <a:prstGeom prst="bentConnector3">
              <a:avLst>
                <a:gd name="adj1" fmla="val 10896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00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Menu: </a:t>
            </a:r>
            <a:r>
              <a:rPr lang="en-US" dirty="0" smtClean="0"/>
              <a:t>Utilidades/Diversos</a:t>
            </a:r>
            <a:r>
              <a:rPr lang="en-US" dirty="0"/>
              <a:t>&gt; Parâmetros&gt; </a:t>
            </a:r>
            <a:r>
              <a:rPr lang="en-US" dirty="0" smtClean="0"/>
              <a:t>Usuários&gt;Direitos</a:t>
            </a:r>
            <a:endParaRPr lang="pt-BR" dirty="0" smtClean="0"/>
          </a:p>
          <a:p>
            <a:r>
              <a:rPr lang="pt-BR" dirty="0" smtClean="0"/>
              <a:t>Nesta tela estão cadastrados todos os direitos do Cigam.</a:t>
            </a:r>
          </a:p>
          <a:p>
            <a:r>
              <a:rPr lang="pt-BR" dirty="0" smtClean="0"/>
              <a:t>Os direitos no Cigam estão associados a determinadas funcionalidades que estarão disponíveis aos usuários. </a:t>
            </a:r>
          </a:p>
          <a:p>
            <a:r>
              <a:rPr lang="pt-BR" dirty="0" smtClean="0"/>
              <a:t>Cada usuário possui vários direitos associados a ele, que permitem que ele possa efetuar determinadas operações no sistema.</a:t>
            </a:r>
            <a:endParaRPr lang="pt-BR" dirty="0"/>
          </a:p>
          <a:p>
            <a:pPr>
              <a:defRPr/>
            </a:pPr>
            <a:r>
              <a:rPr lang="pt-BR" dirty="0"/>
              <a:t>Os botões ‘Grupos’ e ‘Usuários’ listam os Grupos ou Usuários que utilizam o direito selecionado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Habilitando direitos de usuários no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3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Habilitando direitos de usuários no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515" y="1983742"/>
            <a:ext cx="6558111" cy="432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1 6"/>
          <p:cNvSpPr/>
          <p:nvPr/>
        </p:nvSpPr>
        <p:spPr>
          <a:xfrm>
            <a:off x="1828381" y="5049506"/>
            <a:ext cx="2383453" cy="730709"/>
          </a:xfrm>
          <a:prstGeom prst="borderCallout1">
            <a:avLst>
              <a:gd name="adj1" fmla="val -2475"/>
              <a:gd name="adj2" fmla="val 149"/>
              <a:gd name="adj3" fmla="val -52999"/>
              <a:gd name="adj4" fmla="val -12072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tx1"/>
                </a:solidFill>
              </a:rPr>
              <a:t>Grupos que possuem o direito selecionado.</a:t>
            </a:r>
          </a:p>
        </p:txBody>
      </p:sp>
      <p:sp>
        <p:nvSpPr>
          <p:cNvPr id="8" name="Texto Explicativo 1 7"/>
          <p:cNvSpPr/>
          <p:nvPr/>
        </p:nvSpPr>
        <p:spPr>
          <a:xfrm>
            <a:off x="6431090" y="3240468"/>
            <a:ext cx="2461390" cy="667539"/>
          </a:xfrm>
          <a:prstGeom prst="borderCallout1">
            <a:avLst>
              <a:gd name="adj1" fmla="val -2475"/>
              <a:gd name="adj2" fmla="val 149"/>
              <a:gd name="adj3" fmla="val -52999"/>
              <a:gd name="adj4" fmla="val -12072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/>
                </a:solidFill>
              </a:rPr>
              <a:t>Se o direito estiver incluso somente dentro do usuário.</a:t>
            </a:r>
          </a:p>
        </p:txBody>
      </p:sp>
      <p:sp>
        <p:nvSpPr>
          <p:cNvPr id="9" name="Texto Explicativo 1 8"/>
          <p:cNvSpPr/>
          <p:nvPr/>
        </p:nvSpPr>
        <p:spPr>
          <a:xfrm>
            <a:off x="6595991" y="5067466"/>
            <a:ext cx="2296489" cy="568734"/>
          </a:xfrm>
          <a:prstGeom prst="borderCallout1">
            <a:avLst>
              <a:gd name="adj1" fmla="val -2475"/>
              <a:gd name="adj2" fmla="val 149"/>
              <a:gd name="adj3" fmla="val -52999"/>
              <a:gd name="adj4" fmla="val -12072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/>
                </a:solidFill>
              </a:rPr>
              <a:t>Usuários dos grupos (ao lado esquerdo.)</a:t>
            </a:r>
          </a:p>
        </p:txBody>
      </p:sp>
    </p:spTree>
    <p:extLst>
      <p:ext uri="{BB962C8B-B14F-4D97-AF65-F5344CB8AC3E}">
        <p14:creationId xmlns:p14="http://schemas.microsoft.com/office/powerpoint/2010/main" val="111805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Criação de Grupos de Direito no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82017"/>
            <a:ext cx="7776864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76275" y="1988840"/>
            <a:ext cx="779145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Cadastro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dos Grupos/Perfil de usuários.</a:t>
            </a:r>
          </a:p>
        </p:txBody>
      </p:sp>
      <p:sp>
        <p:nvSpPr>
          <p:cNvPr id="8" name="Texto Explicativo 1 7"/>
          <p:cNvSpPr/>
          <p:nvPr/>
        </p:nvSpPr>
        <p:spPr>
          <a:xfrm>
            <a:off x="2077392" y="4127014"/>
            <a:ext cx="3214688" cy="1080120"/>
          </a:xfrm>
          <a:prstGeom prst="borderCallout1">
            <a:avLst>
              <a:gd name="adj1" fmla="val -2475"/>
              <a:gd name="adj2" fmla="val 149"/>
              <a:gd name="adj3" fmla="val -66967"/>
              <a:gd name="adj4" fmla="val -14047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/>
                </a:solidFill>
              </a:rPr>
              <a:t>Nome de identificação do Grupo.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/>
                </a:solidFill>
              </a:rPr>
              <a:t>Após incluído Direitos ou Usuários, não poderá mais ser alterado.</a:t>
            </a:r>
          </a:p>
        </p:txBody>
      </p:sp>
    </p:spTree>
    <p:extLst>
      <p:ext uri="{BB962C8B-B14F-4D97-AF65-F5344CB8AC3E}">
        <p14:creationId xmlns:p14="http://schemas.microsoft.com/office/powerpoint/2010/main" val="385166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Toda alteração realizada no Cadastro de Usuários não tem efeito imediato no arquivo de segurança do Magic.</a:t>
            </a:r>
            <a:r>
              <a:rPr lang="pt-BR" dirty="0"/>
              <a:t> </a:t>
            </a:r>
            <a:r>
              <a:rPr lang="pt-BR" dirty="0" smtClean="0"/>
              <a:t>Para que as alterações sejam aplicadas no arquivo de segurança, é necessário executar a rotina </a:t>
            </a:r>
            <a:r>
              <a:rPr lang="pt-BR" i="1" dirty="0" smtClean="0"/>
              <a:t>Publica Direitos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Publicação de Direitos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5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Publicação de Direitos - Importante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3" y="2276872"/>
            <a:ext cx="561662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Para que o usuário consiga realizar a publicação de direitos é necessário possuir o Grupo de direitos Supervisor atribuído a ele. O grupo deve ter o nome de SUPERVISOR </a:t>
            </a: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obrigatoriamente. 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Não é necessário incluir nenhum direito no grupo SUPERVISOR, apenas criá-lo e vincula-lo ao usuário. </a:t>
            </a:r>
          </a:p>
        </p:txBody>
      </p:sp>
      <p:sp>
        <p:nvSpPr>
          <p:cNvPr id="7" name="Retângulo 6"/>
          <p:cNvSpPr/>
          <p:nvPr/>
        </p:nvSpPr>
        <p:spPr>
          <a:xfrm rot="617933">
            <a:off x="6640144" y="1576096"/>
            <a:ext cx="140424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7000" b="1" cap="none" spc="0" dirty="0" smtClean="0">
                <a:ln w="31550" cmpd="sng">
                  <a:gradFill>
                    <a:gsLst>
                      <a:gs pos="25000">
                        <a:srgbClr val="FF0000"/>
                      </a:gs>
                      <a:gs pos="80000">
                        <a:srgbClr val="FD5551"/>
                      </a:gs>
                    </a:gsLst>
                    <a:lin ang="5400000"/>
                  </a:gradFill>
                  <a:prstDash val="solid"/>
                </a:ln>
                <a:gradFill>
                  <a:gsLst>
                    <a:gs pos="25000">
                      <a:srgbClr val="DC0000"/>
                    </a:gs>
                    <a:gs pos="87000">
                      <a:srgbClr val="F45E5E">
                        <a:lumMod val="83000"/>
                        <a:lumOff val="17000"/>
                      </a:srgbClr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lang="pt-BR" sz="27000" b="1" cap="none" spc="0" dirty="0">
              <a:ln w="31550" cmpd="sng">
                <a:gradFill>
                  <a:gsLst>
                    <a:gs pos="25000">
                      <a:srgbClr val="FF0000"/>
                    </a:gs>
                    <a:gs pos="80000">
                      <a:srgbClr val="FD5551"/>
                    </a:gs>
                  </a:gsLst>
                  <a:lin ang="5400000"/>
                </a:gradFill>
                <a:prstDash val="solid"/>
              </a:ln>
              <a:gradFill>
                <a:gsLst>
                  <a:gs pos="25000">
                    <a:srgbClr val="DC0000"/>
                  </a:gs>
                  <a:gs pos="87000">
                    <a:srgbClr val="F45E5E">
                      <a:lumMod val="83000"/>
                      <a:lumOff val="17000"/>
                    </a:srgbClr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03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7" y="1268760"/>
            <a:ext cx="763284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500" b="1" dirty="0" smtClean="0">
                <a:latin typeface="Calibri" pitchFamily="34" charset="0"/>
                <a:cs typeface="Calibri" pitchFamily="34" charset="0"/>
              </a:rPr>
              <a:t>Ocultar as abas do menu do CIGAM: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916832"/>
            <a:ext cx="2343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99592" y="2348880"/>
            <a:ext cx="763284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2083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Ocultar guia "Menu" do Menu Cigam e10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2148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Ocultar guia "Favoritos" do Menu Cigam e10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2149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Ocultar guia "Recentes" do Menu Cigam e10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2150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 - Ocultar guia "Mais Acessados" do Menu Cigam e10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2151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 - Ocultar guia "Marcadores" do Menu Cigam e10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800" b="1" dirty="0" smtClean="0">
                <a:latin typeface="Calibri" pitchFamily="34" charset="0"/>
                <a:cs typeface="Calibri" pitchFamily="34" charset="0"/>
              </a:rPr>
              <a:t>2152</a:t>
            </a:r>
            <a:r>
              <a:rPr lang="pt-BR" sz="1800" dirty="0" smtClean="0">
                <a:latin typeface="Calibri" pitchFamily="34" charset="0"/>
                <a:cs typeface="Calibri" pitchFamily="34" charset="0"/>
              </a:rPr>
              <a:t> - Ocultar o recurso "Pesquisa" do Menu Cigam e10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Desta maneira é possivel criar um usuário com apenas a aba Favoritos e programas especificos. (Lembrando que o usuário precisa ter acesso ao módulo e ao programa mesmo acessando via aba Favoritos).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4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75" y="1826731"/>
            <a:ext cx="77914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Tabelas relacionadas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Abaixo segue lista das tabelas utilizadas no Cadastro de Usuários:</a:t>
            </a:r>
          </a:p>
          <a:p>
            <a:pPr algn="just">
              <a:lnSpc>
                <a:spcPct val="150000"/>
              </a:lnSpc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175 – SEGURANCA USUARIO	%GESEUSUARIO%	criptografia da senha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176 –  ULT NUM SEG USUARIO	%GEULTPAS%	último sequencial (quando utiliziado)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555 – USUARIO		%GEUSUARIO%	Usuários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556 – DIREITOS		%GEDIREITOS%	Direitos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557 – GRUPOS		%GEGRUPOS%	Grupos de Direitos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558 – GRUPOS X DIREITOS	%GEGRPXDIR%	relacionamento de Grupos X Direitos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559 – GRUPOS X USUARIO	%GEGXUSU%	 relacionamento de Grupos X Usuários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500" dirty="0">
                <a:latin typeface="Calibri" pitchFamily="34" charset="0"/>
                <a:cs typeface="Calibri" pitchFamily="34" charset="0"/>
              </a:rPr>
              <a:t>560 – USUARIO X DIREITOS	%GEUXDIR%	 relacionamento de Usuários X Direitos</a:t>
            </a:r>
          </a:p>
        </p:txBody>
      </p:sp>
    </p:spTree>
    <p:extLst>
      <p:ext uri="{BB962C8B-B14F-4D97-AF65-F5344CB8AC3E}">
        <p14:creationId xmlns:p14="http://schemas.microsoft.com/office/powerpoint/2010/main" val="246566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Gerenciamento de Usuário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apresentar os passos para a criação, gerenciamento e manutenção de usuários no Cigam. </a:t>
            </a: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Há duas formas de cadastrar usuários no Cigam.</a:t>
            </a:r>
          </a:p>
          <a:p>
            <a:r>
              <a:rPr lang="pt-BR" dirty="0" smtClean="0"/>
              <a:t>A mais antiga é diretamente pelo Magic. Esta forma está em desuso.</a:t>
            </a:r>
          </a:p>
          <a:p>
            <a:r>
              <a:rPr lang="pt-BR" dirty="0" smtClean="0"/>
              <a:t>Aconselhamos que seja utilizado o novo procedimento que é a criação dos usuários dentro do </a:t>
            </a:r>
            <a:r>
              <a:rPr lang="pt-BR" dirty="0"/>
              <a:t>C</a:t>
            </a:r>
            <a:r>
              <a:rPr lang="pt-BR" dirty="0" smtClean="0"/>
              <a:t>igam e a posterior publicação para o arquivo do Magic.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1268760"/>
            <a:ext cx="75998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No Magic o Cadastro de Usuário é gravado em um arquivo que denominamos: </a:t>
            </a:r>
            <a:r>
              <a:rPr lang="pt-BR" i="1" dirty="0" smtClean="0"/>
              <a:t>arquivo de segurança.</a:t>
            </a:r>
            <a:r>
              <a:rPr lang="pt-BR" dirty="0" smtClean="0"/>
              <a:t> Este arquivo está determinado nas configurações de Ambiente do Magic e seu nome padrão é: </a:t>
            </a:r>
            <a:r>
              <a:rPr lang="pt-BR" i="1" dirty="0" smtClean="0"/>
              <a:t>usr_std.eng.</a:t>
            </a:r>
            <a:r>
              <a:rPr lang="pt-BR" dirty="0" smtClean="0"/>
              <a:t> Por padrão este arquivo encontra-se em %cigam_instal%Config\</a:t>
            </a:r>
            <a:endParaRPr lang="pt-BR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24856"/>
            <a:ext cx="4679801" cy="25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06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Antes de iniciar o procedimento de criação dos usuários no Cigam, deve-se definir a forma que serão criados os prefixos no </a:t>
            </a:r>
            <a:r>
              <a:rPr lang="pt-BR" dirty="0"/>
              <a:t>C</a:t>
            </a:r>
            <a:r>
              <a:rPr lang="pt-BR" dirty="0" smtClean="0"/>
              <a:t>igam. A saber, o Cigam utiliza os prefixos dos usuários para controlar o acesso dos mesmos ao sistema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Prefixos – O que são?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22" y="4293096"/>
            <a:ext cx="664573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rma livre 5"/>
          <p:cNvSpPr/>
          <p:nvPr/>
        </p:nvSpPr>
        <p:spPr>
          <a:xfrm rot="10800000" flipH="1">
            <a:off x="1178983" y="4293096"/>
            <a:ext cx="1627238" cy="1699779"/>
          </a:xfrm>
          <a:custGeom>
            <a:avLst/>
            <a:gdLst>
              <a:gd name="connsiteX0" fmla="*/ 945931 w 8276897"/>
              <a:gd name="connsiteY0" fmla="*/ 0 h 1686910"/>
              <a:gd name="connsiteX1" fmla="*/ 15766 w 8276897"/>
              <a:gd name="connsiteY1" fmla="*/ 1497724 h 1686910"/>
              <a:gd name="connsiteX2" fmla="*/ 0 w 8276897"/>
              <a:gd name="connsiteY2" fmla="*/ 1655379 h 1686910"/>
              <a:gd name="connsiteX3" fmla="*/ 1734207 w 8276897"/>
              <a:gd name="connsiteY3" fmla="*/ 1686910 h 1686910"/>
              <a:gd name="connsiteX4" fmla="*/ 8276897 w 8276897"/>
              <a:gd name="connsiteY4" fmla="*/ 646386 h 1686910"/>
              <a:gd name="connsiteX5" fmla="*/ 945931 w 8276897"/>
              <a:gd name="connsiteY5" fmla="*/ 599090 h 1686910"/>
              <a:gd name="connsiteX6" fmla="*/ 0 w 8276897"/>
              <a:gd name="connsiteY6" fmla="*/ 1576552 h 1686910"/>
              <a:gd name="connsiteX7" fmla="*/ 961697 w 8276897"/>
              <a:gd name="connsiteY7" fmla="*/ 567559 h 1686910"/>
              <a:gd name="connsiteX8" fmla="*/ 945931 w 8276897"/>
              <a:gd name="connsiteY8" fmla="*/ 0 h 1686910"/>
              <a:gd name="connsiteX0" fmla="*/ 945931 w 5484039"/>
              <a:gd name="connsiteY0" fmla="*/ 0 h 1686910"/>
              <a:gd name="connsiteX1" fmla="*/ 15766 w 5484039"/>
              <a:gd name="connsiteY1" fmla="*/ 1497724 h 1686910"/>
              <a:gd name="connsiteX2" fmla="*/ 0 w 5484039"/>
              <a:gd name="connsiteY2" fmla="*/ 1655379 h 1686910"/>
              <a:gd name="connsiteX3" fmla="*/ 1734207 w 5484039"/>
              <a:gd name="connsiteY3" fmla="*/ 1686910 h 1686910"/>
              <a:gd name="connsiteX4" fmla="*/ 5484039 w 5484039"/>
              <a:gd name="connsiteY4" fmla="*/ 646386 h 1686910"/>
              <a:gd name="connsiteX5" fmla="*/ 945931 w 5484039"/>
              <a:gd name="connsiteY5" fmla="*/ 599090 h 1686910"/>
              <a:gd name="connsiteX6" fmla="*/ 0 w 5484039"/>
              <a:gd name="connsiteY6" fmla="*/ 1576552 h 1686910"/>
              <a:gd name="connsiteX7" fmla="*/ 961697 w 5484039"/>
              <a:gd name="connsiteY7" fmla="*/ 567559 h 1686910"/>
              <a:gd name="connsiteX8" fmla="*/ 945931 w 5484039"/>
              <a:gd name="connsiteY8" fmla="*/ 0 h 1686910"/>
              <a:gd name="connsiteX0" fmla="*/ 945931 w 4686079"/>
              <a:gd name="connsiteY0" fmla="*/ 0 h 1686910"/>
              <a:gd name="connsiteX1" fmla="*/ 15766 w 4686079"/>
              <a:gd name="connsiteY1" fmla="*/ 1497724 h 1686910"/>
              <a:gd name="connsiteX2" fmla="*/ 0 w 4686079"/>
              <a:gd name="connsiteY2" fmla="*/ 1655379 h 1686910"/>
              <a:gd name="connsiteX3" fmla="*/ 1734207 w 4686079"/>
              <a:gd name="connsiteY3" fmla="*/ 1686910 h 1686910"/>
              <a:gd name="connsiteX4" fmla="*/ 4686079 w 4686079"/>
              <a:gd name="connsiteY4" fmla="*/ 632523 h 1686910"/>
              <a:gd name="connsiteX5" fmla="*/ 945931 w 4686079"/>
              <a:gd name="connsiteY5" fmla="*/ 599090 h 1686910"/>
              <a:gd name="connsiteX6" fmla="*/ 0 w 4686079"/>
              <a:gd name="connsiteY6" fmla="*/ 1576552 h 1686910"/>
              <a:gd name="connsiteX7" fmla="*/ 961697 w 4686079"/>
              <a:gd name="connsiteY7" fmla="*/ 567559 h 1686910"/>
              <a:gd name="connsiteX8" fmla="*/ 945931 w 4686079"/>
              <a:gd name="connsiteY8" fmla="*/ 0 h 1686910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46385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945931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961697 w 4686079"/>
              <a:gd name="connsiteY7" fmla="*/ 581421 h 1700772"/>
              <a:gd name="connsiteX8" fmla="*/ 1105523 w 4686079"/>
              <a:gd name="connsiteY8" fmla="*/ 0 h 1700772"/>
              <a:gd name="connsiteX0" fmla="*/ 1105523 w 4686079"/>
              <a:gd name="connsiteY0" fmla="*/ 0 h 1700772"/>
              <a:gd name="connsiteX1" fmla="*/ 15766 w 4686079"/>
              <a:gd name="connsiteY1" fmla="*/ 1511586 h 1700772"/>
              <a:gd name="connsiteX2" fmla="*/ 0 w 4686079"/>
              <a:gd name="connsiteY2" fmla="*/ 1669241 h 1700772"/>
              <a:gd name="connsiteX3" fmla="*/ 1734207 w 4686079"/>
              <a:gd name="connsiteY3" fmla="*/ 1700772 h 1700772"/>
              <a:gd name="connsiteX4" fmla="*/ 4686079 w 4686079"/>
              <a:gd name="connsiteY4" fmla="*/ 622558 h 1700772"/>
              <a:gd name="connsiteX5" fmla="*/ 1069364 w 4686079"/>
              <a:gd name="connsiteY5" fmla="*/ 612952 h 1700772"/>
              <a:gd name="connsiteX6" fmla="*/ 0 w 4686079"/>
              <a:gd name="connsiteY6" fmla="*/ 1590414 h 1700772"/>
              <a:gd name="connsiteX7" fmla="*/ 1085131 w 4686079"/>
              <a:gd name="connsiteY7" fmla="*/ 586186 h 1700772"/>
              <a:gd name="connsiteX8" fmla="*/ 1105523 w 4686079"/>
              <a:gd name="connsiteY8" fmla="*/ 0 h 170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6079" h="1700772">
                <a:moveTo>
                  <a:pt x="1105523" y="0"/>
                </a:moveTo>
                <a:lnTo>
                  <a:pt x="15766" y="1511586"/>
                </a:lnTo>
                <a:lnTo>
                  <a:pt x="0" y="1669241"/>
                </a:lnTo>
                <a:lnTo>
                  <a:pt x="1734207" y="1700772"/>
                </a:lnTo>
                <a:lnTo>
                  <a:pt x="4686079" y="622558"/>
                </a:lnTo>
                <a:lnTo>
                  <a:pt x="1069364" y="612952"/>
                </a:lnTo>
                <a:lnTo>
                  <a:pt x="0" y="1590414"/>
                </a:lnTo>
                <a:lnTo>
                  <a:pt x="1085131" y="586186"/>
                </a:lnTo>
                <a:lnTo>
                  <a:pt x="1105523" y="0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08" y="5389804"/>
            <a:ext cx="1270945" cy="53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a direita 1"/>
          <p:cNvSpPr/>
          <p:nvPr/>
        </p:nvSpPr>
        <p:spPr>
          <a:xfrm>
            <a:off x="3087542" y="5326887"/>
            <a:ext cx="1285643" cy="53379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16016" y="5326887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Prefixo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98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No Cigam temos programas que permitem o gerenciamento dos usuários. Os programas são acessados pelo Menu</a:t>
            </a:r>
          </a:p>
          <a:p>
            <a:pPr>
              <a:defRPr/>
            </a:pPr>
            <a:r>
              <a:rPr lang="en-US" dirty="0">
                <a:cs typeface="Arial" pitchFamily="34" charset="0"/>
              </a:rPr>
              <a:t>Utilidades/Diversos&gt; Parâmetros&gt; Usuários e possuem direitos específicos para habilitá-los.</a:t>
            </a:r>
            <a:endParaRPr lang="en-US" dirty="0">
              <a:solidFill>
                <a:srgbClr val="FFFFFF"/>
              </a:solidFill>
              <a:cs typeface="Arial" pitchFamily="34" charset="0"/>
            </a:endParaRPr>
          </a:p>
          <a:p>
            <a:r>
              <a:rPr lang="pt-BR" dirty="0" smtClean="0"/>
              <a:t>Cadastre um usuário que fará o cadastro dos demais usuários dentro do </a:t>
            </a:r>
            <a:r>
              <a:rPr lang="pt-BR" dirty="0"/>
              <a:t>C</a:t>
            </a:r>
            <a:r>
              <a:rPr lang="pt-BR" dirty="0" smtClean="0"/>
              <a:t>igam. Este dever ter os direitos MANUTUSU e CADUSUARIO</a:t>
            </a:r>
          </a:p>
          <a:p>
            <a:pPr>
              <a:defRPr/>
            </a:pPr>
            <a:r>
              <a:rPr lang="pt-BR" dirty="0" smtClean="0">
                <a:cs typeface="Arial" pitchFamily="34" charset="0"/>
              </a:rPr>
              <a:t>CADUSUARIO </a:t>
            </a:r>
            <a:r>
              <a:rPr lang="pt-BR" dirty="0">
                <a:cs typeface="Arial" pitchFamily="34" charset="0"/>
              </a:rPr>
              <a:t>- Habilita o ‘Cadastro de Usuário’</a:t>
            </a:r>
          </a:p>
          <a:p>
            <a:pPr>
              <a:defRPr/>
            </a:pPr>
            <a:r>
              <a:rPr lang="pt-BR" dirty="0">
                <a:cs typeface="Arial" pitchFamily="34" charset="0"/>
              </a:rPr>
              <a:t>MANUTUSU - Habilita a ‘Manutenção de Usuário, Grupos e Direitos’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Habilitando direitos para o cadastro de usuário no Cigam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0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6" y="2427288"/>
            <a:ext cx="77914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+mj-lt"/>
                <a:cs typeface="+mn-cs"/>
              </a:rPr>
              <a:t>1. Usuários – Grupos e Direitos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+mj-lt"/>
                <a:cs typeface="+mn-cs"/>
              </a:rPr>
              <a:t>2. Grupos de Direitos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+mj-lt"/>
                <a:cs typeface="+mn-cs"/>
              </a:rPr>
              <a:t>3. Direitos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+mj-lt"/>
                <a:cs typeface="+mn-cs"/>
              </a:rPr>
              <a:t>4. Publica Direitos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+mj-lt"/>
                <a:cs typeface="+mn-cs"/>
              </a:rPr>
              <a:t>5. Alterar Senha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76872"/>
            <a:ext cx="369893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61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Gerenciamento de Usuário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2996"/>
            <a:ext cx="6724426" cy="43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Tela de Cadastro de Usuário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8801</TotalTime>
  <Words>634</Words>
  <Application>Microsoft Office PowerPoint</Application>
  <PresentationFormat>Apresentação na tela (4:3)</PresentationFormat>
  <Paragraphs>98</Paragraphs>
  <Slides>19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19</vt:i4>
      </vt:variant>
    </vt:vector>
  </HeadingPairs>
  <TitlesOfParts>
    <vt:vector size="32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726</cp:revision>
  <dcterms:created xsi:type="dcterms:W3CDTF">2005-11-22T11:06:03Z</dcterms:created>
  <dcterms:modified xsi:type="dcterms:W3CDTF">2012-05-31T12:10:00Z</dcterms:modified>
</cp:coreProperties>
</file>