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4" r:id="rId2"/>
    <p:sldMasterId id="2147483791" r:id="rId3"/>
    <p:sldMasterId id="2147483778" r:id="rId4"/>
    <p:sldMasterId id="2147483765" r:id="rId5"/>
    <p:sldMasterId id="2147483739" r:id="rId6"/>
    <p:sldMasterId id="2147483752" r:id="rId7"/>
    <p:sldMasterId id="2147483726" r:id="rId8"/>
    <p:sldMasterId id="2147483713" r:id="rId9"/>
    <p:sldMasterId id="2147483700" r:id="rId10"/>
    <p:sldMasterId id="2147483687" r:id="rId11"/>
    <p:sldMasterId id="2147483674" r:id="rId12"/>
    <p:sldMasterId id="2147483661" r:id="rId13"/>
  </p:sldMasterIdLst>
  <p:notesMasterIdLst>
    <p:notesMasterId r:id="rId60"/>
  </p:notesMasterIdLst>
  <p:handoutMasterIdLst>
    <p:handoutMasterId r:id="rId61"/>
  </p:handoutMasterIdLst>
  <p:sldIdLst>
    <p:sldId id="408" r:id="rId14"/>
    <p:sldId id="256" r:id="rId15"/>
    <p:sldId id="257" r:id="rId16"/>
    <p:sldId id="391" r:id="rId17"/>
    <p:sldId id="417" r:id="rId18"/>
    <p:sldId id="418" r:id="rId19"/>
    <p:sldId id="419" r:id="rId20"/>
    <p:sldId id="411" r:id="rId21"/>
    <p:sldId id="392" r:id="rId22"/>
    <p:sldId id="394" r:id="rId23"/>
    <p:sldId id="421" r:id="rId24"/>
    <p:sldId id="420" r:id="rId25"/>
    <p:sldId id="395" r:id="rId26"/>
    <p:sldId id="396" r:id="rId27"/>
    <p:sldId id="404" r:id="rId28"/>
    <p:sldId id="397" r:id="rId29"/>
    <p:sldId id="422" r:id="rId30"/>
    <p:sldId id="399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8" r:id="rId47"/>
    <p:sldId id="439" r:id="rId48"/>
    <p:sldId id="440" r:id="rId49"/>
    <p:sldId id="40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iana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1714" autoAdjust="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16" y="-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61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86DB87D-630C-4378-8DB9-1ABA15671AC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8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49726D-F8F5-4CAC-A0FA-20DA6195B95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74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B18393-E026-4731-A8EF-6762D81BCA31}" type="slidenum">
              <a:rPr lang="pt-B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pt-BR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27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0180D-2F09-4B88-99DB-F391EEECADB2}" type="slidenum">
              <a:rPr lang="pt-BR" smtClean="0"/>
              <a:pPr/>
              <a:t>2</a:t>
            </a:fld>
            <a:endParaRPr lang="pt-BR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36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37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38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39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40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5970B-0F60-475E-B417-0E9ACE222C7A}" type="slidenum">
              <a:rPr lang="pt-BR" smtClean="0"/>
              <a:pPr/>
              <a:t>3</a:t>
            </a:fld>
            <a:endParaRPr lang="pt-BR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42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44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498C1-65F2-43B6-9BB0-BF8C34B0748A}" type="slidenum">
              <a:rPr lang="pt-BR" smtClean="0"/>
              <a:pPr/>
              <a:t>46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3565-CE02-4E3A-B3D4-8AE2F94C290C}" type="slidenum">
              <a:rPr lang="pt-BR" smtClean="0"/>
              <a:pPr/>
              <a:t>10</a:t>
            </a:fld>
            <a:endParaRPr lang="pt-BR" dirty="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AB356-13D5-4885-A61B-A830060A6E0B}" type="slidenum">
              <a:rPr lang="pt-BR" smtClean="0"/>
              <a:pPr/>
              <a:t>13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B24FE-A997-4374-B778-887DC57D8265}" type="slidenum">
              <a:rPr lang="pt-BR" smtClean="0"/>
              <a:pPr/>
              <a:t>15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18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19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F04C5-B686-4865-AD49-E10EF00D1C50}" type="slidenum">
              <a:rPr lang="pt-BR" smtClean="0"/>
              <a:pPr/>
              <a:t>20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3D78D-39DA-4574-ADFA-2DC4A25D796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C2ECB-CF95-49A9-87A6-3D2396D8709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9B1D1-F886-4508-806C-E3282A8E16D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D7031-7677-40B4-ABEB-EBCEEBF447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A4CEB-DBAB-4B82-892E-F3F024CAD0C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1449E-C56B-4F90-8622-4444F29D47B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4E5D-DB53-4D8B-B63D-6B838F7C323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7ECD-52A5-4B6B-8B47-2B22B541B61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65C8E-5A19-4C8B-BE44-E4CAB51856E9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7796-1D1E-4F08-B925-2F2DA7EE28E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731D-F761-409B-BFA8-DFF83FE07050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185DC-2C94-4A73-B8F7-51CC4B25A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34CE4-AC33-43CE-B822-796D195436F7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E1175-E7FC-4B82-827B-A3018CBCDB6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0E87A-21CC-4AD9-83AD-AC3CD8D617C8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B37CC-5F32-4614-8386-A1EF1A6EB4F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245F-99A1-4A9D-AB2C-16940113290A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FA73-F773-4405-867B-1FEE9649FF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414E-5E7F-4C0B-9845-A1AF9654421E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3F88-26DD-492A-8ABC-859DB88046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CF52C-707E-4541-9F71-210FCF4EFE61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0391-B714-4965-8049-5B5F00E36BE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6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6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6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9050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m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524625"/>
            <a:ext cx="9144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468313" y="0"/>
            <a:ext cx="0" cy="6858000"/>
          </a:xfrm>
          <a:prstGeom prst="line">
            <a:avLst/>
          </a:prstGeom>
          <a:noFill/>
          <a:ln w="38100" cmpd="dbl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dirty="0"/>
          </a:p>
        </p:txBody>
      </p:sp>
      <p:pic>
        <p:nvPicPr>
          <p:cNvPr id="2053" name="Picture 5" descr="imagem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76250"/>
            <a:ext cx="1979613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054" name="Picture 6" descr="_cigam_atual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0" y="6094413"/>
            <a:ext cx="16541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847"/>
            <a:ext cx="9144000" cy="68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9BDAE4-8D2E-443B-9D4B-3759C2EA39FF}" type="datetimeFigureOut">
              <a:rPr lang="pt-BR"/>
              <a:pPr>
                <a:defRPr/>
              </a:pPr>
              <a:t>31/05/2012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D3CC05-C3ED-4345-BEC8-D8F0206D003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14375" y="2857500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1" name="Imagem 5" descr="cigam_cronologia power point capa 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16580" y="2131109"/>
            <a:ext cx="7610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/>
              <a:t>Nos relatórios Merge’s </a:t>
            </a:r>
            <a:r>
              <a:rPr lang="pt-BR" dirty="0" smtClean="0"/>
              <a:t>você </a:t>
            </a:r>
            <a:r>
              <a:rPr lang="pt-BR" dirty="0"/>
              <a:t>só ira indicar o “Arquivo modelo” e o </a:t>
            </a:r>
            <a:r>
              <a:rPr lang="pt-BR" dirty="0" smtClean="0"/>
              <a:t>“Relatório </a:t>
            </a:r>
            <a:r>
              <a:rPr lang="pt-BR" dirty="0"/>
              <a:t>final”, lembrando que o ultimo, sempre deve ser configurado para mais </a:t>
            </a:r>
            <a:r>
              <a:rPr lang="pt-BR" dirty="0" smtClean="0"/>
              <a:t>usuários </a:t>
            </a:r>
            <a:r>
              <a:rPr lang="pt-BR" dirty="0"/>
              <a:t>poderem utiliza-lo ao mesmo tempo, para isto basta selecionar a opção abaixo logo após indicar o “Arquivo modelo”.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0" y="2044464"/>
            <a:ext cx="4512568" cy="42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884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67" y="2492896"/>
            <a:ext cx="767912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9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716580" y="2131109"/>
            <a:ext cx="7610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Após você ter criado o seu modelo devemos verificar se a </a:t>
            </a:r>
            <a:r>
              <a:rPr lang="pt-BR" dirty="0" smtClean="0"/>
              <a:t>variável </a:t>
            </a:r>
            <a:r>
              <a:rPr lang="pt-BR" dirty="0"/>
              <a:t>não ficou com nenhuma “sujeira”, para isto vá até a tela onde esta o modelo e clique no botão </a:t>
            </a:r>
            <a:r>
              <a:rPr lang="pt-BR" dirty="0" smtClean="0"/>
              <a:t>variáveis</a:t>
            </a:r>
            <a:r>
              <a:rPr lang="pt-BR" dirty="0"/>
              <a:t>: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15"/>
          <a:stretch/>
        </p:blipFill>
        <p:spPr bwMode="auto">
          <a:xfrm>
            <a:off x="1378524" y="4077072"/>
            <a:ext cx="641724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067944" y="5167744"/>
            <a:ext cx="936104" cy="493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716580" y="2131109"/>
            <a:ext cx="7610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/>
              <a:t>Q</a:t>
            </a:r>
            <a:r>
              <a:rPr lang="pt-BR" dirty="0" smtClean="0"/>
              <a:t>uando </a:t>
            </a:r>
            <a:r>
              <a:rPr lang="pt-BR" dirty="0"/>
              <a:t>realizamos alguma alteração no modelo a </a:t>
            </a:r>
            <a:r>
              <a:rPr lang="pt-BR" dirty="0" smtClean="0"/>
              <a:t>variável </a:t>
            </a:r>
            <a:r>
              <a:rPr lang="pt-BR" dirty="0"/>
              <a:t>pode ficar corrompida e a tela ficaria da seguinte maneira: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24944"/>
            <a:ext cx="544195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683568" y="1916832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sz="1600" dirty="0" smtClean="0"/>
              <a:t>Podemos montar relatórios merge através utilizando o Editor Cigam ou o CGEditor. São editores de texto criados pela Cigam para uso com o ERP.</a:t>
            </a:r>
            <a:endParaRPr lang="pt-BR" sz="1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64289"/>
            <a:ext cx="7559887" cy="12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Com o Editor Cigam e o CGEditor podemos usar uma lista de variáveis que chamamos de TAGS. Tag é uma lista de variáveis salvo em formato específico para ser importado nos editores da Cigam facilitando a criação de relatórios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Tags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2" y="1628800"/>
            <a:ext cx="765454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58302" y="5334307"/>
            <a:ext cx="7358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ctr">
              <a:lnSpc>
                <a:spcPct val="150000"/>
              </a:lnSpc>
            </a:pPr>
            <a:r>
              <a:rPr lang="pt-BR" dirty="0" smtClean="0"/>
              <a:t>Editor </a:t>
            </a:r>
            <a:r>
              <a:rPr lang="pt-BR" dirty="0"/>
              <a:t>C</a:t>
            </a:r>
            <a:r>
              <a:rPr lang="pt-BR" dirty="0" smtClean="0"/>
              <a:t>igam com tags adicionada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898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São Relatórios Personalizados que exportam dados para um arquivo texto e, utilizando este “arquivo de dados” e os recursos de uma Planilha </a:t>
            </a:r>
            <a:r>
              <a:rPr lang="pt-BR" dirty="0" smtClean="0"/>
              <a:t>Eletrônica, </a:t>
            </a:r>
            <a:r>
              <a:rPr lang="pt-BR" dirty="0"/>
              <a:t>é criada uma Tabela </a:t>
            </a:r>
            <a:r>
              <a:rPr lang="pt-BR" dirty="0" smtClean="0"/>
              <a:t>Dinâmica </a:t>
            </a:r>
            <a:r>
              <a:rPr lang="pt-BR" dirty="0"/>
              <a:t>para melhor visualização dos dados.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 primeiro passo para montarmos o relatório SIG é criarmos o arquivo com as variáveis. Chamaremos este arquivo por exemplo como </a:t>
            </a:r>
            <a:r>
              <a:rPr lang="pt-BR" dirty="0"/>
              <a:t>“2759_SIG_Faturamento_variaveis.csv</a:t>
            </a:r>
            <a:r>
              <a:rPr lang="pt-BR" dirty="0" smtClean="0"/>
              <a:t>”. A estrutura do arquivo ficará da seguinte forma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7" y="4147726"/>
            <a:ext cx="7635537" cy="100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1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316706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87624" y="1700808"/>
            <a:ext cx="71287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Treinamento</a:t>
            </a:r>
            <a:r>
              <a:rPr lang="pt-BR" sz="45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pt-BR" sz="45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Relatórios</a:t>
            </a:r>
            <a:endParaRPr lang="en-US" sz="45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8" descr="U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797425"/>
            <a:ext cx="900113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699668" y="3861048"/>
            <a:ext cx="439261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Cezar Moizes Gonçalves</a:t>
            </a:r>
            <a:endParaRPr lang="pt-BR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CaixaDeTexto 10"/>
          <p:cNvSpPr txBox="1">
            <a:spLocks noChangeArrowheads="1"/>
          </p:cNvSpPr>
          <p:nvPr/>
        </p:nvSpPr>
        <p:spPr bwMode="auto">
          <a:xfrm>
            <a:off x="3275856" y="5445224"/>
            <a:ext cx="4392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000" dirty="0" smtClean="0">
                <a:latin typeface="Calibri" pitchFamily="34" charset="0"/>
                <a:cs typeface="Calibri" pitchFamily="34" charset="0"/>
              </a:rPr>
              <a:t>Maio/2012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Na primeira linha você irá informar o nome da coluna, na segunda linha sempre comece com o comando &lt;!$MGREPEAT&gt; e ao lado </a:t>
            </a:r>
            <a:r>
              <a:rPr lang="pt-BR" dirty="0" smtClean="0"/>
              <a:t>vá </a:t>
            </a:r>
            <a:r>
              <a:rPr lang="pt-BR" dirty="0"/>
              <a:t>inserindo as </a:t>
            </a:r>
            <a:r>
              <a:rPr lang="pt-BR" dirty="0" smtClean="0"/>
              <a:t>variáveis </a:t>
            </a:r>
            <a:r>
              <a:rPr lang="pt-BR" dirty="0"/>
              <a:t>em cada coluna, e na linha 3 coluna “A” finalize o comando &lt;!$MGENDREPEAT&gt;. </a:t>
            </a:r>
          </a:p>
          <a:p>
            <a:r>
              <a:rPr lang="pt-BR" dirty="0"/>
              <a:t>OBS’s.: - Nunca utilize palavras compostas sem utilizar algum campo entre as palavras, </a:t>
            </a:r>
            <a:r>
              <a:rPr lang="pt-BR" dirty="0" smtClean="0"/>
              <a:t>também </a:t>
            </a:r>
            <a:r>
              <a:rPr lang="pt-BR" dirty="0"/>
              <a:t>não utilize acentuação,</a:t>
            </a:r>
          </a:p>
          <a:p>
            <a:r>
              <a:rPr lang="pt-BR" dirty="0"/>
              <a:t>- Sempre insira as </a:t>
            </a:r>
            <a:r>
              <a:rPr lang="pt-BR" dirty="0" smtClean="0"/>
              <a:t>informações </a:t>
            </a:r>
            <a:r>
              <a:rPr lang="pt-BR" dirty="0"/>
              <a:t>em colunas diferentes não coloque duas </a:t>
            </a:r>
            <a:r>
              <a:rPr lang="pt-BR" dirty="0" smtClean="0"/>
              <a:t>variáveis, </a:t>
            </a:r>
            <a:r>
              <a:rPr lang="pt-BR" dirty="0"/>
              <a:t>ou 2 </a:t>
            </a:r>
            <a:r>
              <a:rPr lang="pt-BR" dirty="0" smtClean="0"/>
              <a:t>títulos </a:t>
            </a:r>
            <a:r>
              <a:rPr lang="pt-BR" dirty="0"/>
              <a:t>de colunas na mesma </a:t>
            </a:r>
            <a:r>
              <a:rPr lang="pt-BR" dirty="0" smtClean="0"/>
              <a:t>célula, </a:t>
            </a:r>
            <a:r>
              <a:rPr lang="pt-BR" dirty="0"/>
              <a:t>o arquivo deve ficar exatamente como o modelo acima.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248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 próximo passo é criarmos o arquivo de dados. Na tela onde informamos o modelo de relatório deverá ser apontado no campo “Arquivo Modelo” o arquivo de variáveis e no campo “Relatório Final” informe o arquivo de dados que por padrão adotamos pro criá-lo com o nome, conforme nosso exemplo </a:t>
            </a:r>
            <a:r>
              <a:rPr lang="pt-BR" dirty="0"/>
              <a:t>“2759_SIG_Faturamento_dados.csv</a:t>
            </a:r>
            <a:r>
              <a:rPr lang="pt-BR" dirty="0" smtClean="0"/>
              <a:t>”. Depois clique em confirmar para o Cigam popular o seu arquivo de dados.	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827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70" y="1981040"/>
            <a:ext cx="4510870" cy="432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15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Temos agora o terceiro passo na construção de um relatório SIG. Chamamos de importação de dados. Para esta tarefa abre-se um Excel onde iremos </a:t>
            </a:r>
            <a:r>
              <a:rPr lang="pt-BR" dirty="0"/>
              <a:t>fazer a importação dos dados exportados pelo </a:t>
            </a:r>
            <a:r>
              <a:rPr lang="pt-BR" dirty="0" smtClean="0"/>
              <a:t>Cigam. Aponta-se aqui o relatório de dados que populamos no passo anterior.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25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55" y="1988840"/>
            <a:ext cx="6540092" cy="425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24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060848"/>
            <a:ext cx="761085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Após este passo será aberto o “Assistente para Importação de Arquivo Texto”. </a:t>
            </a:r>
            <a:r>
              <a:rPr lang="pt-BR" dirty="0"/>
              <a:t>Após, clicar em “</a:t>
            </a:r>
            <a:r>
              <a:rPr lang="pt-BR" dirty="0" smtClean="0"/>
              <a:t>Delimitado</a:t>
            </a:r>
            <a:r>
              <a:rPr lang="pt-BR" dirty="0"/>
              <a:t>”. Avançar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96" y="3212976"/>
            <a:ext cx="4932976" cy="312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729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1986604"/>
            <a:ext cx="761085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Na tela seguinte escolher “ponto e virgula”. Avançar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5614340" cy="355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10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Após isto, temos </a:t>
            </a:r>
            <a:r>
              <a:rPr lang="pt-BR" dirty="0"/>
              <a:t>a terceira e mais importante etapa da importação de arquivos</a:t>
            </a:r>
            <a:r>
              <a:rPr lang="pt-BR" dirty="0" smtClean="0"/>
              <a:t>. Nesta </a:t>
            </a:r>
            <a:r>
              <a:rPr lang="pt-BR" dirty="0"/>
              <a:t>tela devemos configurar o tipo de dado que será importado. </a:t>
            </a:r>
          </a:p>
          <a:p>
            <a:r>
              <a:rPr lang="pt-BR" dirty="0"/>
              <a:t>Geral = utilizado para Quantidade e Valores</a:t>
            </a:r>
          </a:p>
          <a:p>
            <a:r>
              <a:rPr lang="pt-BR" dirty="0"/>
              <a:t>Texto= utilizado para qualquer dado que não </a:t>
            </a:r>
            <a:r>
              <a:rPr lang="pt-BR" dirty="0" smtClean="0"/>
              <a:t>será </a:t>
            </a:r>
            <a:r>
              <a:rPr lang="pt-BR" dirty="0"/>
              <a:t>calculado, exceto datas.</a:t>
            </a:r>
          </a:p>
          <a:p>
            <a:r>
              <a:rPr lang="pt-BR" dirty="0"/>
              <a:t>Data= utilizado para campos de data.</a:t>
            </a:r>
          </a:p>
          <a:p>
            <a:r>
              <a:rPr lang="pt-BR" dirty="0"/>
              <a:t>Não importar= utilizado caso não se queira importar este campo.</a:t>
            </a:r>
          </a:p>
          <a:p>
            <a:r>
              <a:rPr lang="pt-BR" dirty="0"/>
              <a:t>Após configurar “todos” os campos, clicar em concluir.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72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622452" cy="41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94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Na tela de importar dados, apontar a </a:t>
            </a:r>
            <a:r>
              <a:rPr lang="pt-BR" dirty="0" smtClean="0"/>
              <a:t>célula </a:t>
            </a:r>
            <a:r>
              <a:rPr lang="pt-BR" dirty="0"/>
              <a:t>onde será iniciada a importação de dados. Esta deve ser =$A$1 e clicar em propriedade.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3928"/>
            <a:ext cx="5217546" cy="27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3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772616" y="2361942"/>
            <a:ext cx="7543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pt-BR" dirty="0">
                <a:latin typeface="Calibri" pitchFamily="34" charset="0"/>
                <a:cs typeface="Calibri" pitchFamily="34" charset="0"/>
              </a:rPr>
              <a:t>	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pt-BR" dirty="0">
                <a:latin typeface="Calibri" pitchFamily="34" charset="0"/>
                <a:cs typeface="Calibri" pitchFamily="34" charset="0"/>
              </a:rPr>
              <a:t>presente Treinamento tem por objetivo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apresentar os conceitos relacionados a estruturação, manutenção e criação de relatórios no Cigam.</a:t>
            </a:r>
            <a:endParaRPr lang="pt-BR" sz="2400" dirty="0">
              <a:latin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32796" y="116632"/>
            <a:ext cx="197105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5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Apresentação</a:t>
            </a:r>
            <a:endParaRPr lang="pt-BR" sz="25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827584" y="2131109"/>
            <a:ext cx="29913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Na tela de Propriedades, devemos desmarcar a opção “Solicitar nome de arquivo ao atualizar” e marcar a opção “atualizar ao abrir”.Ok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758" y="1915048"/>
            <a:ext cx="40576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76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1700808"/>
            <a:ext cx="761085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b="1" dirty="0" smtClean="0"/>
              <a:t>Criação Tabela Dinâmica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16580" y="2058612"/>
            <a:ext cx="761085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Na planilha de dados (recém importada), selecionar tudo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7038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58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1916832"/>
            <a:ext cx="761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Após clicar na guia Inserir – Tabela </a:t>
            </a:r>
            <a:r>
              <a:rPr lang="pt-BR" dirty="0" smtClean="0"/>
              <a:t>Dinâmica. </a:t>
            </a:r>
            <a:r>
              <a:rPr lang="pt-BR" dirty="0"/>
              <a:t>A tela abaixo será apresentada. Ok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88480"/>
            <a:ext cx="4896544" cy="332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03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1842588"/>
            <a:ext cx="7610854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Será </a:t>
            </a:r>
            <a:r>
              <a:rPr lang="pt-BR" dirty="0"/>
              <a:t>apresentada a seguinte tela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265" y="2564904"/>
            <a:ext cx="57038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27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OBS: </a:t>
            </a:r>
            <a:r>
              <a:rPr lang="pt-BR" dirty="0"/>
              <a:t>A tela acima é a padrão de tabelas </a:t>
            </a:r>
            <a:r>
              <a:rPr lang="pt-BR" dirty="0" smtClean="0"/>
              <a:t>dinâmicas </a:t>
            </a:r>
            <a:r>
              <a:rPr lang="pt-BR" dirty="0"/>
              <a:t>do Excel 2007. Para mantermos o </a:t>
            </a:r>
            <a:r>
              <a:rPr lang="pt-BR" dirty="0" smtClean="0"/>
              <a:t>padrão </a:t>
            </a:r>
            <a:r>
              <a:rPr lang="pt-BR" dirty="0"/>
              <a:t>já utilizado e conhecido, vamos optar por visualizar a tabela </a:t>
            </a:r>
            <a:r>
              <a:rPr lang="pt-BR" dirty="0" smtClean="0"/>
              <a:t>dinâmica </a:t>
            </a:r>
            <a:r>
              <a:rPr lang="pt-BR" dirty="0"/>
              <a:t>no “padrão antigo” (até Excel 2003). Para isso iremos em “Opções da Tabela </a:t>
            </a:r>
            <a:r>
              <a:rPr lang="pt-BR" dirty="0" smtClean="0"/>
              <a:t>Dinâmica” </a:t>
            </a:r>
            <a:r>
              <a:rPr lang="pt-BR" dirty="0"/>
              <a:t>– Guia Exibição, opção layout </a:t>
            </a:r>
            <a:r>
              <a:rPr lang="pt-BR" dirty="0" smtClean="0"/>
              <a:t>Clássico </a:t>
            </a:r>
            <a:r>
              <a:rPr lang="pt-BR" dirty="0"/>
              <a:t>de tabela </a:t>
            </a:r>
            <a:r>
              <a:rPr lang="pt-BR" dirty="0" smtClean="0"/>
              <a:t>Dinâmica.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73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9830"/>
            <a:ext cx="6696744" cy="437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90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Ao terminar a planilha salve ela como exemplo </a:t>
            </a:r>
            <a:r>
              <a:rPr lang="pt-BR" dirty="0"/>
              <a:t>“2759_SIG_Faturamento_planilha.xls</a:t>
            </a:r>
            <a:r>
              <a:rPr lang="pt-BR" dirty="0" smtClean="0"/>
              <a:t>” </a:t>
            </a:r>
            <a:r>
              <a:rPr lang="pt-BR" dirty="0"/>
              <a:t>e no campo “Arquivo a abrir” indique o caminho onde esta salva sua Planilha </a:t>
            </a:r>
            <a:r>
              <a:rPr lang="pt-BR" dirty="0" smtClean="0"/>
              <a:t>dinâmica, </a:t>
            </a:r>
            <a:r>
              <a:rPr lang="pt-BR" dirty="0"/>
              <a:t>agora clique em OK, e o processo já esta pronto.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21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07" y="2061582"/>
            <a:ext cx="4329387" cy="411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SIG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1988840"/>
            <a:ext cx="7610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Relatórios caracteres são todos os relatórios que são visualizados pela </a:t>
            </a:r>
            <a:r>
              <a:rPr lang="pt-BR" dirty="0" smtClean="0"/>
              <a:t>régua </a:t>
            </a:r>
            <a:r>
              <a:rPr lang="pt-BR" dirty="0"/>
              <a:t>de impressão do CIGAM </a:t>
            </a:r>
            <a:r>
              <a:rPr lang="pt-BR" dirty="0" smtClean="0"/>
              <a:t>através </a:t>
            </a:r>
            <a:r>
              <a:rPr lang="pt-BR" dirty="0"/>
              <a:t>do botão </a:t>
            </a:r>
            <a:r>
              <a:rPr lang="pt-BR" dirty="0" smtClean="0"/>
              <a:t>visualizar: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77" y="3284984"/>
            <a:ext cx="6332647" cy="29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8296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Existem os relatórios caracteres fixos, que não conseguimos inserir alguma </a:t>
            </a:r>
            <a:r>
              <a:rPr lang="pt-BR" dirty="0" smtClean="0"/>
              <a:t>variável, </a:t>
            </a:r>
            <a:r>
              <a:rPr lang="pt-BR" dirty="0"/>
              <a:t>a não ser por meio de programação (o que ira ter custo ao cliente) e os relatórios caracteres que podemos alterar, adicionando </a:t>
            </a:r>
            <a:r>
              <a:rPr lang="pt-BR" dirty="0" smtClean="0"/>
              <a:t>variáveis </a:t>
            </a:r>
            <a:r>
              <a:rPr lang="pt-BR" dirty="0"/>
              <a:t>e mostrando suas </a:t>
            </a:r>
            <a:r>
              <a:rPr lang="pt-BR" dirty="0" smtClean="0"/>
              <a:t>posições através </a:t>
            </a:r>
            <a:r>
              <a:rPr lang="pt-BR" dirty="0"/>
              <a:t>da linha e coluna em que vamos imprimi-la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75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16580" y="2060848"/>
            <a:ext cx="75998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O CIGAM oferece varias opções para o cliente visualizar as informações da sua empresa. Para isso existem 4 tipos de relatórios que podem serem emitidos pelo CIGAM: </a:t>
            </a:r>
          </a:p>
          <a:p>
            <a:r>
              <a:rPr lang="pt-BR" dirty="0"/>
              <a:t>-Merge</a:t>
            </a:r>
          </a:p>
          <a:p>
            <a:r>
              <a:rPr lang="pt-BR" dirty="0"/>
              <a:t>-SIG</a:t>
            </a:r>
          </a:p>
          <a:p>
            <a:r>
              <a:rPr lang="pt-BR" dirty="0"/>
              <a:t>-Caractere</a:t>
            </a:r>
          </a:p>
          <a:p>
            <a:r>
              <a:rPr lang="pt-BR" dirty="0"/>
              <a:t>-Consulta direta a banco de dados</a:t>
            </a:r>
          </a:p>
          <a:p>
            <a:r>
              <a:rPr lang="pt-BR" dirty="0"/>
              <a:t>-Gerador de Relatório Cigam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Que tipos de relatórios são gerados pelo cigam?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1884979"/>
            <a:ext cx="761085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O exemplo de layout caractere que podemos alterar é o Layout da Nota fiscal.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6234"/>
            <a:ext cx="5222057" cy="353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1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Na tela acima </a:t>
            </a:r>
            <a:r>
              <a:rPr lang="pt-BR" dirty="0" smtClean="0"/>
              <a:t>você </a:t>
            </a:r>
            <a:r>
              <a:rPr lang="pt-BR" dirty="0"/>
              <a:t>deve informar varias questões:</a:t>
            </a:r>
          </a:p>
          <a:p>
            <a:r>
              <a:rPr lang="pt-BR" b="1" dirty="0"/>
              <a:t>- Campo:</a:t>
            </a:r>
            <a:r>
              <a:rPr lang="pt-BR" dirty="0"/>
              <a:t> local para </a:t>
            </a:r>
            <a:r>
              <a:rPr lang="pt-BR" dirty="0" smtClean="0"/>
              <a:t>você </a:t>
            </a:r>
            <a:r>
              <a:rPr lang="pt-BR" dirty="0"/>
              <a:t>escrever qual </a:t>
            </a:r>
            <a:r>
              <a:rPr lang="pt-BR" dirty="0" smtClean="0"/>
              <a:t>informação </a:t>
            </a:r>
            <a:r>
              <a:rPr lang="pt-BR" dirty="0"/>
              <a:t>aquela linha esta imprimindo,</a:t>
            </a:r>
          </a:p>
          <a:p>
            <a:r>
              <a:rPr lang="pt-BR" b="1" dirty="0"/>
              <a:t>- Linha:</a:t>
            </a:r>
            <a:r>
              <a:rPr lang="pt-BR" dirty="0"/>
              <a:t> linha em que o sistema vai imprimir a informação no formulário,</a:t>
            </a:r>
          </a:p>
          <a:p>
            <a:r>
              <a:rPr lang="pt-BR" b="1" dirty="0"/>
              <a:t>- Coluna:</a:t>
            </a:r>
            <a:r>
              <a:rPr lang="pt-BR" dirty="0"/>
              <a:t> coluna em que o sistema vai imprimir a informação no formulário,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44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b="1" dirty="0"/>
              <a:t>- Inicia:</a:t>
            </a:r>
            <a:r>
              <a:rPr lang="pt-BR" dirty="0"/>
              <a:t> em qual </a:t>
            </a:r>
            <a:r>
              <a:rPr lang="pt-BR" dirty="0" smtClean="0"/>
              <a:t>caractere </a:t>
            </a:r>
            <a:r>
              <a:rPr lang="pt-BR" dirty="0"/>
              <a:t>da </a:t>
            </a:r>
            <a:r>
              <a:rPr lang="pt-BR" dirty="0" smtClean="0"/>
              <a:t>variável </a:t>
            </a:r>
            <a:r>
              <a:rPr lang="pt-BR" dirty="0"/>
              <a:t>o </a:t>
            </a:r>
            <a:r>
              <a:rPr lang="pt-BR" dirty="0" smtClean="0"/>
              <a:t>sistema </a:t>
            </a:r>
            <a:r>
              <a:rPr lang="pt-BR" dirty="0"/>
              <a:t>vai começar a imprimir a informação EX.: a </a:t>
            </a:r>
            <a:r>
              <a:rPr lang="pt-BR" dirty="0" smtClean="0"/>
              <a:t>variável </a:t>
            </a:r>
            <a:r>
              <a:rPr lang="pt-BR" dirty="0"/>
              <a:t>067 – Observação da NF é uma </a:t>
            </a:r>
            <a:r>
              <a:rPr lang="pt-BR" dirty="0" smtClean="0"/>
              <a:t>variável </a:t>
            </a:r>
            <a:r>
              <a:rPr lang="pt-BR" dirty="0"/>
              <a:t>que imprimi todas informações em uma única </a:t>
            </a:r>
            <a:r>
              <a:rPr lang="pt-BR" dirty="0" smtClean="0"/>
              <a:t>String</a:t>
            </a:r>
            <a:endParaRPr lang="pt-BR" dirty="0"/>
          </a:p>
          <a:p>
            <a:r>
              <a:rPr lang="pt-BR" dirty="0"/>
              <a:t>CIGAM     - INFORMACAO</a:t>
            </a:r>
          </a:p>
          <a:p>
            <a:r>
              <a:rPr lang="pt-BR" dirty="0"/>
              <a:t> 12345      - POSICAO DO CARACTER</a:t>
            </a:r>
          </a:p>
          <a:p>
            <a:r>
              <a:rPr lang="pt-BR" dirty="0"/>
              <a:t>	Se </a:t>
            </a:r>
            <a:r>
              <a:rPr lang="pt-BR" dirty="0" smtClean="0"/>
              <a:t>você </a:t>
            </a:r>
            <a:r>
              <a:rPr lang="pt-BR" dirty="0"/>
              <a:t>colocar na coluna Ini o numero 003 vai lhe imprimir “GAM”, se </a:t>
            </a:r>
            <a:r>
              <a:rPr lang="pt-BR" dirty="0" smtClean="0"/>
              <a:t>você </a:t>
            </a:r>
            <a:r>
              <a:rPr lang="pt-BR" dirty="0"/>
              <a:t>deseja imprimir toda informação coloque 001 vai lhe imprimir “CIGAM”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42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b="1" dirty="0"/>
              <a:t>- Tam: </a:t>
            </a:r>
            <a:r>
              <a:rPr lang="pt-BR" dirty="0"/>
              <a:t>Aqui </a:t>
            </a:r>
            <a:r>
              <a:rPr lang="pt-BR" dirty="0" smtClean="0"/>
              <a:t>você </a:t>
            </a:r>
            <a:r>
              <a:rPr lang="pt-BR" dirty="0"/>
              <a:t>ira informar o tamanho </a:t>
            </a:r>
            <a:r>
              <a:rPr lang="pt-BR" dirty="0" smtClean="0"/>
              <a:t>máximo </a:t>
            </a:r>
            <a:r>
              <a:rPr lang="pt-BR" dirty="0"/>
              <a:t>de caracteres que a </a:t>
            </a:r>
            <a:r>
              <a:rPr lang="pt-BR" dirty="0" smtClean="0"/>
              <a:t>variável </a:t>
            </a:r>
            <a:r>
              <a:rPr lang="pt-BR" dirty="0"/>
              <a:t>ira imprimir,</a:t>
            </a:r>
          </a:p>
          <a:p>
            <a:r>
              <a:rPr lang="pt-BR" b="1" dirty="0"/>
              <a:t>- Existe: </a:t>
            </a:r>
            <a:r>
              <a:rPr lang="pt-BR" dirty="0"/>
              <a:t>aqui você irá dizer se a </a:t>
            </a:r>
            <a:r>
              <a:rPr lang="pt-BR" dirty="0" smtClean="0"/>
              <a:t>variável </a:t>
            </a:r>
            <a:r>
              <a:rPr lang="pt-BR" dirty="0"/>
              <a:t>vai ser impressa ou não,</a:t>
            </a:r>
          </a:p>
          <a:p>
            <a:r>
              <a:rPr lang="pt-BR" b="1" dirty="0"/>
              <a:t>- Var.: </a:t>
            </a:r>
            <a:r>
              <a:rPr lang="pt-BR" dirty="0" smtClean="0"/>
              <a:t>você </a:t>
            </a:r>
            <a:r>
              <a:rPr lang="pt-BR" dirty="0"/>
              <a:t>ira colocar o numero da </a:t>
            </a:r>
            <a:r>
              <a:rPr lang="pt-BR" dirty="0" smtClean="0"/>
              <a:t>variável </a:t>
            </a:r>
            <a:r>
              <a:rPr lang="pt-BR" dirty="0"/>
              <a:t>que vai imprimir a </a:t>
            </a:r>
            <a:r>
              <a:rPr lang="pt-BR" dirty="0" smtClean="0"/>
              <a:t>informação </a:t>
            </a:r>
            <a:r>
              <a:rPr lang="pt-BR" dirty="0"/>
              <a:t>deseja, de acordo com a lista que se encontra em nosso FTP,</a:t>
            </a:r>
          </a:p>
          <a:p>
            <a:r>
              <a:rPr lang="pt-BR" b="1" dirty="0"/>
              <a:t>- Nota Cont.: </a:t>
            </a:r>
            <a:r>
              <a:rPr lang="pt-BR" dirty="0"/>
              <a:t>se o seu cliente utiliza NF continuada aqui você ira colocar os asteriscos que vão ser impressos nos primeiros </a:t>
            </a:r>
            <a:r>
              <a:rPr lang="pt-BR" dirty="0" smtClean="0"/>
              <a:t>formulários,</a:t>
            </a:r>
            <a:endParaRPr lang="pt-BR" dirty="0"/>
          </a:p>
          <a:p>
            <a:r>
              <a:rPr lang="pt-BR" b="1" dirty="0"/>
              <a:t>- Atributo: </a:t>
            </a:r>
            <a:r>
              <a:rPr lang="pt-BR" dirty="0"/>
              <a:t>define se a </a:t>
            </a:r>
            <a:r>
              <a:rPr lang="pt-BR" dirty="0" smtClean="0"/>
              <a:t>variável </a:t>
            </a:r>
            <a:r>
              <a:rPr lang="pt-BR" dirty="0"/>
              <a:t>é do tipo Alfa, data, inteiro, </a:t>
            </a:r>
            <a:r>
              <a:rPr lang="pt-BR" dirty="0" smtClean="0"/>
              <a:t>numérico, </a:t>
            </a:r>
            <a:r>
              <a:rPr lang="pt-BR" dirty="0"/>
              <a:t>quantidade, milênio ou valor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127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b="1" dirty="0"/>
              <a:t>- Tipo: </a:t>
            </a:r>
            <a:r>
              <a:rPr lang="pt-BR" dirty="0"/>
              <a:t>define o tipo da </a:t>
            </a:r>
            <a:r>
              <a:rPr lang="pt-BR" dirty="0" smtClean="0"/>
              <a:t>variável </a:t>
            </a:r>
            <a:r>
              <a:rPr lang="pt-BR" dirty="0"/>
              <a:t>(equivalente mais ou menos a qual quebra de repeat as </a:t>
            </a:r>
            <a:r>
              <a:rPr lang="pt-BR" dirty="0" smtClean="0"/>
              <a:t>variáveis pertencem </a:t>
            </a:r>
            <a:r>
              <a:rPr lang="pt-BR" dirty="0"/>
              <a:t>no merge)se ela é um comando, duplicata, fatura, item, nota, observação, </a:t>
            </a:r>
            <a:r>
              <a:rPr lang="pt-BR" dirty="0" smtClean="0"/>
              <a:t>serviço </a:t>
            </a:r>
            <a:r>
              <a:rPr lang="pt-BR" dirty="0"/>
              <a:t>ou lote.</a:t>
            </a:r>
          </a:p>
          <a:p>
            <a:r>
              <a:rPr lang="pt-BR" b="1" dirty="0"/>
              <a:t>- Unidade de negocio: </a:t>
            </a:r>
            <a:r>
              <a:rPr lang="pt-BR" dirty="0"/>
              <a:t>se refere a qual unidade de negocio ira utilizar esta linha de informação,</a:t>
            </a:r>
          </a:p>
          <a:p>
            <a:r>
              <a:rPr lang="pt-BR" b="1" dirty="0"/>
              <a:t>- Modelo Layout (Sufixo): </a:t>
            </a:r>
            <a:r>
              <a:rPr lang="pt-BR" dirty="0"/>
              <a:t>aqui </a:t>
            </a:r>
            <a:r>
              <a:rPr lang="pt-BR" dirty="0" smtClean="0"/>
              <a:t>você </a:t>
            </a:r>
            <a:r>
              <a:rPr lang="pt-BR" dirty="0"/>
              <a:t>pode definir um numero ou letra, para uma mesma unidade de negocio poder ter mais de um modelo de </a:t>
            </a:r>
            <a:r>
              <a:rPr lang="pt-BR" dirty="0" smtClean="0"/>
              <a:t>layout.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572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Ao terminar a planilha salve ela como exemplo </a:t>
            </a:r>
            <a:r>
              <a:rPr lang="pt-BR" dirty="0"/>
              <a:t>“2759_SIG_Faturamento_planilha.xls</a:t>
            </a:r>
            <a:r>
              <a:rPr lang="pt-BR" dirty="0" smtClean="0"/>
              <a:t>” </a:t>
            </a:r>
            <a:r>
              <a:rPr lang="pt-BR" dirty="0"/>
              <a:t>e no campo “Arquivo a abrir” indique o caminho onde esta salva sua Planilha </a:t>
            </a:r>
            <a:r>
              <a:rPr lang="pt-BR" dirty="0" smtClean="0"/>
              <a:t>dinâmica, </a:t>
            </a:r>
            <a:r>
              <a:rPr lang="pt-BR" dirty="0"/>
              <a:t>agora clique em OK, e o processo já esta pronto.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07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716580" y="2131109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 smtClean="0"/>
              <a:t>Ao terminar a planilha salve ela como exemplo </a:t>
            </a:r>
            <a:r>
              <a:rPr lang="pt-BR" dirty="0"/>
              <a:t>“2759_SIG_Faturamento_planilha.xls</a:t>
            </a:r>
            <a:r>
              <a:rPr lang="pt-BR" dirty="0" smtClean="0"/>
              <a:t>” </a:t>
            </a:r>
            <a:r>
              <a:rPr lang="pt-BR" dirty="0"/>
              <a:t>e no campo “Arquivo a abrir” indique o caminho onde esta salva sua Planilha </a:t>
            </a:r>
            <a:r>
              <a:rPr lang="pt-BR" dirty="0" smtClean="0"/>
              <a:t>dinâmica, </a:t>
            </a:r>
            <a:r>
              <a:rPr lang="pt-BR" dirty="0"/>
              <a:t>agora clique em OK, e o processo já esta pronto.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Caracteres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1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16580" y="2060848"/>
            <a:ext cx="76108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O primeiro passo para identificar a lista de </a:t>
            </a:r>
            <a:r>
              <a:rPr lang="pt-BR" dirty="0" smtClean="0"/>
              <a:t>variáveis </a:t>
            </a:r>
            <a:r>
              <a:rPr lang="pt-BR" dirty="0"/>
              <a:t>que </a:t>
            </a:r>
            <a:r>
              <a:rPr lang="pt-BR" dirty="0" smtClean="0"/>
              <a:t>você </a:t>
            </a:r>
            <a:r>
              <a:rPr lang="pt-BR" dirty="0"/>
              <a:t>ira utilizar no seu relatório é ir até o programa acessando o mesmo pelo Menu CIGAM, ir até o relatório que ira utilizar e utilizar CRTL + P </a:t>
            </a:r>
            <a:r>
              <a:rPr lang="pt-BR" dirty="0" smtClean="0"/>
              <a:t>(versão </a:t>
            </a:r>
            <a:r>
              <a:rPr lang="pt-BR" dirty="0"/>
              <a:t>8i) ou Tecla </a:t>
            </a:r>
            <a:r>
              <a:rPr lang="pt-BR" dirty="0" smtClean="0"/>
              <a:t>Fácil </a:t>
            </a:r>
            <a:r>
              <a:rPr lang="pt-BR" dirty="0"/>
              <a:t>(Versão E10)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Variáveis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330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03" y="2420887"/>
            <a:ext cx="2670611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468" y="2419252"/>
            <a:ext cx="4559466" cy="2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11560" y="1700808"/>
            <a:ext cx="424847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0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Versão 8i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0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47675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0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4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59632" y="1339225"/>
            <a:ext cx="29523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0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Versão E10</a:t>
            </a:r>
            <a:endParaRPr kumimoji="0" lang="pt-B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20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71210"/>
            <a:ext cx="5616624" cy="44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24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716580" y="2060848"/>
            <a:ext cx="7610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450000" algn="just">
              <a:lnSpc>
                <a:spcPct val="150000"/>
              </a:lnSpc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t-BR" dirty="0"/>
              <a:t>Relatórios personalizados em Word (Merge) são todos os modelos que são configurados via Editor de textos (Word). Para identificar um modelo Merge dentro do CIGAM é só procurar os modelos que possuem um asterisco ao lado do seu nome:</a:t>
            </a:r>
          </a:p>
          <a:p>
            <a:r>
              <a:rPr lang="pt-BR" dirty="0"/>
              <a:t>Ex: </a:t>
            </a:r>
            <a:endParaRPr lang="pt-BR" dirty="0" smtClean="0"/>
          </a:p>
          <a:p>
            <a:r>
              <a:rPr lang="pt-BR" dirty="0"/>
              <a:t>V</a:t>
            </a:r>
            <a:r>
              <a:rPr lang="pt-BR" dirty="0" smtClean="0"/>
              <a:t>ariáveis </a:t>
            </a:r>
            <a:r>
              <a:rPr lang="pt-BR" dirty="0"/>
              <a:t>de condições &lt;!$MGREPEAT&gt; &lt;!$MGENDREPEAT&gt; NUNCA devem ser colocadas dentro de tabelas, sempre ao lado de fora como modelo </a:t>
            </a:r>
            <a:r>
              <a:rPr lang="pt-BR" dirty="0" smtClean="0"/>
              <a:t>a seguir: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08" y="4101784"/>
            <a:ext cx="4684908" cy="26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58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83568" y="1412776"/>
            <a:ext cx="7643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dirty="0" smtClean="0">
                <a:latin typeface="Calibri" pitchFamily="34" charset="0"/>
                <a:cs typeface="Calibri" pitchFamily="34" charset="0"/>
              </a:rPr>
              <a:t>Relatórios - Merge</a:t>
            </a:r>
            <a:endParaRPr lang="pt-BR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348880"/>
            <a:ext cx="7920881" cy="310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3744416" cy="3600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2500" b="1" kern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Calibri" pitchFamily="34" charset="0"/>
              </a:rPr>
              <a:t>Relatórios</a:t>
            </a:r>
            <a:endParaRPr kumimoji="0" lang="pt-BR" sz="1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08">
  <a:themeElements>
    <a:clrScheme name="modelo_powerpoint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_powerpoint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o_powerpoint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_powerpoint0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_powerpoint0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9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8414</TotalTime>
  <Words>1624</Words>
  <Application>Microsoft Office PowerPoint</Application>
  <PresentationFormat>Apresentação na tela (4:3)</PresentationFormat>
  <Paragraphs>186</Paragraphs>
  <Slides>46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Títulos de slides</vt:lpstr>
      </vt:variant>
      <vt:variant>
        <vt:i4>46</vt:i4>
      </vt:variant>
    </vt:vector>
  </HeadingPairs>
  <TitlesOfParts>
    <vt:vector size="59" baseType="lpstr">
      <vt:lpstr>modelo_powerpoint08</vt:lpstr>
      <vt:lpstr>11_Tema do Office</vt:lpstr>
      <vt:lpstr>10_Tema do Office</vt:lpstr>
      <vt:lpstr>9_Tema do Office</vt:lpstr>
      <vt:lpstr>8_Tema do Office</vt:lpstr>
      <vt:lpstr>6_Tema do Office</vt:lpstr>
      <vt:lpstr>7_Tema do Office</vt:lpstr>
      <vt:lpstr>5_Tema do Office</vt:lpstr>
      <vt:lpstr>4_Tema do Office</vt:lpstr>
      <vt:lpstr>3_Tema do Office</vt:lpstr>
      <vt:lpstr>2_Tema do Office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Serve</dc:creator>
  <cp:lastModifiedBy>Cezar</cp:lastModifiedBy>
  <cp:revision>699</cp:revision>
  <dcterms:created xsi:type="dcterms:W3CDTF">2005-11-22T11:06:03Z</dcterms:created>
  <dcterms:modified xsi:type="dcterms:W3CDTF">2012-05-31T11:37:21Z</dcterms:modified>
</cp:coreProperties>
</file>