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5B23A8D-FD4B-4324-8060-882DAA01911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3003C4-7EC4-44C0-8C12-73DAD80DB5E7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A26B10-E0A9-4B08-9EE1-D4DF4879C21E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C016C0B-D569-47DA-A3D1-5FC32003A2F7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97EA52-7BEF-4857-8944-9947D8E9A50D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DBD23B-A62F-4BCD-A97D-D245AA726629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140065-50B4-4F99-A2E8-D6BCC641EEC7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3377E4-F47E-4E39-A7DA-18DC714FDBF5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1590EF-4F61-4790-A3F1-5C58594953B7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BB15E28-7114-4CDA-81BE-DFC62920977C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1BF692-B15B-451C-ACE9-4438FD15A089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CA0ECB-301B-471D-8382-E6BF5925CE51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080" cy="342720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Copyright ©2017 – Fóton Informática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884760" y="8820360"/>
            <a:ext cx="2970000" cy="32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DEC83D-10C2-4B80-BE9A-6A7C3B5C2CC1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0" y="144000"/>
            <a:ext cx="6856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Calibri"/>
              </a:rPr>
              <a:t>Centro de Treinamento Fóton – Todos os direitos reservados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4040" y="1440"/>
            <a:ext cx="9169920" cy="5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14040" y="4875840"/>
            <a:ext cx="9156240" cy="28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12600" y="15840"/>
            <a:ext cx="9165960" cy="490320"/>
            <a:chOff x="-12600" y="15840"/>
            <a:chExt cx="9165960" cy="490320"/>
          </a:xfrm>
        </p:grpSpPr>
        <p:sp>
          <p:nvSpPr>
            <p:cNvPr id="3" name="CustomShape 4"/>
            <p:cNvSpPr/>
            <p:nvPr/>
          </p:nvSpPr>
          <p:spPr>
            <a:xfrm>
              <a:off x="-12600" y="158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-12600" y="1562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-12600" y="291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-12600" y="435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" name="Google Shape;18;p1" descr=""/>
          <p:cNvPicPr/>
          <p:nvPr/>
        </p:nvPicPr>
        <p:blipFill>
          <a:blip r:embed="rId2"/>
          <a:stretch/>
        </p:blipFill>
        <p:spPr>
          <a:xfrm>
            <a:off x="179640" y="4906800"/>
            <a:ext cx="1105560" cy="228240"/>
          </a:xfrm>
          <a:prstGeom prst="rect">
            <a:avLst/>
          </a:prstGeom>
          <a:ln>
            <a:noFill/>
          </a:ln>
        </p:spPr>
      </p:pic>
      <p:sp>
        <p:nvSpPr>
          <p:cNvPr id="8" name="CustomShape 8"/>
          <p:cNvSpPr/>
          <p:nvPr/>
        </p:nvSpPr>
        <p:spPr>
          <a:xfrm>
            <a:off x="-11880" y="0"/>
            <a:ext cx="9165960" cy="51418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" name="Group 9"/>
          <p:cNvGrpSpPr/>
          <p:nvPr/>
        </p:nvGrpSpPr>
        <p:grpSpPr>
          <a:xfrm>
            <a:off x="-12600" y="15840"/>
            <a:ext cx="9165960" cy="490320"/>
            <a:chOff x="-12600" y="15840"/>
            <a:chExt cx="9165960" cy="490320"/>
          </a:xfrm>
        </p:grpSpPr>
        <p:sp>
          <p:nvSpPr>
            <p:cNvPr id="10" name="CustomShape 10"/>
            <p:cNvSpPr/>
            <p:nvPr/>
          </p:nvSpPr>
          <p:spPr>
            <a:xfrm>
              <a:off x="-12600" y="158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1"/>
            <p:cNvSpPr/>
            <p:nvPr/>
          </p:nvSpPr>
          <p:spPr>
            <a:xfrm>
              <a:off x="-12600" y="1562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2"/>
            <p:cNvSpPr/>
            <p:nvPr/>
          </p:nvSpPr>
          <p:spPr>
            <a:xfrm>
              <a:off x="-12600" y="291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3"/>
            <p:cNvSpPr/>
            <p:nvPr/>
          </p:nvSpPr>
          <p:spPr>
            <a:xfrm>
              <a:off x="-12600" y="435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" name="Group 14"/>
          <p:cNvGrpSpPr/>
          <p:nvPr/>
        </p:nvGrpSpPr>
        <p:grpSpPr>
          <a:xfrm>
            <a:off x="-13680" y="4654080"/>
            <a:ext cx="9165960" cy="505800"/>
            <a:chOff x="-13680" y="4654080"/>
            <a:chExt cx="9165960" cy="505800"/>
          </a:xfrm>
        </p:grpSpPr>
        <p:sp>
          <p:nvSpPr>
            <p:cNvPr id="15" name="CustomShape 15"/>
            <p:cNvSpPr/>
            <p:nvPr/>
          </p:nvSpPr>
          <p:spPr>
            <a:xfrm flipH="1">
              <a:off x="-14040" y="465408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6"/>
            <p:cNvSpPr/>
            <p:nvPr/>
          </p:nvSpPr>
          <p:spPr>
            <a:xfrm flipH="1">
              <a:off x="-14040" y="480168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7"/>
            <p:cNvSpPr/>
            <p:nvPr/>
          </p:nvSpPr>
          <p:spPr>
            <a:xfrm flipH="1">
              <a:off x="-14040" y="494568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8"/>
            <p:cNvSpPr/>
            <p:nvPr/>
          </p:nvSpPr>
          <p:spPr>
            <a:xfrm flipH="1">
              <a:off x="-14040" y="508968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" name="Google Shape;33;p2" descr=""/>
          <p:cNvPicPr/>
          <p:nvPr/>
        </p:nvPicPr>
        <p:blipFill>
          <a:blip r:embed="rId3"/>
          <a:stretch/>
        </p:blipFill>
        <p:spPr>
          <a:xfrm>
            <a:off x="2879640" y="2207520"/>
            <a:ext cx="3382560" cy="726480"/>
          </a:xfrm>
          <a:prstGeom prst="rect">
            <a:avLst/>
          </a:prstGeom>
          <a:ln>
            <a:noFill/>
          </a:ln>
        </p:spPr>
      </p:pic>
      <p:sp>
        <p:nvSpPr>
          <p:cNvPr id="20" name="PlaceHolder 1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-14040" y="1440"/>
            <a:ext cx="9169920" cy="5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-14040" y="4875840"/>
            <a:ext cx="9156240" cy="28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Group 3"/>
          <p:cNvGrpSpPr/>
          <p:nvPr/>
        </p:nvGrpSpPr>
        <p:grpSpPr>
          <a:xfrm>
            <a:off x="-12600" y="15840"/>
            <a:ext cx="9165960" cy="490320"/>
            <a:chOff x="-12600" y="15840"/>
            <a:chExt cx="9165960" cy="490320"/>
          </a:xfrm>
        </p:grpSpPr>
        <p:sp>
          <p:nvSpPr>
            <p:cNvPr id="61" name="CustomShape 4"/>
            <p:cNvSpPr/>
            <p:nvPr/>
          </p:nvSpPr>
          <p:spPr>
            <a:xfrm>
              <a:off x="-12600" y="158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5"/>
            <p:cNvSpPr/>
            <p:nvPr/>
          </p:nvSpPr>
          <p:spPr>
            <a:xfrm>
              <a:off x="-12600" y="1562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"/>
            <p:cNvSpPr/>
            <p:nvPr/>
          </p:nvSpPr>
          <p:spPr>
            <a:xfrm>
              <a:off x="-12600" y="291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7"/>
            <p:cNvSpPr/>
            <p:nvPr/>
          </p:nvSpPr>
          <p:spPr>
            <a:xfrm>
              <a:off x="-12600" y="435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5" name="Google Shape;18;p1" descr=""/>
          <p:cNvPicPr/>
          <p:nvPr/>
        </p:nvPicPr>
        <p:blipFill>
          <a:blip r:embed="rId2"/>
          <a:stretch/>
        </p:blipFill>
        <p:spPr>
          <a:xfrm>
            <a:off x="179640" y="4906800"/>
            <a:ext cx="1105560" cy="228240"/>
          </a:xfrm>
          <a:prstGeom prst="rect">
            <a:avLst/>
          </a:prstGeom>
          <a:ln>
            <a:noFill/>
          </a:ln>
        </p:spPr>
      </p:pic>
      <p:sp>
        <p:nvSpPr>
          <p:cNvPr id="66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-14040" y="1440"/>
            <a:ext cx="9169920" cy="5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-14040" y="4875840"/>
            <a:ext cx="9156240" cy="28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" name="Group 3"/>
          <p:cNvGrpSpPr/>
          <p:nvPr/>
        </p:nvGrpSpPr>
        <p:grpSpPr>
          <a:xfrm>
            <a:off x="-12600" y="15840"/>
            <a:ext cx="9165960" cy="490320"/>
            <a:chOff x="-12600" y="15840"/>
            <a:chExt cx="9165960" cy="490320"/>
          </a:xfrm>
        </p:grpSpPr>
        <p:sp>
          <p:nvSpPr>
            <p:cNvPr id="107" name="CustomShape 4"/>
            <p:cNvSpPr/>
            <p:nvPr/>
          </p:nvSpPr>
          <p:spPr>
            <a:xfrm>
              <a:off x="-12600" y="158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5"/>
            <p:cNvSpPr/>
            <p:nvPr/>
          </p:nvSpPr>
          <p:spPr>
            <a:xfrm>
              <a:off x="-12600" y="1562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6"/>
            <p:cNvSpPr/>
            <p:nvPr/>
          </p:nvSpPr>
          <p:spPr>
            <a:xfrm>
              <a:off x="-12600" y="291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7"/>
            <p:cNvSpPr/>
            <p:nvPr/>
          </p:nvSpPr>
          <p:spPr>
            <a:xfrm>
              <a:off x="-12600" y="435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1" name="Google Shape;18;p1" descr=""/>
          <p:cNvPicPr/>
          <p:nvPr/>
        </p:nvPicPr>
        <p:blipFill>
          <a:blip r:embed="rId2"/>
          <a:stretch/>
        </p:blipFill>
        <p:spPr>
          <a:xfrm>
            <a:off x="179640" y="4906800"/>
            <a:ext cx="1105560" cy="228240"/>
          </a:xfrm>
          <a:prstGeom prst="rect">
            <a:avLst/>
          </a:prstGeom>
          <a:ln>
            <a:noFill/>
          </a:ln>
        </p:spPr>
      </p:pic>
      <p:sp>
        <p:nvSpPr>
          <p:cNvPr id="112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14040" y="1440"/>
            <a:ext cx="9169920" cy="5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-14040" y="4875840"/>
            <a:ext cx="9156240" cy="286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2" name="Group 3"/>
          <p:cNvGrpSpPr/>
          <p:nvPr/>
        </p:nvGrpSpPr>
        <p:grpSpPr>
          <a:xfrm>
            <a:off x="-12600" y="15840"/>
            <a:ext cx="9165960" cy="490320"/>
            <a:chOff x="-12600" y="15840"/>
            <a:chExt cx="9165960" cy="490320"/>
          </a:xfrm>
        </p:grpSpPr>
        <p:sp>
          <p:nvSpPr>
            <p:cNvPr id="153" name="CustomShape 4"/>
            <p:cNvSpPr/>
            <p:nvPr/>
          </p:nvSpPr>
          <p:spPr>
            <a:xfrm>
              <a:off x="-12600" y="158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5"/>
            <p:cNvSpPr/>
            <p:nvPr/>
          </p:nvSpPr>
          <p:spPr>
            <a:xfrm>
              <a:off x="-12600" y="15624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6"/>
            <p:cNvSpPr/>
            <p:nvPr/>
          </p:nvSpPr>
          <p:spPr>
            <a:xfrm>
              <a:off x="-12600" y="291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7"/>
            <p:cNvSpPr/>
            <p:nvPr/>
          </p:nvSpPr>
          <p:spPr>
            <a:xfrm>
              <a:off x="-12600" y="435960"/>
              <a:ext cx="9165960" cy="70200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70000"/>
                  </a:srgbClr>
                </a:gs>
                <a:gs pos="46667">
                  <a:srgbClr val="1e1e1e"/>
                </a:gs>
                <a:gs pos="54000">
                  <a:srgbClr val="1d1d1d"/>
                </a:gs>
                <a:gs pos="100000">
                  <a:srgbClr val="3f3f3f">
                    <a:alpha val="82000"/>
                  </a:srgbClr>
                </a:gs>
              </a:gsLst>
              <a:lin ang="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57" name="Google Shape;18;p1" descr=""/>
          <p:cNvPicPr/>
          <p:nvPr/>
        </p:nvPicPr>
        <p:blipFill>
          <a:blip r:embed="rId2"/>
          <a:stretch/>
        </p:blipFill>
        <p:spPr>
          <a:xfrm>
            <a:off x="179640" y="4906800"/>
            <a:ext cx="1105560" cy="228240"/>
          </a:xfrm>
          <a:prstGeom prst="rect">
            <a:avLst/>
          </a:prstGeom>
          <a:ln>
            <a:noFill/>
          </a:ln>
        </p:spPr>
      </p:pic>
      <p:sp>
        <p:nvSpPr>
          <p:cNvPr id="158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angular.io/guide/guickstart" TargetMode="External"/><Relationship Id="rId2" Type="http://schemas.openxmlformats.org/officeDocument/2006/relationships/hyperlink" Target="https://www.typescript.org/docs/handbook/basic-types.html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Exercício 4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Criar componentes e rotas distintas para as funcionalidades da aplicação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Referências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Angular</a:t>
            </a:r>
            <a:endParaRPr b="0" lang="pt-BR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https://angular.io/guide/guickstart</a:t>
            </a: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1134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TypeScript</a:t>
            </a:r>
            <a:endParaRPr b="0" lang="pt-BR" sz="1800" spc="-1" strike="noStrike">
              <a:latin typeface="Arial"/>
            </a:endParaRPr>
          </a:p>
          <a:p>
            <a:pPr lvl="2" marL="1296000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https://www.typescript.org/docs/handbook/basic-types.html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"/>
          <p:cNvGrpSpPr/>
          <p:nvPr/>
        </p:nvGrpSpPr>
        <p:grpSpPr>
          <a:xfrm>
            <a:off x="0" y="1131480"/>
            <a:ext cx="9142200" cy="2734560"/>
            <a:chOff x="0" y="1131480"/>
            <a:chExt cx="9142200" cy="2734560"/>
          </a:xfrm>
        </p:grpSpPr>
        <p:sp>
          <p:nvSpPr>
            <p:cNvPr id="234" name="CustomShape 2"/>
            <p:cNvSpPr/>
            <p:nvPr/>
          </p:nvSpPr>
          <p:spPr>
            <a:xfrm>
              <a:off x="0" y="2355120"/>
              <a:ext cx="9142200" cy="79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1" lang="pt-BR" sz="3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Gabriel silva</a:t>
              </a:r>
              <a:endParaRPr b="0" lang="pt-BR" sz="3200" spc="-1" strike="noStrike">
                <a:latin typeface="Arial"/>
              </a:endParaRPr>
            </a:p>
          </p:txBody>
        </p:sp>
        <p:sp>
          <p:nvSpPr>
            <p:cNvPr id="235" name="CustomShape 3"/>
            <p:cNvSpPr/>
            <p:nvPr/>
          </p:nvSpPr>
          <p:spPr>
            <a:xfrm>
              <a:off x="0" y="2940840"/>
              <a:ext cx="9142200" cy="925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gabriel.silva@foton.la</a:t>
              </a:r>
              <a:endParaRPr b="0" lang="pt-BR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  <a:ea typeface="Arial"/>
                </a:rPr>
                <a:t>(61) 3533 0200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236" name="CustomShape 4"/>
            <p:cNvSpPr/>
            <p:nvPr/>
          </p:nvSpPr>
          <p:spPr>
            <a:xfrm>
              <a:off x="0" y="1131480"/>
              <a:ext cx="9142200" cy="829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pt-BR" sz="4800" spc="-1" strike="noStrike">
                  <a:solidFill>
                    <a:srgbClr val="000000"/>
                  </a:solidFill>
                  <a:latin typeface="Arial"/>
                  <a:ea typeface="Arial"/>
                </a:rPr>
                <a:t>Obrigado!</a:t>
              </a:r>
              <a:endParaRPr b="0" lang="pt-BR" sz="4800" spc="-1" strike="noStrike">
                <a:latin typeface="Arial"/>
              </a:endParaRPr>
            </a:p>
          </p:txBody>
        </p:sp>
      </p:grpSp>
      <p:sp>
        <p:nvSpPr>
          <p:cNvPr id="237" name="CustomShape 5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85800" y="1597680"/>
            <a:ext cx="777060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  <a:ea typeface="Arial"/>
              </a:rPr>
              <a:t>Angular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371600" y="2914560"/>
            <a:ext cx="639900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888888"/>
                </a:solidFill>
                <a:latin typeface="Arial"/>
                <a:ea typeface="Arial"/>
              </a:rPr>
              <a:t>Gabriel Silva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403280" y="3796560"/>
            <a:ext cx="640692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7f7f7f"/>
                </a:solidFill>
                <a:latin typeface="Arial"/>
                <a:ea typeface="Arial"/>
              </a:rPr>
              <a:t>Brasília, 4 de setembro de 2018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Forms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FormsModule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ngModel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ngSubmit</a:t>
            </a: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Validação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pristine vs dirty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valid vs invalid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touched vs untouched</a:t>
            </a: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Mensagens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errors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Exercício 1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Criar um formulário para o cadastro de novas contas.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Aplicar validação nos campos;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Apresentar mensagens de erros de validação;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Aplicar estilos baseados na validação dos componentes;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Impedir submissão do formulário quando os campos estiverem inválidos.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Customização de ControlValueAccessor e Validators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Control Value Accessor customizado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Interface ControlValueAccessor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@Component(providers)</a:t>
            </a: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Validator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Interface Validator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@Directive(providers)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Exercício 2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Criar ControlValueAccessors customizados para seleção de tipo de conta, de estado e de cliente;</a:t>
            </a: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Validações:</a:t>
            </a:r>
            <a:endParaRPr b="0" lang="pt-BR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Todos os campos são obrigatórios</a:t>
            </a:r>
            <a:endParaRPr b="0" lang="pt-BR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Agência deve possuir 3 dígitos</a:t>
            </a:r>
            <a:endParaRPr b="0" lang="pt-BR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Número deve possuir 7 dígitos</a:t>
            </a:r>
            <a:endParaRPr b="0" lang="pt-BR" sz="18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Saldo não pode receber valors negativos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HttpClient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HttpClientModule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HttpClient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get, post, put, delete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Cors Domain e options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Exercício 3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Alterar as services do sistema para consumirem a API provide em  http://172.25.1.214:35080/api/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50840" y="27000"/>
            <a:ext cx="88117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ffffff"/>
                </a:solidFill>
                <a:latin typeface="Arial"/>
                <a:ea typeface="Arial"/>
              </a:rPr>
              <a:t>Routes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50840" y="699480"/>
            <a:ext cx="881172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743040" indent="-341280">
              <a:lnSpc>
                <a:spcPct val="100000"/>
              </a:lnSpc>
              <a:spcBef>
                <a:spcPts val="360"/>
              </a:spcBef>
              <a:buClr>
                <a:srgbClr val="c00000"/>
              </a:buClr>
              <a:buFont typeface="Noto Sans Symbols"/>
              <a:buChar char="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RouterModule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forRoot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router-outlet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component,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children</a:t>
            </a:r>
            <a:endParaRPr b="0" lang="pt-BR" sz="1800" spc="-1" strike="noStrike">
              <a:latin typeface="Arial"/>
            </a:endParaRPr>
          </a:p>
          <a:p>
            <a:pPr lvl="3" marL="864000" indent="-2149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ActivatedRoute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056000" y="4912920"/>
            <a:ext cx="19861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Arial"/>
              </a:rPr>
              <a:t>Copyright © 2018 Fóton Informática SA</a:t>
            </a:r>
            <a:endParaRPr b="0" lang="pt-BR" sz="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2019-06-25T18:09:34Z</dcterms:modified>
  <cp:revision>7</cp:revision>
  <dc:subject/>
  <dc:title/>
</cp:coreProperties>
</file>