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ress Start 2P" charset="1" panose="00000500000000000000"/>
      <p:regular r:id="rId20"/>
    </p:embeddedFont>
    <p:embeddedFont>
      <p:font typeface="Retropix" charset="1" panose="00000000000000000000"/>
      <p:regular r:id="rId21"/>
    </p:embeddedFont>
    <p:embeddedFont>
      <p:font typeface="Open Sans" charset="1" panose="020B0606030504020204"/>
      <p:regular r:id="rId22"/>
    </p:embeddedFont>
    <p:embeddedFont>
      <p:font typeface="Open Sans Bold" charset="1" panose="020B08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15.pn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15.png" Type="http://schemas.openxmlformats.org/officeDocument/2006/relationships/image"/><Relationship Id="rId12" Target="../media/image31.png" Type="http://schemas.openxmlformats.org/officeDocument/2006/relationships/image"/><Relationship Id="rId13" Target="../media/image25.png" Type="http://schemas.openxmlformats.org/officeDocument/2006/relationships/image"/><Relationship Id="rId14" Target="../media/image2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15.pn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15.png" Type="http://schemas.openxmlformats.org/officeDocument/2006/relationships/image"/><Relationship Id="rId12" Target="../media/image31.png" Type="http://schemas.openxmlformats.org/officeDocument/2006/relationships/image"/><Relationship Id="rId13" Target="../media/image25.png" Type="http://schemas.openxmlformats.org/officeDocument/2006/relationships/image"/><Relationship Id="rId14" Target="../media/image2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4.png" Type="http://schemas.openxmlformats.org/officeDocument/2006/relationships/image"/><Relationship Id="rId9" Target="https://blog.onedaytesting.com.br/sonarqube-melhorando-a-qualidade-e-a-padronizacao-do-seu-codigo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1.png" Type="http://schemas.openxmlformats.org/officeDocument/2006/relationships/image"/><Relationship Id="rId15" Target="../media/image2.svg" Type="http://schemas.openxmlformats.org/officeDocument/2006/relationships/image"/><Relationship Id="rId16" Target="../media/image18.png" Type="http://schemas.openxmlformats.org/officeDocument/2006/relationships/image"/><Relationship Id="rId17" Target="../media/image19.svg" Type="http://schemas.openxmlformats.org/officeDocument/2006/relationships/image"/><Relationship Id="rId18" Target="../media/image20.png" Type="http://schemas.openxmlformats.org/officeDocument/2006/relationships/image"/><Relationship Id="rId19" Target="../media/image21.png" Type="http://schemas.openxmlformats.org/officeDocument/2006/relationships/image"/><Relationship Id="rId2" Target="../media/image3.png" Type="http://schemas.openxmlformats.org/officeDocument/2006/relationships/image"/><Relationship Id="rId20" Target="../media/image22.png" Type="http://schemas.openxmlformats.org/officeDocument/2006/relationships/image"/><Relationship Id="rId21" Target="../media/image23.png" Type="http://schemas.openxmlformats.org/officeDocument/2006/relationships/image"/><Relationship Id="rId22" Target="../media/image15.png" Type="http://schemas.openxmlformats.org/officeDocument/2006/relationships/image"/><Relationship Id="rId23" Target="../media/image24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1.png" Type="http://schemas.openxmlformats.org/officeDocument/2006/relationships/image"/><Relationship Id="rId13" Target="../media/image2.svg" Type="http://schemas.openxmlformats.org/officeDocument/2006/relationships/image"/><Relationship Id="rId14" Target="../media/image18.png" Type="http://schemas.openxmlformats.org/officeDocument/2006/relationships/image"/><Relationship Id="rId15" Target="../media/image19.svg" Type="http://schemas.openxmlformats.org/officeDocument/2006/relationships/image"/><Relationship Id="rId16" Target="../media/image15.png" Type="http://schemas.openxmlformats.org/officeDocument/2006/relationships/image"/><Relationship Id="rId17" Target="../media/image24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1.png" Type="http://schemas.openxmlformats.org/officeDocument/2006/relationships/image"/><Relationship Id="rId13" Target="../media/image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24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15.png" Type="http://schemas.openxmlformats.org/officeDocument/2006/relationships/image"/><Relationship Id="rId17" Target="../media/image24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1.png" Type="http://schemas.openxmlformats.org/officeDocument/2006/relationships/image"/><Relationship Id="rId13" Target="../media/image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24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1.png" Type="http://schemas.openxmlformats.org/officeDocument/2006/relationships/image"/><Relationship Id="rId15" Target="../media/image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24.png" Type="http://schemas.openxmlformats.org/officeDocument/2006/relationships/image"/><Relationship Id="rId19" Target="../media/image15.png" Type="http://schemas.openxmlformats.org/officeDocument/2006/relationships/image"/><Relationship Id="rId2" Target="../media/image3.png" Type="http://schemas.openxmlformats.org/officeDocument/2006/relationships/image"/><Relationship Id="rId20" Target="../media/image29.png" Type="http://schemas.openxmlformats.org/officeDocument/2006/relationships/image"/><Relationship Id="rId21" Target="../media/image30.sv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4.png" Type="http://schemas.openxmlformats.org/officeDocument/2006/relationships/image"/><Relationship Id="rId13" Target="../media/image15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15.png" Type="http://schemas.openxmlformats.org/officeDocument/2006/relationships/image"/><Relationship Id="rId12" Target="../media/image31.png" Type="http://schemas.openxmlformats.org/officeDocument/2006/relationships/image"/><Relationship Id="rId13" Target="../media/image25.png" Type="http://schemas.openxmlformats.org/officeDocument/2006/relationships/image"/><Relationship Id="rId14" Target="../media/image2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34741" y="3322587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79328" y="1028700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907317" y="-330829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01043" y="5763460"/>
            <a:ext cx="4085914" cy="884043"/>
          </a:xfrm>
          <a:custGeom>
            <a:avLst/>
            <a:gdLst/>
            <a:ahLst/>
            <a:cxnLst/>
            <a:rect r="r" b="b" t="t" l="l"/>
            <a:pathLst>
              <a:path h="884043" w="4085914">
                <a:moveTo>
                  <a:pt x="0" y="0"/>
                </a:moveTo>
                <a:lnTo>
                  <a:pt x="4085914" y="0"/>
                </a:lnTo>
                <a:lnTo>
                  <a:pt x="4085914" y="884043"/>
                </a:lnTo>
                <a:lnTo>
                  <a:pt x="0" y="8840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09363" y="7368602"/>
            <a:ext cx="1116950" cy="818166"/>
          </a:xfrm>
          <a:custGeom>
            <a:avLst/>
            <a:gdLst/>
            <a:ahLst/>
            <a:cxnLst/>
            <a:rect r="r" b="b" t="t" l="l"/>
            <a:pathLst>
              <a:path h="818166" w="1116950">
                <a:moveTo>
                  <a:pt x="0" y="0"/>
                </a:moveTo>
                <a:lnTo>
                  <a:pt x="1116950" y="0"/>
                </a:lnTo>
                <a:lnTo>
                  <a:pt x="1116950" y="818166"/>
                </a:lnTo>
                <a:lnTo>
                  <a:pt x="0" y="8181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600757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21496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724500" y="2346097"/>
            <a:ext cx="10839000" cy="311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32"/>
              </a:lnSpc>
            </a:pPr>
            <a:r>
              <a:rPr lang="en-US" sz="10279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SONAR</a:t>
            </a:r>
          </a:p>
          <a:p>
            <a:pPr algn="ctr">
              <a:lnSpc>
                <a:spcPts val="12232"/>
              </a:lnSpc>
            </a:pPr>
            <a:r>
              <a:rPr lang="en-US" sz="10279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QUBE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19017" y="5728023"/>
            <a:ext cx="3649965" cy="780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4"/>
              </a:lnSpc>
            </a:pPr>
            <a:r>
              <a:rPr lang="en-US" sz="413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Play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0278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52370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75154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32889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10104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67838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9150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8423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4197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51917" y="2190976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15123" y="-589590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905729" y="3001785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80750" y="4971542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244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3740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53322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76107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33841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11056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68791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92455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85191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42925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21496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278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52370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75154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32889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10104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67838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9150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8423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4197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56110" y="2803092"/>
            <a:ext cx="10894169" cy="5803621"/>
          </a:xfrm>
          <a:custGeom>
            <a:avLst/>
            <a:gdLst/>
            <a:ahLst/>
            <a:cxnLst/>
            <a:rect r="r" b="b" t="t" l="l"/>
            <a:pathLst>
              <a:path h="5803621" w="10894169">
                <a:moveTo>
                  <a:pt x="0" y="0"/>
                </a:moveTo>
                <a:lnTo>
                  <a:pt x="10894169" y="0"/>
                </a:lnTo>
                <a:lnTo>
                  <a:pt x="10894169" y="5803621"/>
                </a:lnTo>
                <a:lnTo>
                  <a:pt x="0" y="580362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5041530" y="3630548"/>
            <a:ext cx="9177262" cy="412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3"/>
              </a:lnSpc>
              <a:spcBef>
                <a:spcPct val="0"/>
              </a:spcBef>
            </a:pPr>
            <a:r>
              <a:rPr lang="en-US" sz="51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O SonarQube oferece feedback instantâneo sobre o código que você escreve, apontando onde você pode melhorar e ajudando a evitar armadilhas comuns.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715184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3626552" y="1552125"/>
            <a:ext cx="11423728" cy="125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7"/>
              </a:lnSpc>
            </a:pPr>
            <a:r>
              <a:rPr lang="en-US" sz="4124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POR QUE USAR A SONARQUBE?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93773" y="720979"/>
            <a:ext cx="4250039" cy="378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2"/>
              </a:lnSpc>
              <a:spcBef>
                <a:spcPct val="0"/>
              </a:spcBef>
            </a:pPr>
            <a:r>
              <a:rPr lang="en-US" sz="236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CONTINUACAO…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520" y="2431617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35452" y="289903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80750" y="4971542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244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3740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53322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76107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33841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11056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68791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92455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85191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42925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637479" y="1372014"/>
            <a:ext cx="14232801" cy="125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7"/>
              </a:lnSpc>
            </a:pPr>
            <a:r>
              <a:rPr lang="en-US" sz="4124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MOTIVOS PARA CONSIDERAR O USO DO SONARQUBE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21496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0278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52370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75154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32889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10104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67838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9150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8423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4197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156110" y="2803092"/>
            <a:ext cx="10894169" cy="5803621"/>
          </a:xfrm>
          <a:custGeom>
            <a:avLst/>
            <a:gdLst/>
            <a:ahLst/>
            <a:cxnLst/>
            <a:rect r="r" b="b" t="t" l="l"/>
            <a:pathLst>
              <a:path h="5803621" w="10894169">
                <a:moveTo>
                  <a:pt x="0" y="0"/>
                </a:moveTo>
                <a:lnTo>
                  <a:pt x="10894169" y="0"/>
                </a:lnTo>
                <a:lnTo>
                  <a:pt x="10894169" y="5803621"/>
                </a:lnTo>
                <a:lnTo>
                  <a:pt x="0" y="58036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175754" y="2994478"/>
            <a:ext cx="10854881" cy="117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1- Melhoria Continua: Ele aponta os problemas no codigo e sugere solucões.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379571" y="4540343"/>
            <a:ext cx="10501179" cy="1707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2- Segurança: identifica potenciais riscos de segurança no código, ajudando a manter seu aplicativo seguro.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03290" y="6229062"/>
            <a:ext cx="10501179" cy="1707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3- Manutenção: Destaca o problema,facilitando a manutenção do código a longo prazo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520" y="2431617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00757" y="1372014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80750" y="4971542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244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3740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53322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76107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33841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11056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68791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92455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85191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42925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637479" y="1372014"/>
            <a:ext cx="14232801" cy="125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7"/>
              </a:lnSpc>
            </a:pPr>
            <a:r>
              <a:rPr lang="en-US" sz="4124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MOTIVOS PARA CONSIDERAR O USO DO SONARQUBE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21496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0278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52370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75154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32889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10104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67838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9150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8423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4197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156110" y="2803092"/>
            <a:ext cx="10894169" cy="5803621"/>
          </a:xfrm>
          <a:custGeom>
            <a:avLst/>
            <a:gdLst/>
            <a:ahLst/>
            <a:cxnLst/>
            <a:rect r="r" b="b" t="t" l="l"/>
            <a:pathLst>
              <a:path h="5803621" w="10894169">
                <a:moveTo>
                  <a:pt x="0" y="0"/>
                </a:moveTo>
                <a:lnTo>
                  <a:pt x="10894169" y="0"/>
                </a:lnTo>
                <a:lnTo>
                  <a:pt x="10894169" y="5803621"/>
                </a:lnTo>
                <a:lnTo>
                  <a:pt x="0" y="580362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156110" y="4034556"/>
            <a:ext cx="10854881" cy="2774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4- Aprendizado: Para quem está começando, o SonarQube serve como um mentor, ajudando a entender o que constitui um código de qualidade e como escrevê-lo.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717931" y="531605"/>
            <a:ext cx="9015941" cy="53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7"/>
              </a:lnSpc>
              <a:spcBef>
                <a:spcPct val="0"/>
              </a:spcBef>
            </a:pPr>
            <a:r>
              <a:rPr lang="en-US" sz="3405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Continuacao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7494" y="2343017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14647" y="2000117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3661" y="3858055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80750" y="4971542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244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3740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53322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76107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33841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11056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68791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92455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85191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42925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637479" y="1372014"/>
            <a:ext cx="14232801" cy="62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7"/>
              </a:lnSpc>
            </a:pPr>
            <a:r>
              <a:rPr lang="en-US" sz="4124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CONCLUSAO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21496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0278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52370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75154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32889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10104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67838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9150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8423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4197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156110" y="2803092"/>
            <a:ext cx="10894169" cy="5803621"/>
          </a:xfrm>
          <a:custGeom>
            <a:avLst/>
            <a:gdLst/>
            <a:ahLst/>
            <a:cxnLst/>
            <a:rect r="r" b="b" t="t" l="l"/>
            <a:pathLst>
              <a:path h="5803621" w="10894169">
                <a:moveTo>
                  <a:pt x="0" y="0"/>
                </a:moveTo>
                <a:lnTo>
                  <a:pt x="10894169" y="0"/>
                </a:lnTo>
                <a:lnTo>
                  <a:pt x="10894169" y="5803621"/>
                </a:lnTo>
                <a:lnTo>
                  <a:pt x="0" y="58036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744350" y="3269460"/>
            <a:ext cx="9771621" cy="544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</a:pPr>
            <a:r>
              <a:rPr lang="en-US" sz="41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 SonarQube é uma ferramenta fundamental para desenvolvedores que buscam criar código de qualidade. Para iniciantes, funciona como um guia para aprender boas práticas de programação e evitar erros frequentes. Integrá-lo ao seu processo de desenvolvimento desde o começo melhora a qualidade do código.</a:t>
            </a:r>
          </a:p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8A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81072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19012" y="7591440"/>
            <a:ext cx="5596111" cy="1546561"/>
          </a:xfrm>
          <a:custGeom>
            <a:avLst/>
            <a:gdLst/>
            <a:ahLst/>
            <a:cxnLst/>
            <a:rect r="r" b="b" t="t" l="l"/>
            <a:pathLst>
              <a:path h="1546561" w="5596111">
                <a:moveTo>
                  <a:pt x="0" y="0"/>
                </a:moveTo>
                <a:lnTo>
                  <a:pt x="5596111" y="0"/>
                </a:lnTo>
                <a:lnTo>
                  <a:pt x="5596111" y="1546561"/>
                </a:lnTo>
                <a:lnTo>
                  <a:pt x="0" y="1546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71906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8481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063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90848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48582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5798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83532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07197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99331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57667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119012" y="2513758"/>
            <a:ext cx="5596111" cy="1546561"/>
          </a:xfrm>
          <a:custGeom>
            <a:avLst/>
            <a:gdLst/>
            <a:ahLst/>
            <a:cxnLst/>
            <a:rect r="r" b="b" t="t" l="l"/>
            <a:pathLst>
              <a:path h="1546561" w="5596111">
                <a:moveTo>
                  <a:pt x="0" y="0"/>
                </a:moveTo>
                <a:lnTo>
                  <a:pt x="5596111" y="0"/>
                </a:lnTo>
                <a:lnTo>
                  <a:pt x="5596111" y="1546561"/>
                </a:lnTo>
                <a:lnTo>
                  <a:pt x="0" y="1546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119012" y="5822040"/>
            <a:ext cx="5596111" cy="1546561"/>
          </a:xfrm>
          <a:custGeom>
            <a:avLst/>
            <a:gdLst/>
            <a:ahLst/>
            <a:cxnLst/>
            <a:rect r="r" b="b" t="t" l="l"/>
            <a:pathLst>
              <a:path h="1546561" w="5596111">
                <a:moveTo>
                  <a:pt x="0" y="0"/>
                </a:moveTo>
                <a:lnTo>
                  <a:pt x="5596111" y="0"/>
                </a:lnTo>
                <a:lnTo>
                  <a:pt x="5596111" y="1546562"/>
                </a:lnTo>
                <a:lnTo>
                  <a:pt x="0" y="1546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>
            <a:hlinkClick r:id="rId9" tooltip="https://blog.onedaytesting.com.br/sonarqube-melhorando-a-qualidade-e-a-padronizacao-do-seu-codigo/"/>
          </p:cNvPr>
          <p:cNvSpPr/>
          <p:nvPr/>
        </p:nvSpPr>
        <p:spPr>
          <a:xfrm flipH="false" flipV="false" rot="0">
            <a:off x="6119012" y="4167899"/>
            <a:ext cx="5596111" cy="1546561"/>
          </a:xfrm>
          <a:custGeom>
            <a:avLst/>
            <a:gdLst/>
            <a:ahLst/>
            <a:cxnLst/>
            <a:rect r="r" b="b" t="t" l="l"/>
            <a:pathLst>
              <a:path h="1546561" w="5596111">
                <a:moveTo>
                  <a:pt x="0" y="0"/>
                </a:moveTo>
                <a:lnTo>
                  <a:pt x="5596111" y="0"/>
                </a:lnTo>
                <a:lnTo>
                  <a:pt x="5596111" y="1546561"/>
                </a:lnTo>
                <a:lnTo>
                  <a:pt x="0" y="1546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13556" y="1739155"/>
            <a:ext cx="6853326" cy="55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64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VOCE MORREU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653208" y="1663975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465744" y="4643603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813636" y="5459831"/>
            <a:ext cx="2439229" cy="3049037"/>
          </a:xfrm>
          <a:custGeom>
            <a:avLst/>
            <a:gdLst/>
            <a:ahLst/>
            <a:cxnLst/>
            <a:rect r="r" b="b" t="t" l="l"/>
            <a:pathLst>
              <a:path h="3049037" w="2439229">
                <a:moveTo>
                  <a:pt x="0" y="0"/>
                </a:moveTo>
                <a:lnTo>
                  <a:pt x="2439229" y="0"/>
                </a:lnTo>
                <a:lnTo>
                  <a:pt x="2439229" y="3049037"/>
                </a:lnTo>
                <a:lnTo>
                  <a:pt x="0" y="304903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927183" y="5459831"/>
            <a:ext cx="2439229" cy="3049037"/>
          </a:xfrm>
          <a:custGeom>
            <a:avLst/>
            <a:gdLst/>
            <a:ahLst/>
            <a:cxnLst/>
            <a:rect r="r" b="b" t="t" l="l"/>
            <a:pathLst>
              <a:path h="3049037" w="2439229">
                <a:moveTo>
                  <a:pt x="0" y="0"/>
                </a:moveTo>
                <a:lnTo>
                  <a:pt x="2439229" y="0"/>
                </a:lnTo>
                <a:lnTo>
                  <a:pt x="2439229" y="3049037"/>
                </a:lnTo>
                <a:lnTo>
                  <a:pt x="0" y="304903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139238" y="5032729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6440346" y="7909767"/>
            <a:ext cx="462240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Respawn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404484" y="2850349"/>
            <a:ext cx="4775650" cy="955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  <a:spcBef>
                <a:spcPct val="0"/>
              </a:spcBef>
            </a:pPr>
            <a:r>
              <a:rPr lang="en-US" sz="229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https://culturadev.com.br/introducao-ao-sonarqube-o-que-e-e-por-que-voce-deveria-usa-lo/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260148" y="4504490"/>
            <a:ext cx="5064322" cy="955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  <a:spcBef>
                <a:spcPct val="0"/>
              </a:spcBef>
            </a:pPr>
            <a:r>
              <a:rPr lang="en-US" sz="229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https://blog.onedaytesting.com.br/sonarqube-melhorando-a-qualidade-e-a-padronizacao-do-seu-codigo/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404484" y="5994856"/>
            <a:ext cx="4969197" cy="119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4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https://extractta.com.br/site/beneficios-do-uso-sonarqube-na-qualidade-do-codigo/#:~:text=O%20SonarQube%20tem%20o%20objetivo,de%20conformidade%20no%20c%C3%B3digo%2Dfonte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45077" y="2831299"/>
            <a:ext cx="4775650" cy="56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1"/>
              </a:lnSpc>
              <a:spcBef>
                <a:spcPct val="0"/>
              </a:spcBef>
            </a:pPr>
            <a:r>
              <a:rPr lang="en-US" sz="3496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Referencias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96381" y="3192312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86110" y="207367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80947" y="1363064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263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94578" y="6004838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6"/>
                </a:lnTo>
                <a:lnTo>
                  <a:pt x="0" y="414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9363" y="7368602"/>
            <a:ext cx="1116950" cy="818166"/>
          </a:xfrm>
          <a:custGeom>
            <a:avLst/>
            <a:gdLst/>
            <a:ahLst/>
            <a:cxnLst/>
            <a:rect r="r" b="b" t="t" l="l"/>
            <a:pathLst>
              <a:path h="818166" w="1116950">
                <a:moveTo>
                  <a:pt x="0" y="0"/>
                </a:moveTo>
                <a:lnTo>
                  <a:pt x="1116950" y="0"/>
                </a:lnTo>
                <a:lnTo>
                  <a:pt x="1116950" y="818166"/>
                </a:lnTo>
                <a:lnTo>
                  <a:pt x="0" y="818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94578" y="3863120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8"/>
                </a:lnTo>
                <a:lnTo>
                  <a:pt x="0" y="1913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402335" y="3846549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7"/>
                </a:lnTo>
                <a:lnTo>
                  <a:pt x="0" y="19137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011458" y="3863120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8"/>
                </a:lnTo>
                <a:lnTo>
                  <a:pt x="0" y="1913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20581" y="3863120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8"/>
                </a:lnTo>
                <a:lnTo>
                  <a:pt x="0" y="1913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402335" y="6004838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6"/>
                </a:lnTo>
                <a:lnTo>
                  <a:pt x="0" y="414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011458" y="6044898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7"/>
                </a:lnTo>
                <a:lnTo>
                  <a:pt x="0" y="414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620581" y="6004838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6"/>
                </a:lnTo>
                <a:lnTo>
                  <a:pt x="0" y="414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600757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982177" y="4050719"/>
            <a:ext cx="1538600" cy="1538600"/>
          </a:xfrm>
          <a:custGeom>
            <a:avLst/>
            <a:gdLst/>
            <a:ahLst/>
            <a:cxnLst/>
            <a:rect r="r" b="b" t="t" l="l"/>
            <a:pathLst>
              <a:path h="1538600" w="1538600">
                <a:moveTo>
                  <a:pt x="0" y="0"/>
                </a:moveTo>
                <a:lnTo>
                  <a:pt x="1538599" y="0"/>
                </a:lnTo>
                <a:lnTo>
                  <a:pt x="1538599" y="1538599"/>
                </a:lnTo>
                <a:lnTo>
                  <a:pt x="0" y="153859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715123" y="3993592"/>
            <a:ext cx="1578842" cy="1578842"/>
          </a:xfrm>
          <a:custGeom>
            <a:avLst/>
            <a:gdLst/>
            <a:ahLst/>
            <a:cxnLst/>
            <a:rect r="r" b="b" t="t" l="l"/>
            <a:pathLst>
              <a:path h="1578842" w="1578842">
                <a:moveTo>
                  <a:pt x="0" y="0"/>
                </a:moveTo>
                <a:lnTo>
                  <a:pt x="1578842" y="0"/>
                </a:lnTo>
                <a:lnTo>
                  <a:pt x="1578842" y="1578843"/>
                </a:lnTo>
                <a:lnTo>
                  <a:pt x="0" y="157884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011458" y="3771479"/>
            <a:ext cx="2023070" cy="2023070"/>
          </a:xfrm>
          <a:custGeom>
            <a:avLst/>
            <a:gdLst/>
            <a:ahLst/>
            <a:cxnLst/>
            <a:rect r="r" b="b" t="t" l="l"/>
            <a:pathLst>
              <a:path h="2023070" w="2023070">
                <a:moveTo>
                  <a:pt x="0" y="0"/>
                </a:moveTo>
                <a:lnTo>
                  <a:pt x="2023070" y="0"/>
                </a:lnTo>
                <a:lnTo>
                  <a:pt x="2023070" y="2023069"/>
                </a:lnTo>
                <a:lnTo>
                  <a:pt x="0" y="202306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570388" y="3993377"/>
            <a:ext cx="1579058" cy="1579058"/>
          </a:xfrm>
          <a:custGeom>
            <a:avLst/>
            <a:gdLst/>
            <a:ahLst/>
            <a:cxnLst/>
            <a:rect r="r" b="b" t="t" l="l"/>
            <a:pathLst>
              <a:path h="1579058" w="1579058">
                <a:moveTo>
                  <a:pt x="0" y="0"/>
                </a:moveTo>
                <a:lnTo>
                  <a:pt x="1579058" y="0"/>
                </a:lnTo>
                <a:lnTo>
                  <a:pt x="1579058" y="1579058"/>
                </a:lnTo>
                <a:lnTo>
                  <a:pt x="0" y="1579058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412772" y="2349081"/>
            <a:ext cx="7462457" cy="1077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2"/>
              </a:lnSpc>
            </a:pPr>
            <a:r>
              <a:rPr lang="en-US" sz="707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NOMES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794578" y="5949648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Bruno Garcia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402335" y="5949648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Eduardo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011458" y="5989708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Matheus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620581" y="5949648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Arthur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821496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0278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652370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875154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32889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710104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67838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09150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98423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04197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15484" y="740029"/>
            <a:ext cx="5391730" cy="1705135"/>
          </a:xfrm>
          <a:custGeom>
            <a:avLst/>
            <a:gdLst/>
            <a:ahLst/>
            <a:cxnLst/>
            <a:rect r="r" b="b" t="t" l="l"/>
            <a:pathLst>
              <a:path h="1705135" w="5391730">
                <a:moveTo>
                  <a:pt x="0" y="0"/>
                </a:moveTo>
                <a:lnTo>
                  <a:pt x="5391730" y="0"/>
                </a:lnTo>
                <a:lnTo>
                  <a:pt x="5391730" y="1705134"/>
                </a:lnTo>
                <a:lnTo>
                  <a:pt x="0" y="170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39567" y="2156492"/>
            <a:ext cx="5177995" cy="1637541"/>
          </a:xfrm>
          <a:custGeom>
            <a:avLst/>
            <a:gdLst/>
            <a:ahLst/>
            <a:cxnLst/>
            <a:rect r="r" b="b" t="t" l="l"/>
            <a:pathLst>
              <a:path h="1637541" w="5177995">
                <a:moveTo>
                  <a:pt x="0" y="0"/>
                </a:moveTo>
                <a:lnTo>
                  <a:pt x="5177995" y="0"/>
                </a:lnTo>
                <a:lnTo>
                  <a:pt x="5177995" y="1637541"/>
                </a:lnTo>
                <a:lnTo>
                  <a:pt x="0" y="1637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52994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0" y="0"/>
                </a:lnTo>
                <a:lnTo>
                  <a:pt x="2979020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037399" y="2935149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9363" y="7368602"/>
            <a:ext cx="1116950" cy="818166"/>
          </a:xfrm>
          <a:custGeom>
            <a:avLst/>
            <a:gdLst/>
            <a:ahLst/>
            <a:cxnLst/>
            <a:rect r="r" b="b" t="t" l="l"/>
            <a:pathLst>
              <a:path h="818166" w="1116950">
                <a:moveTo>
                  <a:pt x="0" y="0"/>
                </a:moveTo>
                <a:lnTo>
                  <a:pt x="1116950" y="0"/>
                </a:lnTo>
                <a:lnTo>
                  <a:pt x="1116950" y="818166"/>
                </a:lnTo>
                <a:lnTo>
                  <a:pt x="0" y="8181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87431" y="4474227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09285" y="4474860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30" y="0"/>
                </a:lnTo>
                <a:lnTo>
                  <a:pt x="2869430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31140" y="4474860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600757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530411" y="2935149"/>
            <a:ext cx="7549305" cy="67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3"/>
              </a:lnSpc>
            </a:pPr>
            <a:r>
              <a:rPr lang="en-US" sz="4414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TOPICOS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46608" y="4836651"/>
            <a:ext cx="2353077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Informações </a:t>
            </a:r>
          </a:p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do software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12612" y="4853177"/>
            <a:ext cx="2353077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Aplicação</a:t>
            </a:r>
          </a:p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do software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32524" y="4853177"/>
            <a:ext cx="2353077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Video</a:t>
            </a:r>
          </a:p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Explicativo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21496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0278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52370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75154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32889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10104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67838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9150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8423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4197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250774" y="451358"/>
            <a:ext cx="5391730" cy="1705135"/>
          </a:xfrm>
          <a:custGeom>
            <a:avLst/>
            <a:gdLst/>
            <a:ahLst/>
            <a:cxnLst/>
            <a:rect r="r" b="b" t="t" l="l"/>
            <a:pathLst>
              <a:path h="1705135" w="5391730">
                <a:moveTo>
                  <a:pt x="0" y="0"/>
                </a:moveTo>
                <a:lnTo>
                  <a:pt x="5391730" y="0"/>
                </a:lnTo>
                <a:lnTo>
                  <a:pt x="5391730" y="1705134"/>
                </a:lnTo>
                <a:lnTo>
                  <a:pt x="0" y="170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77642" y="1736980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08059" y="2111196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58674" y="31913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01890" y="4072643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86110" y="3442046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09363" y="7368602"/>
            <a:ext cx="1116950" cy="818166"/>
          </a:xfrm>
          <a:custGeom>
            <a:avLst/>
            <a:gdLst/>
            <a:ahLst/>
            <a:cxnLst/>
            <a:rect r="r" b="b" t="t" l="l"/>
            <a:pathLst>
              <a:path h="818166" w="1116950">
                <a:moveTo>
                  <a:pt x="0" y="0"/>
                </a:moveTo>
                <a:lnTo>
                  <a:pt x="1116950" y="0"/>
                </a:lnTo>
                <a:lnTo>
                  <a:pt x="1116950" y="818166"/>
                </a:lnTo>
                <a:lnTo>
                  <a:pt x="0" y="8181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49645" y="2871703"/>
            <a:ext cx="7175568" cy="3822621"/>
          </a:xfrm>
          <a:custGeom>
            <a:avLst/>
            <a:gdLst/>
            <a:ahLst/>
            <a:cxnLst/>
            <a:rect r="r" b="b" t="t" l="l"/>
            <a:pathLst>
              <a:path h="3822621" w="7175568">
                <a:moveTo>
                  <a:pt x="0" y="0"/>
                </a:moveTo>
                <a:lnTo>
                  <a:pt x="7175567" y="0"/>
                </a:lnTo>
                <a:lnTo>
                  <a:pt x="7175567" y="3822621"/>
                </a:lnTo>
                <a:lnTo>
                  <a:pt x="0" y="38226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42863" y="4233861"/>
            <a:ext cx="5202275" cy="107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7"/>
              </a:lnSpc>
              <a:spcBef>
                <a:spcPct val="0"/>
              </a:spcBef>
            </a:pPr>
            <a:r>
              <a:rPr lang="en-US" sz="380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 SonarSource criou a SonarQube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49645" y="1102770"/>
            <a:ext cx="7151113" cy="1268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6"/>
              </a:lnSpc>
            </a:pPr>
            <a:r>
              <a:rPr lang="en-US" sz="4181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QUEM CRIOU A SONARQUBE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600757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5519993" y="5226887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21496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0278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52370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75154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317351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10104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67838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9150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8423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4197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178534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06892" y="45135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94169" y="1734533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9363" y="7368602"/>
            <a:ext cx="1116950" cy="818166"/>
          </a:xfrm>
          <a:custGeom>
            <a:avLst/>
            <a:gdLst/>
            <a:ahLst/>
            <a:cxnLst/>
            <a:rect r="r" b="b" t="t" l="l"/>
            <a:pathLst>
              <a:path h="818166" w="1116950">
                <a:moveTo>
                  <a:pt x="0" y="0"/>
                </a:moveTo>
                <a:lnTo>
                  <a:pt x="1116950" y="0"/>
                </a:lnTo>
                <a:lnTo>
                  <a:pt x="1116950" y="818166"/>
                </a:lnTo>
                <a:lnTo>
                  <a:pt x="0" y="8181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93968" y="1181322"/>
            <a:ext cx="7796682" cy="110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64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SOBRE O SONARQUBE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600757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68402" y="2440145"/>
            <a:ext cx="11847815" cy="6311654"/>
          </a:xfrm>
          <a:custGeom>
            <a:avLst/>
            <a:gdLst/>
            <a:ahLst/>
            <a:cxnLst/>
            <a:rect r="r" b="b" t="t" l="l"/>
            <a:pathLst>
              <a:path h="6311654" w="11847815">
                <a:moveTo>
                  <a:pt x="0" y="0"/>
                </a:moveTo>
                <a:lnTo>
                  <a:pt x="11847815" y="0"/>
                </a:lnTo>
                <a:lnTo>
                  <a:pt x="11847815" y="6311654"/>
                </a:lnTo>
                <a:lnTo>
                  <a:pt x="0" y="631165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046616" y="3451033"/>
            <a:ext cx="10914043" cy="455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49086" indent="-374543" lvl="1">
              <a:lnSpc>
                <a:spcPts val="3573"/>
              </a:lnSpc>
              <a:buFont typeface="Arial"/>
              <a:buChar char="•"/>
            </a:pPr>
            <a:r>
              <a:rPr lang="en-US" sz="346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Desenvolvido pela SonarSource, o SonarQube é uma ferramenta de análise de código que auxilia na detecção de problemas que podem ocorrer no código, sejam eles problemas com code smells, segurança ou bugs. </a:t>
            </a:r>
          </a:p>
          <a:p>
            <a:pPr algn="ctr" marL="749086" indent="-374543" lvl="1">
              <a:lnSpc>
                <a:spcPts val="3573"/>
              </a:lnSpc>
              <a:buFont typeface="Arial"/>
              <a:buChar char="•"/>
            </a:pPr>
            <a:r>
              <a:rPr lang="en-US" sz="346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</a:t>
            </a:r>
            <a:r>
              <a:rPr lang="en-US" sz="346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le também auxilia na detecção de cobertura, realizando uma análise dos testes unitários do projeto e novos testes para novas entradas de código. </a:t>
            </a:r>
          </a:p>
          <a:p>
            <a:pPr algn="ctr">
              <a:lnSpc>
                <a:spcPts val="3573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821496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0278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52370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75154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32889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10104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67838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9150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8423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4197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31452" y="18756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03672" y="4317260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722875" y="3712156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9363" y="7368602"/>
            <a:ext cx="1116950" cy="818166"/>
          </a:xfrm>
          <a:custGeom>
            <a:avLst/>
            <a:gdLst/>
            <a:ahLst/>
            <a:cxnLst/>
            <a:rect r="r" b="b" t="t" l="l"/>
            <a:pathLst>
              <a:path h="818166" w="1116950">
                <a:moveTo>
                  <a:pt x="0" y="0"/>
                </a:moveTo>
                <a:lnTo>
                  <a:pt x="1116950" y="0"/>
                </a:lnTo>
                <a:lnTo>
                  <a:pt x="1116950" y="818166"/>
                </a:lnTo>
                <a:lnTo>
                  <a:pt x="0" y="8181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49645" y="2871703"/>
            <a:ext cx="7175568" cy="3822621"/>
          </a:xfrm>
          <a:custGeom>
            <a:avLst/>
            <a:gdLst/>
            <a:ahLst/>
            <a:cxnLst/>
            <a:rect r="r" b="b" t="t" l="l"/>
            <a:pathLst>
              <a:path h="3822621" w="7175568">
                <a:moveTo>
                  <a:pt x="0" y="0"/>
                </a:moveTo>
                <a:lnTo>
                  <a:pt x="7175567" y="0"/>
                </a:lnTo>
                <a:lnTo>
                  <a:pt x="7175567" y="3822621"/>
                </a:lnTo>
                <a:lnTo>
                  <a:pt x="0" y="38226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93807" y="4219410"/>
            <a:ext cx="5687243" cy="1108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  <a:spcBef>
                <a:spcPct val="0"/>
              </a:spcBef>
            </a:pPr>
            <a:r>
              <a:rPr lang="en-US" sz="390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 SonarQube foi criada em 2006 para 2007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18524" y="1264766"/>
            <a:ext cx="6237810" cy="55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64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ANO CRIADO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600757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21496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0278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52370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75154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32889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10104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67838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9150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8423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4197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-744340" y="45135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3357" y="3518959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23017" y="2424633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17247" y="1264766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9363" y="7368602"/>
            <a:ext cx="1116950" cy="818166"/>
          </a:xfrm>
          <a:custGeom>
            <a:avLst/>
            <a:gdLst/>
            <a:ahLst/>
            <a:cxnLst/>
            <a:rect r="r" b="b" t="t" l="l"/>
            <a:pathLst>
              <a:path h="818166" w="1116950">
                <a:moveTo>
                  <a:pt x="0" y="0"/>
                </a:moveTo>
                <a:lnTo>
                  <a:pt x="1116950" y="0"/>
                </a:lnTo>
                <a:lnTo>
                  <a:pt x="1116950" y="818166"/>
                </a:lnTo>
                <a:lnTo>
                  <a:pt x="0" y="8181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54808" y="2180888"/>
            <a:ext cx="9335066" cy="4973044"/>
          </a:xfrm>
          <a:custGeom>
            <a:avLst/>
            <a:gdLst/>
            <a:ahLst/>
            <a:cxnLst/>
            <a:rect r="r" b="b" t="t" l="l"/>
            <a:pathLst>
              <a:path h="4973044" w="9335066">
                <a:moveTo>
                  <a:pt x="0" y="0"/>
                </a:moveTo>
                <a:lnTo>
                  <a:pt x="9335066" y="0"/>
                </a:lnTo>
                <a:lnTo>
                  <a:pt x="9335066" y="4973045"/>
                </a:lnTo>
                <a:lnTo>
                  <a:pt x="0" y="49730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51537" y="3311812"/>
            <a:ext cx="2590168" cy="715828"/>
          </a:xfrm>
          <a:custGeom>
            <a:avLst/>
            <a:gdLst/>
            <a:ahLst/>
            <a:cxnLst/>
            <a:rect r="r" b="b" t="t" l="l"/>
            <a:pathLst>
              <a:path h="715828" w="2590168">
                <a:moveTo>
                  <a:pt x="0" y="0"/>
                </a:moveTo>
                <a:lnTo>
                  <a:pt x="2590168" y="0"/>
                </a:lnTo>
                <a:lnTo>
                  <a:pt x="2590168" y="715828"/>
                </a:lnTo>
                <a:lnTo>
                  <a:pt x="0" y="7158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18532" y="3311812"/>
            <a:ext cx="2590168" cy="715828"/>
          </a:xfrm>
          <a:custGeom>
            <a:avLst/>
            <a:gdLst/>
            <a:ahLst/>
            <a:cxnLst/>
            <a:rect r="r" b="b" t="t" l="l"/>
            <a:pathLst>
              <a:path h="715828" w="2590168">
                <a:moveTo>
                  <a:pt x="0" y="0"/>
                </a:moveTo>
                <a:lnTo>
                  <a:pt x="2590168" y="0"/>
                </a:lnTo>
                <a:lnTo>
                  <a:pt x="2590168" y="715828"/>
                </a:lnTo>
                <a:lnTo>
                  <a:pt x="0" y="7158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84543" y="3311812"/>
            <a:ext cx="2590168" cy="715828"/>
          </a:xfrm>
          <a:custGeom>
            <a:avLst/>
            <a:gdLst/>
            <a:ahLst/>
            <a:cxnLst/>
            <a:rect r="r" b="b" t="t" l="l"/>
            <a:pathLst>
              <a:path h="715828" w="2590168">
                <a:moveTo>
                  <a:pt x="0" y="0"/>
                </a:moveTo>
                <a:lnTo>
                  <a:pt x="2590168" y="0"/>
                </a:lnTo>
                <a:lnTo>
                  <a:pt x="2590168" y="715828"/>
                </a:lnTo>
                <a:lnTo>
                  <a:pt x="0" y="7158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488553" y="2405583"/>
            <a:ext cx="4745915" cy="54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3"/>
              </a:lnSpc>
              <a:spcBef>
                <a:spcPct val="0"/>
              </a:spcBef>
            </a:pPr>
            <a:r>
              <a:rPr lang="en-US" sz="346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Valores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25095" y="1264766"/>
            <a:ext cx="6237810" cy="55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64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VALOR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80012" y="3442759"/>
            <a:ext cx="2428625" cy="37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4"/>
              </a:lnSpc>
              <a:spcBef>
                <a:spcPct val="0"/>
              </a:spcBef>
            </a:pPr>
            <a:r>
              <a:rPr lang="en-US" sz="201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Versão Gratuita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16245" y="3442759"/>
            <a:ext cx="2460753" cy="37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4"/>
              </a:lnSpc>
              <a:spcBef>
                <a:spcPct val="0"/>
              </a:spcBef>
            </a:pPr>
            <a:r>
              <a:rPr lang="en-US" sz="201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Versão Equipe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99303" y="3442759"/>
            <a:ext cx="2428625" cy="37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4"/>
              </a:lnSpc>
              <a:spcBef>
                <a:spcPct val="0"/>
              </a:spcBef>
            </a:pPr>
            <a:r>
              <a:rPr lang="en-US" sz="201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Versão Empresa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600757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21496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0278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52370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75154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32889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10104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67838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9150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8423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4197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684543" y="4104657"/>
            <a:ext cx="2618743" cy="2618743"/>
          </a:xfrm>
          <a:custGeom>
            <a:avLst/>
            <a:gdLst/>
            <a:ahLst/>
            <a:cxnLst/>
            <a:rect r="r" b="b" t="t" l="l"/>
            <a:pathLst>
              <a:path h="2618743" w="2618743">
                <a:moveTo>
                  <a:pt x="0" y="0"/>
                </a:moveTo>
                <a:lnTo>
                  <a:pt x="2618743" y="0"/>
                </a:lnTo>
                <a:lnTo>
                  <a:pt x="2618743" y="2618743"/>
                </a:lnTo>
                <a:lnTo>
                  <a:pt x="0" y="26187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552139" y="4104657"/>
            <a:ext cx="2618743" cy="2618743"/>
          </a:xfrm>
          <a:custGeom>
            <a:avLst/>
            <a:gdLst/>
            <a:ahLst/>
            <a:cxnLst/>
            <a:rect r="r" b="b" t="t" l="l"/>
            <a:pathLst>
              <a:path h="2618743" w="2618743">
                <a:moveTo>
                  <a:pt x="0" y="0"/>
                </a:moveTo>
                <a:lnTo>
                  <a:pt x="2618743" y="0"/>
                </a:lnTo>
                <a:lnTo>
                  <a:pt x="2618743" y="2618743"/>
                </a:lnTo>
                <a:lnTo>
                  <a:pt x="0" y="26187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418532" y="4104657"/>
            <a:ext cx="2618743" cy="2618743"/>
          </a:xfrm>
          <a:custGeom>
            <a:avLst/>
            <a:gdLst/>
            <a:ahLst/>
            <a:cxnLst/>
            <a:rect r="r" b="b" t="t" l="l"/>
            <a:pathLst>
              <a:path h="2618743" w="2618743">
                <a:moveTo>
                  <a:pt x="0" y="0"/>
                </a:moveTo>
                <a:lnTo>
                  <a:pt x="2618743" y="0"/>
                </a:lnTo>
                <a:lnTo>
                  <a:pt x="2618743" y="2618743"/>
                </a:lnTo>
                <a:lnTo>
                  <a:pt x="0" y="26187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833399" y="4246715"/>
            <a:ext cx="2321031" cy="2293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-Projetos privados (até 50 mil linhas de código)</a:t>
            </a:r>
          </a:p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-P</a:t>
            </a: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rojetos públicos (linhas de código ilimitadas)</a:t>
            </a:r>
          </a:p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Máx. 5 usuários</a:t>
            </a:r>
          </a:p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Detecção de problemas e SAST</a:t>
            </a:r>
          </a:p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Análise de branch principal e pull request</a:t>
            </a:r>
          </a:p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da plataforma DevOps</a:t>
            </a:r>
          </a:p>
          <a:p>
            <a:pPr algn="ctr">
              <a:lnSpc>
                <a:spcPts val="1680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621614" y="4193374"/>
            <a:ext cx="2479793" cy="239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-Usuários ilimitados</a:t>
            </a:r>
          </a:p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30 linguagens e frameworks</a:t>
            </a:r>
          </a:p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-Detecção avançada de segredos</a:t>
            </a:r>
          </a:p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-AI CodeFix (acesso antecipado)</a:t>
            </a:r>
          </a:p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-Personalize os padrões de qualidade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499303" y="4237190"/>
            <a:ext cx="2408108" cy="2221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-Mais 6 idiomas empresariais</a:t>
            </a:r>
          </a:p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Suporte comercial incluído</a:t>
            </a:r>
          </a:p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-Logon único (SSO)</a:t>
            </a:r>
          </a:p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-Hierarquia da organização empresarial</a:t>
            </a:r>
          </a:p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-Suporte premium 24 horas por dia, 7 dias por semana (taxa adicional)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115756" y="2907587"/>
            <a:ext cx="1353107" cy="40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6"/>
              </a:lnSpc>
            </a:pPr>
            <a:r>
              <a:rPr lang="en-US" sz="240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U$ 32,00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303092" y="2898062"/>
            <a:ext cx="1132750" cy="426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</a:pPr>
            <a:r>
              <a:rPr lang="en-US" sz="248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U$ 0,00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203706" y="2907587"/>
            <a:ext cx="1172966" cy="38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7"/>
              </a:lnSpc>
            </a:pPr>
            <a:r>
              <a:rPr lang="en-US" sz="226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Variável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77642" y="5143500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2448" y="2015243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20066" y="1188487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45864" y="1382019"/>
            <a:ext cx="6237810" cy="110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64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PRINCIPAIS BENEFICIOS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03373" y="2716897"/>
            <a:ext cx="11468111" cy="6109375"/>
          </a:xfrm>
          <a:custGeom>
            <a:avLst/>
            <a:gdLst/>
            <a:ahLst/>
            <a:cxnLst/>
            <a:rect r="r" b="b" t="t" l="l"/>
            <a:pathLst>
              <a:path h="6109375" w="11468111">
                <a:moveTo>
                  <a:pt x="0" y="0"/>
                </a:moveTo>
                <a:lnTo>
                  <a:pt x="11468111" y="0"/>
                </a:lnTo>
                <a:lnTo>
                  <a:pt x="11468111" y="6109375"/>
                </a:lnTo>
                <a:lnTo>
                  <a:pt x="0" y="61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441601" y="3489989"/>
            <a:ext cx="11046335" cy="4644947"/>
            <a:chOff x="0" y="0"/>
            <a:chExt cx="14728447" cy="619326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4728447" cy="1714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  <a:spcBef>
                  <a:spcPct val="0"/>
                </a:spcBef>
              </a:pPr>
              <a:r>
                <a:rPr lang="en-US" sz="3126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1- Identificação de problemas: Identifica bugs, vulnerabilidade de segurança e problemas de conformidade no código-fonte.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582977" y="1880896"/>
              <a:ext cx="13690296" cy="2036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3"/>
                </a:lnSpc>
                <a:spcBef>
                  <a:spcPct val="0"/>
                </a:spcBef>
              </a:pPr>
              <a:r>
                <a:rPr lang="en-US" sz="2857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2- Melhoria contínua: A ferramenta fornece métricas detalhadas e informações sobre a qualidade do código, permitindo que as equipes identifiquem áreas problemáticas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840382" y="4102581"/>
              <a:ext cx="13005373" cy="2090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0"/>
                </a:lnSpc>
                <a:spcBef>
                  <a:spcPct val="0"/>
                </a:spcBef>
              </a:pPr>
              <a:r>
                <a:rPr lang="en-US" sz="2903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3- </a:t>
              </a:r>
              <a:r>
                <a:rPr lang="en-US" sz="2903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Padronização do código: Regras personalizáveis para padronizar o código. Isso garante consistência, facilita a manutenção e melhora a compreensão do código em toda a equipe.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43771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250626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746446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97429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551636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32378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901131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377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06513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6424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42818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241101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736921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96476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9542111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731426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891606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112825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05561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63295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60713" y="300012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7077" y="1929264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18446" y="4634045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5"/>
                </a:lnTo>
                <a:lnTo>
                  <a:pt x="0" y="214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80750" y="4971542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244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3740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53322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76107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33841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11056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68791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92455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85191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429259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626552" y="1552125"/>
            <a:ext cx="11423728" cy="125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7"/>
              </a:lnSpc>
            </a:pPr>
            <a:r>
              <a:rPr lang="en-US" sz="4124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POR QUE USAR A SONARQUBE?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214967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02788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52370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751548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328890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101043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678385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9150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842392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2" y="0"/>
                </a:lnTo>
                <a:lnTo>
                  <a:pt x="577342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419734" y="451358"/>
            <a:ext cx="577342" cy="577342"/>
          </a:xfrm>
          <a:custGeom>
            <a:avLst/>
            <a:gdLst/>
            <a:ahLst/>
            <a:cxnLst/>
            <a:rect r="r" b="b" t="t" l="l"/>
            <a:pathLst>
              <a:path h="577342" w="577342">
                <a:moveTo>
                  <a:pt x="0" y="0"/>
                </a:moveTo>
                <a:lnTo>
                  <a:pt x="577343" y="0"/>
                </a:lnTo>
                <a:lnTo>
                  <a:pt x="577343" y="577342"/>
                </a:lnTo>
                <a:lnTo>
                  <a:pt x="0" y="577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156110" y="2803092"/>
            <a:ext cx="10894169" cy="5803621"/>
          </a:xfrm>
          <a:custGeom>
            <a:avLst/>
            <a:gdLst/>
            <a:ahLst/>
            <a:cxnLst/>
            <a:rect r="r" b="b" t="t" l="l"/>
            <a:pathLst>
              <a:path h="5803621" w="10894169">
                <a:moveTo>
                  <a:pt x="0" y="0"/>
                </a:moveTo>
                <a:lnTo>
                  <a:pt x="10894169" y="0"/>
                </a:lnTo>
                <a:lnTo>
                  <a:pt x="10894169" y="5803621"/>
                </a:lnTo>
                <a:lnTo>
                  <a:pt x="0" y="58036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306232" y="3839681"/>
            <a:ext cx="10505356" cy="377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1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Para iniciantes, pode parecer que ferramentas de análise de código são desnecessárias, mas na verdade, elas são um excelente recurso para aprender as boas práticas desde o início.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DAGZH-TDEo0</dc:identifier>
  <dcterms:modified xsi:type="dcterms:W3CDTF">2011-08-01T06:04:30Z</dcterms:modified>
  <cp:revision>1</cp:revision>
  <dc:title>SonarQube </dc:title>
</cp:coreProperties>
</file>