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2F7E92-F23A-4DC9-9852-C8B3FB140479}">
  <a:tblStyle styleId="{B22F7E92-F23A-4DC9-9852-C8B3FB140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14fdfe7f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14fdfe7f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527a7280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527a7280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28b8a8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528b8a8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528b8a86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528b8a86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c065a1a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1c065a1a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1c065a1a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1c065a1a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1c065a1a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1c065a1a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1c065a1a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1c065a1a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1c065a1a3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1c065a1a3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14fdfe7f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14fdfe7f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14fdfe7f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14fdfe7f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527a728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527a728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5360010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5360010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53600100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53600100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52dd1c82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52dd1c82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2dd1c8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2dd1c8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4fdfe7f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4fdfe7f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27a7280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27a7280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2dd1c8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52dd1c8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2dd1c8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2dd1c8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2dd1c82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52dd1c82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Identidade Visual | Centro Paula Souza"/>
          <p:cNvPicPr preferRelativeResize="0"/>
          <p:nvPr/>
        </p:nvPicPr>
        <p:blipFill rotWithShape="1">
          <a:blip r:embed="rId3">
            <a:alphaModFix/>
          </a:blip>
          <a:srcRect l="11668" t="37883" r="12367" b="36736"/>
          <a:stretch/>
        </p:blipFill>
        <p:spPr>
          <a:xfrm>
            <a:off x="146925" y="502100"/>
            <a:ext cx="3747424" cy="8450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2140800"/>
            <a:ext cx="85206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/>
              <a:t>AVALIAÇÃO DE ALGORITMOS DE MACHINE LEARNING NA DETECÇÃO DE ANTRACNOSE EM FOLHAS DE MANGA</a:t>
            </a:r>
            <a:endParaRPr sz="2200" b="1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499925"/>
            <a:ext cx="8520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JOSÉ AUGUSTO DOS SANTOS SILVA¹; MATHEUS MORANDI CABRAL DOMINGOS¹; JOÃO RICARDO FAVAN²; ELOÍZA MARTINS PRIMO CAPELOCI²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l="13024" t="30245" r="13304" b="29890"/>
          <a:stretch/>
        </p:blipFill>
        <p:spPr>
          <a:xfrm>
            <a:off x="6449450" y="502100"/>
            <a:ext cx="2206268" cy="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115525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¹Discente em Big Data No Agronegócio na FATEC Pompéia “Shunji Nishimura”, Pompeia-SP.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²Docente do curso de Big Data no Agronegócio, FATEC Pompéia “Shunji Nishimura”, Pompeia-SP.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133150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RESULTADOS E DISCUSSÃO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Figura 2 – </a:t>
            </a:r>
            <a:r>
              <a:rPr lang="pt-BR" sz="1600" b="1" i="1"/>
              <a:t>Workflow </a:t>
            </a:r>
            <a:r>
              <a:rPr lang="pt-BR" sz="1600" b="1"/>
              <a:t>desenvolvido no </a:t>
            </a:r>
            <a:r>
              <a:rPr lang="pt-BR" sz="1600" b="1" i="1"/>
              <a:t>Orange</a:t>
            </a:r>
            <a:r>
              <a:rPr lang="pt-BR" sz="1600" b="1"/>
              <a:t>.</a:t>
            </a:r>
            <a:endParaRPr sz="1600" b="1"/>
          </a:p>
        </p:txBody>
      </p:sp>
      <p:pic>
        <p:nvPicPr>
          <p:cNvPr id="119" name="Google Shape;119;p23" descr="Diagrama&#10;&#10;Descrição gerad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38" y="1060625"/>
            <a:ext cx="5754318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810350" y="4456225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Elaborada pelos autores (2024).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13" y="75075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Tabela 2 – Resultados das métricas de AUC, CA, F1, Prec e </a:t>
            </a:r>
            <a:r>
              <a:rPr lang="pt-BR" sz="1600" b="1" i="1"/>
              <a:t>Recall </a:t>
            </a:r>
            <a:r>
              <a:rPr lang="pt-BR" sz="1600" b="1"/>
              <a:t>dos algoritmos SVM, </a:t>
            </a:r>
            <a:r>
              <a:rPr lang="pt-BR" sz="1600" b="1" i="1"/>
              <a:t>Logistic Regression</a:t>
            </a:r>
            <a:r>
              <a:rPr lang="pt-BR" sz="1600" b="1"/>
              <a:t>, </a:t>
            </a:r>
            <a:r>
              <a:rPr lang="pt-BR" sz="1600" b="1" i="1"/>
              <a:t>Neural Network</a:t>
            </a:r>
            <a:r>
              <a:rPr lang="pt-BR" sz="1600" b="1"/>
              <a:t> e </a:t>
            </a:r>
            <a:r>
              <a:rPr lang="pt-BR" sz="1600" b="1" i="1"/>
              <a:t>Random Forest</a:t>
            </a:r>
            <a:r>
              <a:rPr lang="pt-BR" sz="1600" b="1"/>
              <a:t>. </a:t>
            </a:r>
            <a:endParaRPr sz="1600" b="1"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1542700" y="953150"/>
          <a:ext cx="6058575" cy="3495050"/>
        </p:xfrm>
        <a:graphic>
          <a:graphicData uri="http://schemas.openxmlformats.org/drawingml/2006/table">
            <a:tbl>
              <a:tblPr>
                <a:noFill/>
                <a:tableStyleId>{B22F7E92-F23A-4DC9-9852-C8B3FB140479}</a:tableStyleId>
              </a:tblPr>
              <a:tblGrid>
                <a:gridCol w="128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750"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/>
                        <a:t>Modelo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/>
                        <a:t>AUC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/>
                        <a:t>CA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/>
                        <a:t>F1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/>
                        <a:t>Prec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/>
                        <a:t>Recall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75"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SVM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75"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Logistic Regression 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 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0,997 </a:t>
                      </a:r>
                      <a:endParaRPr sz="11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75"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Neural Network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0,994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0,994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0,994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0,994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75"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Random Forest </a:t>
                      </a:r>
                      <a:endParaRPr sz="11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0,995 </a:t>
                      </a:r>
                      <a:endParaRPr sz="11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0,975 </a:t>
                      </a:r>
                      <a:endParaRPr sz="11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0,975 </a:t>
                      </a:r>
                      <a:endParaRPr sz="11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0,975 </a:t>
                      </a:r>
                      <a:endParaRPr sz="11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2794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0,975 </a:t>
                      </a:r>
                      <a:endParaRPr sz="11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" name="Google Shape;127;p24"/>
          <p:cNvSpPr txBox="1"/>
          <p:nvPr/>
        </p:nvSpPr>
        <p:spPr>
          <a:xfrm>
            <a:off x="1810350" y="4578375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Elaborada pelos autores (2024).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Gráfico 1 – </a:t>
            </a:r>
            <a:r>
              <a:rPr lang="pt-BR" sz="1600" b="1" i="1"/>
              <a:t>Lift Curve</a:t>
            </a:r>
            <a:r>
              <a:rPr lang="pt-BR" sz="1600" b="1"/>
              <a:t> do modelo </a:t>
            </a:r>
            <a:r>
              <a:rPr lang="pt-BR" sz="1600" b="1" i="1"/>
              <a:t>Logistic Regression</a:t>
            </a:r>
            <a:r>
              <a:rPr lang="pt-BR" sz="1600" b="1"/>
              <a:t>. </a:t>
            </a:r>
            <a:endParaRPr sz="1600" b="1"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800" y="828687"/>
            <a:ext cx="3978400" cy="34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810350" y="4408725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Elaborado pelos autores (2024).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Tabela 3 - Matriz de confusão dos modelos </a:t>
            </a:r>
            <a:r>
              <a:rPr lang="pt-BR" sz="1600" b="1" i="1"/>
              <a:t>Random Forest</a:t>
            </a:r>
            <a:r>
              <a:rPr lang="pt-BR" sz="1600" b="1"/>
              <a:t> (A) e </a:t>
            </a:r>
            <a:r>
              <a:rPr lang="pt-BR" sz="1600" b="1" i="1"/>
              <a:t>Logistic Regression</a:t>
            </a:r>
            <a:r>
              <a:rPr lang="pt-BR" sz="1600" b="1"/>
              <a:t> (B), SVM (C) e </a:t>
            </a:r>
            <a:r>
              <a:rPr lang="pt-BR" sz="1600" b="1" i="1"/>
              <a:t>Neural Network</a:t>
            </a:r>
            <a:r>
              <a:rPr lang="pt-BR" sz="1600" b="1"/>
              <a:t> (D).  </a:t>
            </a:r>
            <a:endParaRPr sz="1600" b="1"/>
          </a:p>
        </p:txBody>
      </p:sp>
      <p:sp>
        <p:nvSpPr>
          <p:cNvPr id="140" name="Google Shape;140;p26"/>
          <p:cNvSpPr txBox="1"/>
          <p:nvPr/>
        </p:nvSpPr>
        <p:spPr>
          <a:xfrm>
            <a:off x="1810350" y="4521050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Elaborada pelos autores (2024).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1866825" y="1020263"/>
            <a:ext cx="5410350" cy="3426200"/>
            <a:chOff x="1753800" y="945675"/>
            <a:chExt cx="5410350" cy="3426200"/>
          </a:xfrm>
        </p:grpSpPr>
        <p:pic>
          <p:nvPicPr>
            <p:cNvPr id="142" name="Google Shape;142;p26" descr="Tabela&#10;&#10;Descrição gerada automaticament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4578" y="945675"/>
              <a:ext cx="2487641" cy="124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2717" y="1006053"/>
              <a:ext cx="2347684" cy="1187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53800" y="2670206"/>
              <a:ext cx="2518353" cy="1414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6"/>
            <p:cNvPicPr preferRelativeResize="0"/>
            <p:nvPr/>
          </p:nvPicPr>
          <p:blipFill rotWithShape="1">
            <a:blip r:embed="rId6">
              <a:alphaModFix/>
            </a:blip>
            <a:srcRect l="5276" t="4689"/>
            <a:stretch/>
          </p:blipFill>
          <p:spPr>
            <a:xfrm>
              <a:off x="4676509" y="2741539"/>
              <a:ext cx="2487641" cy="1309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6"/>
            <p:cNvSpPr txBox="1"/>
            <p:nvPr/>
          </p:nvSpPr>
          <p:spPr>
            <a:xfrm>
              <a:off x="2846884" y="2213443"/>
              <a:ext cx="42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chemeClr val="dk1"/>
                  </a:solidFill>
                </a:rPr>
                <a:t>A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5745034" y="2213443"/>
              <a:ext cx="42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chemeClr val="dk1"/>
                  </a:solidFill>
                </a:rPr>
                <a:t>B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26"/>
            <p:cNvSpPr txBox="1"/>
            <p:nvPr/>
          </p:nvSpPr>
          <p:spPr>
            <a:xfrm>
              <a:off x="2728563" y="3971675"/>
              <a:ext cx="39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chemeClr val="dk1"/>
                  </a:solidFill>
                </a:rPr>
                <a:t>C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5467363" y="3971675"/>
              <a:ext cx="393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chemeClr val="dk1"/>
                  </a:solidFill>
                </a:rPr>
                <a:t>D</a:t>
              </a:r>
              <a:endParaRPr b="1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Gráfico 2 – Curva ROC do algoritmo </a:t>
            </a:r>
            <a:r>
              <a:rPr lang="pt-BR" sz="1600" b="1" i="1"/>
              <a:t>Random Forest</a:t>
            </a:r>
            <a:r>
              <a:rPr lang="pt-BR" sz="1600" b="1"/>
              <a:t> ao classificar folhas da classe “Saudável”. </a:t>
            </a:r>
            <a:endParaRPr sz="1600" b="1"/>
          </a:p>
        </p:txBody>
      </p:sp>
      <p:sp>
        <p:nvSpPr>
          <p:cNvPr id="155" name="Google Shape;155;p27"/>
          <p:cNvSpPr txBox="1"/>
          <p:nvPr/>
        </p:nvSpPr>
        <p:spPr>
          <a:xfrm>
            <a:off x="1810350" y="4665450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Elaborado pelos autores (2024).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6" name="Google Shape;156;p27" descr="Gráfico, Gráfico de linhas&#10;&#10;Descrição gerada automaticamen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175" y="945675"/>
            <a:ext cx="4327451" cy="34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Gráfico 3 – Curva ROC do algoritmo </a:t>
            </a:r>
            <a:r>
              <a:rPr lang="pt-BR" sz="1600" b="1" i="1"/>
              <a:t>Random Forest</a:t>
            </a:r>
            <a:r>
              <a:rPr lang="pt-BR" sz="1600" b="1"/>
              <a:t> ao classificar folhas da classe “Antracnose”. </a:t>
            </a:r>
            <a:endParaRPr sz="1600" b="1"/>
          </a:p>
        </p:txBody>
      </p:sp>
      <p:sp>
        <p:nvSpPr>
          <p:cNvPr id="162" name="Google Shape;162;p28"/>
          <p:cNvSpPr txBox="1"/>
          <p:nvPr/>
        </p:nvSpPr>
        <p:spPr>
          <a:xfrm>
            <a:off x="1810350" y="4774200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Elaborado pelos autores (2024).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550" y="945675"/>
            <a:ext cx="4722900" cy="3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Gráfico 4 – Curvas ROC dos algoritmos </a:t>
            </a:r>
            <a:r>
              <a:rPr lang="pt-BR" sz="1600" b="1" i="1"/>
              <a:t>Logistic Regression</a:t>
            </a:r>
            <a:r>
              <a:rPr lang="pt-BR" sz="1600" b="1"/>
              <a:t>, </a:t>
            </a:r>
            <a:r>
              <a:rPr lang="pt-BR" sz="1600" b="1" i="1"/>
              <a:t>SVM </a:t>
            </a:r>
            <a:r>
              <a:rPr lang="pt-BR" sz="1600" b="1"/>
              <a:t>e </a:t>
            </a:r>
            <a:r>
              <a:rPr lang="pt-BR" sz="1600" b="1" i="1"/>
              <a:t>Neural Network</a:t>
            </a:r>
            <a:r>
              <a:rPr lang="pt-BR" sz="1600" b="1"/>
              <a:t> ao classificar folhas da classe “Antracnose". </a:t>
            </a:r>
            <a:endParaRPr sz="1600" b="1"/>
          </a:p>
        </p:txBody>
      </p:sp>
      <p:sp>
        <p:nvSpPr>
          <p:cNvPr id="169" name="Google Shape;169;p29"/>
          <p:cNvSpPr txBox="1"/>
          <p:nvPr/>
        </p:nvSpPr>
        <p:spPr>
          <a:xfrm>
            <a:off x="1810350" y="4774200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Elaborado pelos autores (2024).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b="229"/>
          <a:stretch/>
        </p:blipFill>
        <p:spPr>
          <a:xfrm>
            <a:off x="2295525" y="1014875"/>
            <a:ext cx="4381525" cy="36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268575"/>
            <a:ext cx="8520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Gráfico 5 – Curvas ROC dos algoritmos </a:t>
            </a:r>
            <a:r>
              <a:rPr lang="pt-BR" sz="1600" b="1" i="1"/>
              <a:t>Logistic Regression</a:t>
            </a:r>
            <a:r>
              <a:rPr lang="pt-BR" sz="1600" b="1"/>
              <a:t>, SVM e </a:t>
            </a:r>
            <a:r>
              <a:rPr lang="pt-BR" sz="1600" b="1" i="1"/>
              <a:t>Neural Network</a:t>
            </a:r>
            <a:r>
              <a:rPr lang="pt-BR" sz="1600" b="1"/>
              <a:t> ao classificar folhas da classe “Saudável" </a:t>
            </a:r>
            <a:endParaRPr sz="1600" b="1"/>
          </a:p>
        </p:txBody>
      </p:sp>
      <p:sp>
        <p:nvSpPr>
          <p:cNvPr id="176" name="Google Shape;176;p30"/>
          <p:cNvSpPr txBox="1"/>
          <p:nvPr/>
        </p:nvSpPr>
        <p:spPr>
          <a:xfrm>
            <a:off x="1810350" y="4774200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Elaborado pelos autores (2024).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425" y="999638"/>
            <a:ext cx="4737150" cy="3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2094600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CONCLUSÃO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INTRODUÇÃO</a:t>
            </a:r>
            <a:endParaRPr sz="4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703700"/>
            <a:ext cx="85206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presente trabalho conclui que os modelos apresentados podem ser utilizados para auxiliar na classificação precoce de antracnose em folhas de manga, destacando os modelos SVM, </a:t>
            </a:r>
            <a:r>
              <a:rPr lang="pt-BR" i="1">
                <a:solidFill>
                  <a:schemeClr val="dk1"/>
                </a:solidFill>
              </a:rPr>
              <a:t>Logistic Regression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lang="pt-BR" i="1">
                <a:solidFill>
                  <a:schemeClr val="dk1"/>
                </a:solidFill>
              </a:rPr>
              <a:t>Neural Network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2094600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REFERÊNCIAS </a:t>
            </a:r>
            <a:endParaRPr sz="4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28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63400"/>
            <a:ext cx="8520600" cy="28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ALI, S.; IBRAHIM, M.; AHMED, S. I. et al. </a:t>
            </a:r>
            <a:r>
              <a:rPr lang="pt-BR" sz="1400" b="1">
                <a:solidFill>
                  <a:schemeClr val="dk1"/>
                </a:solidFill>
                <a:highlight>
                  <a:srgbClr val="FFFFFF"/>
                </a:highlight>
              </a:rPr>
              <a:t>MangoLeafBD Dataset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. Mendeley Data, V1, 2022. DOI:10.17632/hxsnvwty3r.1. Disponível em: https://data.mendeley.com/datasets/hxsnvwty3r/1. Acesso em: 13 set. 2024.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EMBRAPA. </a:t>
            </a:r>
            <a:r>
              <a:rPr lang="pt-BR" sz="1400" b="1">
                <a:solidFill>
                  <a:schemeClr val="dk1"/>
                </a:solidFill>
              </a:rPr>
              <a:t>Brasil bate recorde de receita e exportação com manga produzida no Nordeste</a:t>
            </a:r>
            <a:r>
              <a:rPr lang="pt-BR" sz="1400">
                <a:solidFill>
                  <a:schemeClr val="dk1"/>
                </a:solidFill>
              </a:rPr>
              <a:t>. Disponível em: https://www.embrapa.br/busca-de-noticias/-/noticia/87702249/brasil-bate-recorde-de-receita-e-exportacao-com-manga-produzida-no-nordeste. Acesso em: 17 jul. 2024.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06250" y="1248000"/>
            <a:ext cx="8131500" cy="3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Manga no mundo</a:t>
            </a:r>
            <a:r>
              <a:rPr lang="pt-BR" sz="1600">
                <a:solidFill>
                  <a:schemeClr val="dk1"/>
                </a:solidFill>
              </a:rPr>
              <a:t>: É uma das frutas mais populares em muitos continentes, a produção internacional de manga está concentrada na Ásia. A Índia é o maior produtor, com uma produção média anual de 15 milhões de toneladas. </a:t>
            </a: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Manga no Brasil</a:t>
            </a:r>
            <a:r>
              <a:rPr lang="pt-BR" sz="1600">
                <a:solidFill>
                  <a:schemeClr val="dk1"/>
                </a:solidFill>
              </a:rPr>
              <a:t>: O Brasil é o sexto maior produtor de manga do mundo. Em 2023, as exportações alcançaram um recorde de aproximadamente R$1,79 bilhões. Em 2024, houve um crescimento de 45,6% nas exportações nos dois primeiros meses, comparado ao mesmo período de 2023 (Embrapa, 2024).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35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506250" y="1248000"/>
            <a:ext cx="8131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Antracnose</a:t>
            </a:r>
            <a:r>
              <a:rPr lang="pt-BR" sz="1600">
                <a:solidFill>
                  <a:schemeClr val="dk1"/>
                </a:solidFill>
              </a:rPr>
              <a:t>: É causada pelo fungo </a:t>
            </a:r>
            <a:r>
              <a:rPr lang="pt-BR" sz="1600" i="1">
                <a:solidFill>
                  <a:schemeClr val="dk1"/>
                </a:solidFill>
              </a:rPr>
              <a:t>Colletotrichum gloeosporioides</a:t>
            </a:r>
            <a:r>
              <a:rPr lang="pt-BR" sz="1600">
                <a:solidFill>
                  <a:schemeClr val="dk1"/>
                </a:solidFill>
              </a:rPr>
              <a:t> e uma das principais doenças que afeta o cultivo de manga, especialmente em regiões chuvosas, atingindo folhas e frutos.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Objetivo</a:t>
            </a:r>
            <a:r>
              <a:rPr lang="pt-BR" sz="1600">
                <a:solidFill>
                  <a:schemeClr val="dk1"/>
                </a:solidFill>
              </a:rPr>
              <a:t>: Analisar a performance dos seguintes algoritmos: </a:t>
            </a:r>
            <a:r>
              <a:rPr lang="pt-BR" sz="1600" i="1">
                <a:solidFill>
                  <a:schemeClr val="dk1"/>
                </a:solidFill>
              </a:rPr>
              <a:t>Support Vector Machine</a:t>
            </a:r>
            <a:r>
              <a:rPr lang="pt-BR" sz="1600">
                <a:solidFill>
                  <a:schemeClr val="dk1"/>
                </a:solidFill>
              </a:rPr>
              <a:t> (SVM), </a:t>
            </a:r>
            <a:r>
              <a:rPr lang="pt-BR" sz="1600" i="1">
                <a:solidFill>
                  <a:schemeClr val="dk1"/>
                </a:solidFill>
              </a:rPr>
              <a:t>Random Forest</a:t>
            </a:r>
            <a:r>
              <a:rPr lang="pt-BR" sz="1600">
                <a:solidFill>
                  <a:schemeClr val="dk1"/>
                </a:solidFill>
              </a:rPr>
              <a:t>, </a:t>
            </a:r>
            <a:r>
              <a:rPr lang="pt-BR" sz="1600" i="1">
                <a:solidFill>
                  <a:schemeClr val="dk1"/>
                </a:solidFill>
              </a:rPr>
              <a:t>Logistic Regression</a:t>
            </a:r>
            <a:r>
              <a:rPr lang="pt-BR" sz="1600">
                <a:solidFill>
                  <a:schemeClr val="dk1"/>
                </a:solidFill>
              </a:rPr>
              <a:t> e </a:t>
            </a:r>
            <a:r>
              <a:rPr lang="pt-BR" sz="1600" i="1">
                <a:solidFill>
                  <a:schemeClr val="dk1"/>
                </a:solidFill>
              </a:rPr>
              <a:t>Neural Network</a:t>
            </a:r>
            <a:r>
              <a:rPr lang="pt-BR" sz="1600">
                <a:solidFill>
                  <a:schemeClr val="dk1"/>
                </a:solidFill>
              </a:rPr>
              <a:t>, no contexto de classificação de antracnose em folhas de manga.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24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094600"/>
            <a:ext cx="85206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MATERIAIS E MÉTODOS</a:t>
            </a:r>
            <a:endParaRPr sz="4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459200"/>
            <a:ext cx="8520600" cy="2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Base de dados</a:t>
            </a:r>
            <a:r>
              <a:rPr lang="pt-BR" sz="1600">
                <a:solidFill>
                  <a:schemeClr val="dk1"/>
                </a:solidFill>
              </a:rPr>
              <a:t>: Foram coletadas do </a:t>
            </a:r>
            <a:r>
              <a:rPr lang="pt-BR" sz="1600" i="1">
                <a:solidFill>
                  <a:schemeClr val="dk1"/>
                </a:solidFill>
              </a:rPr>
              <a:t>dataset </a:t>
            </a:r>
            <a:r>
              <a:rPr lang="pt-BR" sz="1600">
                <a:solidFill>
                  <a:schemeClr val="dk1"/>
                </a:solidFill>
              </a:rPr>
              <a:t>de Ali et al. (2022), criado com fotos de quatro pomares em Bangladesh. Ali et al. (2022) utilizou técnicas de </a:t>
            </a:r>
            <a:r>
              <a:rPr lang="pt-BR" sz="1600" i="1">
                <a:solidFill>
                  <a:schemeClr val="dk1"/>
                </a:solidFill>
              </a:rPr>
              <a:t>data augmentation</a:t>
            </a:r>
            <a:r>
              <a:rPr lang="pt-BR" sz="1600">
                <a:solidFill>
                  <a:schemeClr val="dk1"/>
                </a:solidFill>
              </a:rPr>
              <a:t>, como </a:t>
            </a:r>
            <a:r>
              <a:rPr lang="pt-BR" sz="1600" i="1">
                <a:solidFill>
                  <a:schemeClr val="dk1"/>
                </a:solidFill>
              </a:rPr>
              <a:t>zoom </a:t>
            </a:r>
            <a:r>
              <a:rPr lang="pt-BR" sz="1600">
                <a:solidFill>
                  <a:schemeClr val="dk1"/>
                </a:solidFill>
              </a:rPr>
              <a:t>e rotação, para preparar o conjunto de dados, que conta com 1000 imagens, sendo 500 de folhas contaminadas e 500 de folhas saudáveis.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Redimensionamento</a:t>
            </a:r>
            <a:r>
              <a:rPr lang="pt-BR" sz="1600">
                <a:solidFill>
                  <a:schemeClr val="dk1"/>
                </a:solidFill>
              </a:rPr>
              <a:t>: Padronização das imagens em 256x256.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045050" y="146975"/>
            <a:ext cx="7053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</a:rPr>
              <a:t>Figura 1 – Exemplo de uma folha com antracnose e uma folha em estado saudável.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810350" y="4408725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Elaborada pelos autores (2024).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50" y="1010365"/>
            <a:ext cx="5523301" cy="312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61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67450"/>
            <a:ext cx="8520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Os dados foram importados para o </a:t>
            </a:r>
            <a:r>
              <a:rPr lang="pt-BR" sz="1600" i="1">
                <a:solidFill>
                  <a:schemeClr val="dk1"/>
                </a:solidFill>
              </a:rPr>
              <a:t>Orange </a:t>
            </a:r>
            <a:r>
              <a:rPr lang="pt-BR" sz="1600">
                <a:solidFill>
                  <a:schemeClr val="dk1"/>
                </a:solidFill>
              </a:rPr>
              <a:t>(versão 3.37.0) e em seguida, o </a:t>
            </a:r>
            <a:r>
              <a:rPr lang="pt-BR" sz="1600" i="1">
                <a:solidFill>
                  <a:schemeClr val="dk1"/>
                </a:solidFill>
              </a:rPr>
              <a:t>widget </a:t>
            </a:r>
            <a:r>
              <a:rPr lang="pt-BR" sz="1600">
                <a:solidFill>
                  <a:schemeClr val="dk1"/>
                </a:solidFill>
              </a:rPr>
              <a:t>“</a:t>
            </a:r>
            <a:r>
              <a:rPr lang="pt-BR" sz="1600" i="1">
                <a:solidFill>
                  <a:schemeClr val="dk1"/>
                </a:solidFill>
              </a:rPr>
              <a:t>Image Embedding</a:t>
            </a:r>
            <a:r>
              <a:rPr lang="pt-BR" sz="1600">
                <a:solidFill>
                  <a:schemeClr val="dk1"/>
                </a:solidFill>
              </a:rPr>
              <a:t>” foi utilizado para extrair características das imagens. O modelo </a:t>
            </a:r>
            <a:r>
              <a:rPr lang="pt-BR" sz="1600" i="1">
                <a:solidFill>
                  <a:schemeClr val="dk1"/>
                </a:solidFill>
              </a:rPr>
              <a:t>Inception</a:t>
            </a:r>
            <a:r>
              <a:rPr lang="pt-BR" sz="1600">
                <a:solidFill>
                  <a:schemeClr val="dk1"/>
                </a:solidFill>
              </a:rPr>
              <a:t> v3 foi aplicado para essa extração.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481850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/>
              <a:t>Tabela 1 – Exemplo de vetor gerado pelo modelo Inception v3.</a:t>
            </a:r>
            <a:endParaRPr sz="1600" b="1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t="13674"/>
          <a:stretch/>
        </p:blipFill>
        <p:spPr>
          <a:xfrm>
            <a:off x="880813" y="3072525"/>
            <a:ext cx="738237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810350" y="3804800"/>
            <a:ext cx="55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Fonte: Elaborada pelos autores (2024).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 E MÉTODOS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357725"/>
            <a:ext cx="85206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Métricas</a:t>
            </a:r>
            <a:r>
              <a:rPr lang="pt-BR" sz="1600">
                <a:solidFill>
                  <a:schemeClr val="dk1"/>
                </a:solidFill>
              </a:rPr>
              <a:t>: Acurácia (CA), área abaixo da curva R.O.C. (AUC), precisão (Prec), </a:t>
            </a:r>
            <a:r>
              <a:rPr lang="pt-BR" sz="1600" i="1">
                <a:solidFill>
                  <a:schemeClr val="dk1"/>
                </a:solidFill>
              </a:rPr>
              <a:t>recall</a:t>
            </a:r>
            <a:r>
              <a:rPr lang="pt-BR" sz="1600">
                <a:solidFill>
                  <a:schemeClr val="dk1"/>
                </a:solidFill>
              </a:rPr>
              <a:t> e medida-F (F1).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b="1">
                <a:solidFill>
                  <a:schemeClr val="dk1"/>
                </a:solidFill>
              </a:rPr>
              <a:t>Gráficos</a:t>
            </a:r>
            <a:r>
              <a:rPr lang="pt-BR" sz="1600">
                <a:solidFill>
                  <a:schemeClr val="dk1"/>
                </a:solidFill>
              </a:rPr>
              <a:t>: Lift curve(Curva de ganho) e Curva ROC.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Apresentação na tela (16:9)</PresentationFormat>
  <Paragraphs>87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AVALIAÇÃO DE ALGORITMOS DE MACHINE LEARNING NA DETECÇÃO DE ANTRACNOSE EM FOLHAS DE MANGA</vt:lpstr>
      <vt:lpstr>INTRODUÇÃO</vt:lpstr>
      <vt:lpstr>INTRODUÇÃO</vt:lpstr>
      <vt:lpstr>INTRODUÇÃO</vt:lpstr>
      <vt:lpstr>MATERIAIS E MÉTODOS</vt:lpstr>
      <vt:lpstr>MATERIAIS E MÉTODOS</vt:lpstr>
      <vt:lpstr>Apresentação do PowerPoint</vt:lpstr>
      <vt:lpstr>MATERIAIS E MÉTODOS</vt:lpstr>
      <vt:lpstr>MATERIAIS E MÉTODOS</vt:lpstr>
      <vt:lpstr>RESULTADOS E DISCUSSÃO</vt:lpstr>
      <vt:lpstr>Figura 2 – Workflow desenvolvido no Orange.</vt:lpstr>
      <vt:lpstr>Tabela 2 – Resultados das métricas de AUC, CA, F1, Prec e Recall dos algoritmos SVM, Logistic Regression, Neural Network e Random Forest. </vt:lpstr>
      <vt:lpstr>Gráfico 1 – Lift Curve do modelo Logistic Regression. </vt:lpstr>
      <vt:lpstr>Tabela 3 - Matriz de confusão dos modelos Random Forest (A) e Logistic Regression (B), SVM (C) e Neural Network (D).  </vt:lpstr>
      <vt:lpstr>Gráfico 2 – Curva ROC do algoritmo Random Forest ao classificar folhas da classe “Saudável”. </vt:lpstr>
      <vt:lpstr>Gráfico 3 – Curva ROC do algoritmo Random Forest ao classificar folhas da classe “Antracnose”. </vt:lpstr>
      <vt:lpstr>Gráfico 4 – Curvas ROC dos algoritmos Logistic Regression, SVM e Neural Network ao classificar folhas da classe “Antracnose". </vt:lpstr>
      <vt:lpstr>Gráfico 5 – Curvas ROC dos algoritmos Logistic Regression, SVM e Neural Network ao classificar folhas da classe “Saudável" </vt:lpstr>
      <vt:lpstr>CONCLUSÃO</vt:lpstr>
      <vt:lpstr>CONCLUSÃO</vt:lpstr>
      <vt:lpstr>REFERÊNCIAS 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Matheus Morandi</cp:lastModifiedBy>
  <cp:revision>1</cp:revision>
  <dcterms:modified xsi:type="dcterms:W3CDTF">2024-11-12T10:47:40Z</dcterms:modified>
</cp:coreProperties>
</file>