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329" r:id="rId2"/>
    <p:sldId id="685" r:id="rId3"/>
    <p:sldId id="401" r:id="rId4"/>
    <p:sldId id="442" r:id="rId5"/>
    <p:sldId id="443" r:id="rId6"/>
    <p:sldId id="371" r:id="rId7"/>
    <p:sldId id="397" r:id="rId8"/>
    <p:sldId id="444" r:id="rId9"/>
    <p:sldId id="445" r:id="rId10"/>
    <p:sldId id="471" r:id="rId11"/>
    <p:sldId id="453" r:id="rId12"/>
    <p:sldId id="470" r:id="rId13"/>
    <p:sldId id="467" r:id="rId14"/>
    <p:sldId id="469" r:id="rId15"/>
    <p:sldId id="454" r:id="rId16"/>
    <p:sldId id="455" r:id="rId17"/>
    <p:sldId id="460" r:id="rId18"/>
    <p:sldId id="461" r:id="rId19"/>
    <p:sldId id="462" r:id="rId20"/>
    <p:sldId id="463" r:id="rId21"/>
    <p:sldId id="464" r:id="rId22"/>
    <p:sldId id="687" r:id="rId23"/>
    <p:sldId id="465" r:id="rId24"/>
    <p:sldId id="459" r:id="rId25"/>
    <p:sldId id="466" r:id="rId26"/>
    <p:sldId id="473" r:id="rId27"/>
    <p:sldId id="474" r:id="rId28"/>
    <p:sldId id="472" r:id="rId29"/>
    <p:sldId id="353" r:id="rId30"/>
    <p:sldId id="6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3AB3DE"/>
    <a:srgbClr val="4BBAE1"/>
    <a:srgbClr val="6FC8E7"/>
    <a:srgbClr val="78CBE8"/>
    <a:srgbClr val="90D4EC"/>
    <a:srgbClr val="A3DBEF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qlmagazine.com.br/colunistas/ricardorezende/03_conceitosbd_p2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34" y="1638703"/>
            <a:ext cx="9778213" cy="1457146"/>
          </a:xfrm>
        </p:spPr>
        <p:txBody>
          <a:bodyPr>
            <a:normAutofit/>
          </a:bodyPr>
          <a:lstStyle/>
          <a:p>
            <a:r>
              <a:rPr lang="pt-BR" dirty="0"/>
              <a:t>Fundamentos de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76" y="2990089"/>
            <a:ext cx="11091671" cy="2340864"/>
          </a:xfrm>
        </p:spPr>
        <p:txBody>
          <a:bodyPr>
            <a:normAutofit fontScale="92500"/>
          </a:bodyPr>
          <a:lstStyle/>
          <a:p>
            <a:r>
              <a:rPr lang="pt-BR" sz="3600" dirty="0"/>
              <a:t>Disciplina de BANCO DE DADOS</a:t>
            </a:r>
          </a:p>
          <a:p>
            <a:r>
              <a:rPr lang="pt-BR" sz="3600" dirty="0"/>
              <a:t>Material generosamente cedido pelo prof. Evandro </a:t>
            </a:r>
            <a:r>
              <a:rPr lang="pt-BR" sz="3600" dirty="0" err="1"/>
              <a:t>Zatti</a:t>
            </a:r>
            <a:r>
              <a:rPr lang="pt-BR" sz="3600" dirty="0"/>
              <a:t>. Conferido, adaptado, comparado, mesclado e atualizado por todos os professore de banco de dados do 2º semestre de 2023 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723E-65A1-429A-BD9C-6370D2A9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939C3-F2EF-43F3-8BFB-05A60156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um método para organizar e armazenar informações seguindo uma estrutura lógica para alocação física dos arquivos em dispositivos de armazenamento (HDs, CDs, ...);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pt-BR" dirty="0"/>
              <a:t>O controle é feito pelo Sistema Operacional;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pt-BR" dirty="0"/>
              <a:t>Problemas: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Redundância e inconsistência de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Dificuldade no acesso aos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Isolamento dos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Anomalias de acesso concorrente;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Problemas de segurança, integridade e atomicidade.</a:t>
            </a:r>
          </a:p>
        </p:txBody>
      </p:sp>
    </p:spTree>
    <p:extLst>
      <p:ext uri="{BB962C8B-B14F-4D97-AF65-F5344CB8AC3E}">
        <p14:creationId xmlns:p14="http://schemas.microsoft.com/office/powerpoint/2010/main" val="4189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6A14-87B9-457E-9A43-B38D2B2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gerenciador de banco de dados (</a:t>
            </a:r>
            <a:r>
              <a:rPr lang="pt-BR" dirty="0" err="1"/>
              <a:t>sgbd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EC1C-A59E-4014-8633-9FFE8B4E2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Um banco de dados pode ser gerado e mantido </a:t>
            </a:r>
            <a:r>
              <a:rPr lang="pt-BR" b="1" dirty="0"/>
              <a:t>manualmente</a:t>
            </a:r>
            <a:r>
              <a:rPr lang="pt-BR" dirty="0"/>
              <a:t> ou </a:t>
            </a:r>
            <a:r>
              <a:rPr lang="pt-BR" b="1" dirty="0"/>
              <a:t>computadorizado</a:t>
            </a:r>
            <a:r>
              <a:rPr 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Um banco de dados </a:t>
            </a:r>
            <a:r>
              <a:rPr lang="pt-BR" b="1" dirty="0"/>
              <a:t>computadorizado</a:t>
            </a:r>
            <a:r>
              <a:rPr lang="pt-BR" dirty="0"/>
              <a:t> pode ser criado e mantido por um grupo de programas de aplicação escritos especificamente para esta tarefa ou por um Sistema Gerenciador de Banco de Dados (SGBD).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dirty="0"/>
              <a:t>“Um SGBD é uma coleção de programas que permite aos usuários criar e manter um banco de dados.”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pt-BR" sz="3200" dirty="0"/>
              <a:t>(ELMASRI e NAVATHE, 2011, p.3)</a:t>
            </a:r>
          </a:p>
        </p:txBody>
      </p:sp>
    </p:spTree>
    <p:extLst>
      <p:ext uri="{BB962C8B-B14F-4D97-AF65-F5344CB8AC3E}">
        <p14:creationId xmlns:p14="http://schemas.microsoft.com/office/powerpoint/2010/main" val="3808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838E6-4F43-46B8-BE24-6BEF0F9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gerenciador de banco de dados (</a:t>
            </a:r>
            <a:r>
              <a:rPr lang="pt-BR" dirty="0" err="1"/>
              <a:t>sgbd</a:t>
            </a:r>
            <a:r>
              <a:rPr lang="pt-BR" dirty="0"/>
              <a:t>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602F17D-2534-4D14-A771-6CB35BB83E6B}"/>
              </a:ext>
            </a:extLst>
          </p:cNvPr>
          <p:cNvGrpSpPr/>
          <p:nvPr/>
        </p:nvGrpSpPr>
        <p:grpSpPr>
          <a:xfrm>
            <a:off x="2706945" y="2315087"/>
            <a:ext cx="6490712" cy="3528392"/>
            <a:chOff x="1199456" y="1916832"/>
            <a:chExt cx="6490712" cy="352839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9D0F7BF-1B23-43B4-B4A0-C279DAAE3233}"/>
                </a:ext>
              </a:extLst>
            </p:cNvPr>
            <p:cNvSpPr/>
            <p:nvPr/>
          </p:nvSpPr>
          <p:spPr>
            <a:xfrm>
              <a:off x="1199456" y="1916832"/>
              <a:ext cx="3960440" cy="35283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AB1B323-AD93-4B19-BC80-E6AE5A02E996}"/>
                </a:ext>
              </a:extLst>
            </p:cNvPr>
            <p:cNvSpPr/>
            <p:nvPr/>
          </p:nvSpPr>
          <p:spPr>
            <a:xfrm>
              <a:off x="1379550" y="2060851"/>
              <a:ext cx="2795611" cy="18001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Disco Magnético 8">
              <a:extLst>
                <a:ext uri="{FF2B5EF4-FFF2-40B4-BE49-F238E27FC236}">
                  <a16:creationId xmlns:a16="http://schemas.microsoft.com/office/drawing/2014/main" id="{02C936C0-9579-4077-8351-22C04C2AD06E}"/>
                </a:ext>
              </a:extLst>
            </p:cNvPr>
            <p:cNvSpPr/>
            <p:nvPr/>
          </p:nvSpPr>
          <p:spPr>
            <a:xfrm>
              <a:off x="1379550" y="4257092"/>
              <a:ext cx="1176072" cy="1044116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BASE DE</a:t>
              </a:r>
            </a:p>
            <a:p>
              <a:pPr algn="ctr"/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DADOS 1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55CB61C-5778-458A-9695-139935A5DB8D}"/>
                </a:ext>
              </a:extLst>
            </p:cNvPr>
            <p:cNvGrpSpPr/>
            <p:nvPr/>
          </p:nvGrpSpPr>
          <p:grpSpPr>
            <a:xfrm>
              <a:off x="1631504" y="2293916"/>
              <a:ext cx="720080" cy="720080"/>
              <a:chOff x="1631504" y="2293916"/>
              <a:chExt cx="720080" cy="720080"/>
            </a:xfrm>
          </p:grpSpPr>
          <p:sp>
            <p:nvSpPr>
              <p:cNvPr id="45" name="Estrela: 8 Pontas 44">
                <a:extLst>
                  <a:ext uri="{FF2B5EF4-FFF2-40B4-BE49-F238E27FC236}">
                    <a16:creationId xmlns:a16="http://schemas.microsoft.com/office/drawing/2014/main" id="{1F5627FB-F69F-4FE1-8E19-EE0DC820BE34}"/>
                  </a:ext>
                </a:extLst>
              </p:cNvPr>
              <p:cNvSpPr/>
              <p:nvPr/>
            </p:nvSpPr>
            <p:spPr>
              <a:xfrm>
                <a:off x="1631504" y="2293916"/>
                <a:ext cx="720080" cy="720080"/>
              </a:xfrm>
              <a:prstGeom prst="star8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31E6C618-10FB-4DF2-870E-BC26FB86D47B}"/>
                  </a:ext>
                </a:extLst>
              </p:cNvPr>
              <p:cNvSpPr/>
              <p:nvPr/>
            </p:nvSpPr>
            <p:spPr>
              <a:xfrm>
                <a:off x="1919536" y="2581948"/>
                <a:ext cx="144016" cy="14401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F431D74-6451-4E87-9FD2-CBFCA2DCA2F8}"/>
                </a:ext>
              </a:extLst>
            </p:cNvPr>
            <p:cNvGrpSpPr/>
            <p:nvPr/>
          </p:nvGrpSpPr>
          <p:grpSpPr>
            <a:xfrm>
              <a:off x="2063552" y="2879460"/>
              <a:ext cx="720080" cy="720080"/>
              <a:chOff x="2007412" y="2879460"/>
              <a:chExt cx="720080" cy="720080"/>
            </a:xfrm>
          </p:grpSpPr>
          <p:sp>
            <p:nvSpPr>
              <p:cNvPr id="43" name="Estrela: 8 Pontas 42">
                <a:extLst>
                  <a:ext uri="{FF2B5EF4-FFF2-40B4-BE49-F238E27FC236}">
                    <a16:creationId xmlns:a16="http://schemas.microsoft.com/office/drawing/2014/main" id="{443B3844-0562-448C-A617-E06E5C90342A}"/>
                  </a:ext>
                </a:extLst>
              </p:cNvPr>
              <p:cNvSpPr/>
              <p:nvPr/>
            </p:nvSpPr>
            <p:spPr>
              <a:xfrm>
                <a:off x="2007412" y="2879460"/>
                <a:ext cx="720080" cy="720080"/>
              </a:xfrm>
              <a:prstGeom prst="star8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480FE9FC-3121-48DC-BA2F-F65CF241E773}"/>
                  </a:ext>
                </a:extLst>
              </p:cNvPr>
              <p:cNvSpPr/>
              <p:nvPr/>
            </p:nvSpPr>
            <p:spPr>
              <a:xfrm>
                <a:off x="2295444" y="3162752"/>
                <a:ext cx="144016" cy="144016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54FCBF3-01FD-40B6-AB87-777DAF6962D3}"/>
                </a:ext>
              </a:extLst>
            </p:cNvPr>
            <p:cNvSpPr txBox="1"/>
            <p:nvPr/>
          </p:nvSpPr>
          <p:spPr>
            <a:xfrm>
              <a:off x="2419293" y="2433288"/>
              <a:ext cx="14183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PROGRAMAS</a:t>
              </a:r>
            </a:p>
          </p:txBody>
        </p: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67483851-094D-4591-BDD9-DEF484587A46}"/>
                </a:ext>
              </a:extLst>
            </p:cNvPr>
            <p:cNvGrpSpPr/>
            <p:nvPr/>
          </p:nvGrpSpPr>
          <p:grpSpPr>
            <a:xfrm>
              <a:off x="1957688" y="3861048"/>
              <a:ext cx="118160" cy="396044"/>
              <a:chOff x="1957688" y="3800994"/>
              <a:chExt cx="118160" cy="396044"/>
            </a:xfrm>
          </p:grpSpPr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7993F483-5966-4257-A360-237AE6D44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688" y="3800994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>
                <a:extLst>
                  <a:ext uri="{FF2B5EF4-FFF2-40B4-BE49-F238E27FC236}">
                    <a16:creationId xmlns:a16="http://schemas.microsoft.com/office/drawing/2014/main" id="{1FE19F7F-F1AC-4695-A159-941606C62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5848" y="3800994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4BC6C99D-C612-487D-81D7-24D76F488B26}"/>
                </a:ext>
              </a:extLst>
            </p:cNvPr>
            <p:cNvGrpSpPr/>
            <p:nvPr/>
          </p:nvGrpSpPr>
          <p:grpSpPr>
            <a:xfrm rot="16200000">
              <a:off x="4314103" y="2638418"/>
              <a:ext cx="118160" cy="396044"/>
              <a:chOff x="4177640" y="2644395"/>
              <a:chExt cx="118160" cy="396044"/>
            </a:xfrm>
          </p:grpSpPr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E4477ADB-1FB4-47C0-BFF7-C9AEE8C1B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640" y="2644395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de Seta Reta 39">
                <a:extLst>
                  <a:ext uri="{FF2B5EF4-FFF2-40B4-BE49-F238E27FC236}">
                    <a16:creationId xmlns:a16="http://schemas.microsoft.com/office/drawing/2014/main" id="{62034A0C-BEBC-4048-9695-2B3A76BE1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5800" y="2644395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luxograma: Disco Magnético 14">
              <a:extLst>
                <a:ext uri="{FF2B5EF4-FFF2-40B4-BE49-F238E27FC236}">
                  <a16:creationId xmlns:a16="http://schemas.microsoft.com/office/drawing/2014/main" id="{7757CC3E-7055-4A38-9169-20CBD9BADCF1}"/>
                </a:ext>
              </a:extLst>
            </p:cNvPr>
            <p:cNvSpPr/>
            <p:nvPr/>
          </p:nvSpPr>
          <p:spPr>
            <a:xfrm>
              <a:off x="2741805" y="4257092"/>
              <a:ext cx="1176072" cy="1044116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BASE DE</a:t>
              </a:r>
            </a:p>
            <a:p>
              <a:pPr algn="ctr"/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DADOS </a:t>
              </a:r>
              <a:r>
                <a:rPr lang="pt-BR" i="1" dirty="0">
                  <a:solidFill>
                    <a:schemeClr val="accent2">
                      <a:lumMod val="50000"/>
                    </a:schemeClr>
                  </a:solidFill>
                </a:rPr>
                <a:t>n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30FD51B-274C-4022-B057-1EFFEF38FBCD}"/>
                </a:ext>
              </a:extLst>
            </p:cNvPr>
            <p:cNvGrpSpPr/>
            <p:nvPr/>
          </p:nvGrpSpPr>
          <p:grpSpPr>
            <a:xfrm>
              <a:off x="3270761" y="3879050"/>
              <a:ext cx="118160" cy="396044"/>
              <a:chOff x="1957688" y="3800994"/>
              <a:chExt cx="118160" cy="396044"/>
            </a:xfrm>
          </p:grpSpPr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4446CAF1-249E-4F7E-BBAD-0C6727A11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688" y="3800994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36EBADBC-A22B-499F-95FC-9FB3A0E5D7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5848" y="3800994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B33989D-11DD-4520-BF38-31002DD32DC8}"/>
                </a:ext>
              </a:extLst>
            </p:cNvPr>
            <p:cNvSpPr/>
            <p:nvPr/>
          </p:nvSpPr>
          <p:spPr>
            <a:xfrm rot="16200000">
              <a:off x="3153299" y="3473525"/>
              <a:ext cx="3240353" cy="41500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INTERFACE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F56A92C-D3C1-45F8-8B9C-6CC73B6650A8}"/>
                </a:ext>
              </a:extLst>
            </p:cNvPr>
            <p:cNvSpPr/>
            <p:nvPr/>
          </p:nvSpPr>
          <p:spPr>
            <a:xfrm>
              <a:off x="4565973" y="2060850"/>
              <a:ext cx="415004" cy="3240343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C0DFAA7-B4F9-47A8-BCD1-1802BA779959}"/>
                </a:ext>
              </a:extLst>
            </p:cNvPr>
            <p:cNvGrpSpPr/>
            <p:nvPr/>
          </p:nvGrpSpPr>
          <p:grpSpPr>
            <a:xfrm rot="16200000">
              <a:off x="5278937" y="1923872"/>
              <a:ext cx="157612" cy="740088"/>
              <a:chOff x="4177640" y="2644395"/>
              <a:chExt cx="118160" cy="396044"/>
            </a:xfrm>
          </p:grpSpPr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6CB4DB3B-F047-491C-8977-66CA82924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640" y="2644395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3E515B7E-1C5A-4F9B-A641-8705ABE87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5800" y="2644395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03A6F07-CDEF-4F17-9AA5-886F3D3F11E5}"/>
                </a:ext>
              </a:extLst>
            </p:cNvPr>
            <p:cNvSpPr/>
            <p:nvPr/>
          </p:nvSpPr>
          <p:spPr>
            <a:xfrm>
              <a:off x="5891225" y="2060850"/>
              <a:ext cx="1698036" cy="432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APLICAÇÃO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B7266A4-B5E6-4275-B513-C829135D7C40}"/>
                </a:ext>
              </a:extLst>
            </p:cNvPr>
            <p:cNvSpPr/>
            <p:nvPr/>
          </p:nvSpPr>
          <p:spPr>
            <a:xfrm>
              <a:off x="5891225" y="2797972"/>
              <a:ext cx="1698036" cy="43204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APLICAÇÃO </a:t>
              </a:r>
              <a:r>
                <a:rPr lang="pt-BR" i="1" dirty="0"/>
                <a:t>n</a:t>
              </a:r>
            </a:p>
          </p:txBody>
        </p:sp>
        <p:sp>
          <p:nvSpPr>
            <p:cNvPr id="22" name="Smiley 21">
              <a:extLst>
                <a:ext uri="{FF2B5EF4-FFF2-40B4-BE49-F238E27FC236}">
                  <a16:creationId xmlns:a16="http://schemas.microsoft.com/office/drawing/2014/main" id="{E1E0C851-7782-4AA8-A3DE-29906A8C804B}"/>
                </a:ext>
              </a:extLst>
            </p:cNvPr>
            <p:cNvSpPr/>
            <p:nvPr/>
          </p:nvSpPr>
          <p:spPr>
            <a:xfrm>
              <a:off x="5824303" y="3790566"/>
              <a:ext cx="576064" cy="576064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5DA2B9E-EAA1-4E96-8AA8-E04B5F80E39F}"/>
                </a:ext>
              </a:extLst>
            </p:cNvPr>
            <p:cNvSpPr txBox="1"/>
            <p:nvPr/>
          </p:nvSpPr>
          <p:spPr>
            <a:xfrm>
              <a:off x="6467013" y="3919315"/>
              <a:ext cx="12183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</a:rPr>
                <a:t>USUÁRIO 1</a:t>
              </a:r>
            </a:p>
          </p:txBody>
        </p:sp>
        <p:sp>
          <p:nvSpPr>
            <p:cNvPr id="24" name="Smiley 23">
              <a:extLst>
                <a:ext uri="{FF2B5EF4-FFF2-40B4-BE49-F238E27FC236}">
                  <a16:creationId xmlns:a16="http://schemas.microsoft.com/office/drawing/2014/main" id="{D82558F1-9CC6-463C-982B-9FDF731B1BE2}"/>
                </a:ext>
              </a:extLst>
            </p:cNvPr>
            <p:cNvSpPr/>
            <p:nvPr/>
          </p:nvSpPr>
          <p:spPr>
            <a:xfrm>
              <a:off x="5824303" y="4598068"/>
              <a:ext cx="576064" cy="576064"/>
            </a:xfrm>
            <a:prstGeom prst="smileyFac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0510CD2-624C-4BBD-B900-A95275B74FA3}"/>
                </a:ext>
              </a:extLst>
            </p:cNvPr>
            <p:cNvSpPr txBox="1"/>
            <p:nvPr/>
          </p:nvSpPr>
          <p:spPr>
            <a:xfrm>
              <a:off x="6467013" y="4726817"/>
              <a:ext cx="1223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</a:rPr>
                <a:t>USUÁRIO </a:t>
              </a:r>
              <a:r>
                <a:rPr lang="pt-BR" i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</a:rPr>
                <a:t>n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1A14E6F6-2889-4C44-BFAD-091E6F214401}"/>
                </a:ext>
              </a:extLst>
            </p:cNvPr>
            <p:cNvGrpSpPr/>
            <p:nvPr/>
          </p:nvGrpSpPr>
          <p:grpSpPr>
            <a:xfrm rot="16200000">
              <a:off x="5277528" y="2643952"/>
              <a:ext cx="157612" cy="740088"/>
              <a:chOff x="4177640" y="2644395"/>
              <a:chExt cx="118160" cy="396044"/>
            </a:xfrm>
          </p:grpSpPr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E2D31C3D-BF4D-400C-B4A8-11491831E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640" y="2644395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D6B4DB32-50F6-45A4-8F48-9AA158688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5800" y="2644395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3C304BF7-AEDE-40D3-89E0-0F82EE0900F7}"/>
                </a:ext>
              </a:extLst>
            </p:cNvPr>
            <p:cNvGrpSpPr/>
            <p:nvPr/>
          </p:nvGrpSpPr>
          <p:grpSpPr>
            <a:xfrm rot="16200000">
              <a:off x="5277528" y="3733937"/>
              <a:ext cx="157612" cy="740088"/>
              <a:chOff x="4177640" y="2644395"/>
              <a:chExt cx="118160" cy="396044"/>
            </a:xfrm>
          </p:grpSpPr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CBE37271-3CAD-4FDE-B028-AFBC66D24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640" y="2644395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FFF4E975-963E-4429-8642-7B3EADDEE8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5800" y="2644395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620501D-4367-4C13-821F-E22871F2EAF2}"/>
                </a:ext>
              </a:extLst>
            </p:cNvPr>
            <p:cNvGrpSpPr/>
            <p:nvPr/>
          </p:nvGrpSpPr>
          <p:grpSpPr>
            <a:xfrm rot="16200000">
              <a:off x="5267768" y="4518285"/>
              <a:ext cx="157612" cy="740088"/>
              <a:chOff x="4177640" y="2644395"/>
              <a:chExt cx="118160" cy="396044"/>
            </a:xfrm>
          </p:grpSpPr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1F61F6BD-A1D8-4F1C-8DCB-159B13F4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640" y="2644395"/>
                <a:ext cx="0" cy="39604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46D02181-C1EA-42AD-9C70-9CD91F984C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5800" y="2644395"/>
                <a:ext cx="0" cy="38409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81FCB64B-D58C-41C4-85E4-37380A66B9D9}"/>
              </a:ext>
            </a:extLst>
          </p:cNvPr>
          <p:cNvSpPr/>
          <p:nvPr/>
        </p:nvSpPr>
        <p:spPr>
          <a:xfrm>
            <a:off x="2706945" y="1955047"/>
            <a:ext cx="3960440" cy="3655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SGBD</a:t>
            </a:r>
          </a:p>
        </p:txBody>
      </p:sp>
    </p:spTree>
    <p:extLst>
      <p:ext uri="{BB962C8B-B14F-4D97-AF65-F5344CB8AC3E}">
        <p14:creationId xmlns:p14="http://schemas.microsoft.com/office/powerpoint/2010/main" val="4855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6A14-87B9-457E-9A43-B38D2B2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EC1C-A59E-4014-8633-9FFE8B4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Os fundamentos de banco de dados surgiram na empresa norte-americana </a:t>
            </a:r>
            <a:r>
              <a:rPr lang="pt-BR" b="1" dirty="0"/>
              <a:t>IBM</a:t>
            </a:r>
            <a:r>
              <a:rPr lang="pt-BR" dirty="0"/>
              <a:t> nas décadas de </a:t>
            </a:r>
            <a:r>
              <a:rPr lang="pt-BR" b="1" dirty="0"/>
              <a:t>1960</a:t>
            </a:r>
            <a:r>
              <a:rPr lang="pt-BR" dirty="0"/>
              <a:t> e </a:t>
            </a:r>
            <a:r>
              <a:rPr lang="pt-BR" b="1" dirty="0"/>
              <a:t>1970</a:t>
            </a:r>
            <a:r>
              <a:rPr lang="pt-BR" dirty="0"/>
              <a:t>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Década de </a:t>
            </a:r>
            <a:r>
              <a:rPr lang="pt-BR" b="1" dirty="0"/>
              <a:t>1960</a:t>
            </a:r>
            <a:r>
              <a:rPr lang="pt-BR" dirty="0"/>
              <a:t>: </a:t>
            </a:r>
            <a:r>
              <a:rPr lang="pt-BR" dirty="0" err="1"/>
              <a:t>SGBDs</a:t>
            </a:r>
            <a:r>
              <a:rPr lang="pt-BR" dirty="0"/>
              <a:t> de rede (acesso a arquivos únicos em diretório de rede intranet).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1970</a:t>
            </a:r>
            <a:r>
              <a:rPr lang="pt-BR" dirty="0"/>
              <a:t>: o pesquisador da IBM Ted </a:t>
            </a:r>
            <a:r>
              <a:rPr lang="pt-BR" dirty="0" err="1"/>
              <a:t>Codd</a:t>
            </a:r>
            <a:r>
              <a:rPr lang="pt-BR" dirty="0"/>
              <a:t> publicou o primeiro artigo sobre Banco de Dados Relacionais: projeto </a:t>
            </a:r>
            <a:r>
              <a:rPr lang="pt-BR" b="1" i="1" dirty="0"/>
              <a:t>System R</a:t>
            </a:r>
            <a:r>
              <a:rPr lang="pt-BR" dirty="0"/>
              <a:t>.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O projeto System R evoluiu para SQL/DS, o qual posteriormente tornou-se o </a:t>
            </a:r>
            <a:r>
              <a:rPr lang="pt-BR" b="1" dirty="0"/>
              <a:t>IBM DB2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63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6A14-87B9-457E-9A43-B38D2B2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EC1C-A59E-4014-8633-9FFE8B4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linguagem criada pelo grupo do System R foi a </a:t>
            </a:r>
            <a:r>
              <a:rPr lang="pt-BR" b="1" dirty="0"/>
              <a:t>SQL</a:t>
            </a:r>
            <a:r>
              <a:rPr lang="pt-BR" dirty="0"/>
              <a:t> – </a:t>
            </a:r>
            <a:r>
              <a:rPr lang="pt-BR" i="1" dirty="0" err="1"/>
              <a:t>Structured</a:t>
            </a:r>
            <a:r>
              <a:rPr lang="pt-BR" i="1" dirty="0"/>
              <a:t> Query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dirty="0"/>
              <a:t>(Linguagem de Consulta Estruturada);</a:t>
            </a:r>
          </a:p>
          <a:p>
            <a:pPr>
              <a:lnSpc>
                <a:spcPct val="90000"/>
              </a:lnSpc>
            </a:pPr>
            <a:r>
              <a:rPr lang="pt-BR" dirty="0"/>
              <a:t>Esta linguagem tornou-se um padrão na indústria para bancos de dados relacionais e hoje em dia é um padrão ISO*.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0B579B-095F-45AA-B99B-2CCCD66A22F2}"/>
              </a:ext>
            </a:extLst>
          </p:cNvPr>
          <p:cNvSpPr/>
          <p:nvPr/>
        </p:nvSpPr>
        <p:spPr>
          <a:xfrm>
            <a:off x="514709" y="5535296"/>
            <a:ext cx="11162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tabLst>
                <a:tab pos="984250" algn="l"/>
              </a:tabLst>
            </a:pPr>
            <a:r>
              <a:rPr lang="pt-BR" sz="2400" dirty="0"/>
              <a:t>* ISO = 	</a:t>
            </a:r>
            <a:r>
              <a:rPr lang="pt-BR" sz="2400" i="1" dirty="0" err="1"/>
              <a:t>International</a:t>
            </a:r>
            <a:r>
              <a:rPr lang="pt-BR" sz="2400" i="1" dirty="0"/>
              <a:t> </a:t>
            </a:r>
            <a:r>
              <a:rPr lang="pt-BR" sz="2400" i="1" dirty="0" err="1"/>
              <a:t>Organization</a:t>
            </a:r>
            <a:r>
              <a:rPr lang="pt-BR" sz="2400" i="1" dirty="0"/>
              <a:t> for </a:t>
            </a:r>
            <a:r>
              <a:rPr lang="pt-BR" sz="2400" i="1" dirty="0" err="1"/>
              <a:t>Standardization</a:t>
            </a:r>
            <a:br>
              <a:rPr lang="pt-BR" sz="2400" i="1" dirty="0"/>
            </a:br>
            <a:r>
              <a:rPr lang="pt-BR" sz="2400" i="1" dirty="0"/>
              <a:t>	</a:t>
            </a:r>
            <a:r>
              <a:rPr lang="pt-BR" sz="2400" dirty="0"/>
              <a:t>Organização Internacional de Normalização</a:t>
            </a:r>
          </a:p>
        </p:txBody>
      </p:sp>
    </p:spTree>
    <p:extLst>
      <p:ext uri="{BB962C8B-B14F-4D97-AF65-F5344CB8AC3E}">
        <p14:creationId xmlns:p14="http://schemas.microsoft.com/office/powerpoint/2010/main" val="243264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6A14-87B9-457E-9A43-B38D2B2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EC1C-A59E-4014-8633-9FFE8B4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Década de </a:t>
            </a:r>
            <a:r>
              <a:rPr lang="pt-BR" b="1" dirty="0"/>
              <a:t>1970</a:t>
            </a:r>
            <a:r>
              <a:rPr lang="pt-BR" dirty="0"/>
              <a:t> e </a:t>
            </a:r>
            <a:r>
              <a:rPr lang="pt-BR" b="1" dirty="0"/>
              <a:t>1980</a:t>
            </a:r>
            <a:r>
              <a:rPr lang="pt-BR" dirty="0"/>
              <a:t>: </a:t>
            </a:r>
            <a:r>
              <a:rPr lang="pt-BR" dirty="0" err="1"/>
              <a:t>SGBDs</a:t>
            </a:r>
            <a:r>
              <a:rPr lang="pt-BR" dirty="0"/>
              <a:t> </a:t>
            </a:r>
            <a:r>
              <a:rPr lang="pt-BR" b="1" dirty="0"/>
              <a:t>Relacionais</a:t>
            </a:r>
          </a:p>
          <a:p>
            <a:pPr lvl="1"/>
            <a:r>
              <a:rPr lang="pt-BR" dirty="0"/>
              <a:t>Acesso a arquivos em um servidor de arquivos remoto;</a:t>
            </a:r>
          </a:p>
          <a:p>
            <a:pPr lvl="1"/>
            <a:r>
              <a:rPr lang="pt-BR" dirty="0"/>
              <a:t>Arquivos continham informações que se relacionavam.</a:t>
            </a:r>
          </a:p>
          <a:p>
            <a:pPr lvl="1"/>
            <a:r>
              <a:rPr lang="pt-BR" dirty="0"/>
              <a:t>Acesso a dados em servidores de dados;</a:t>
            </a:r>
          </a:p>
          <a:p>
            <a:pPr lvl="1"/>
            <a:r>
              <a:rPr lang="pt-BR" dirty="0"/>
              <a:t>Inicia-se o conceito de acesso a múltiplos usuários simultaneamente.</a:t>
            </a:r>
          </a:p>
          <a:p>
            <a:r>
              <a:rPr lang="pt-BR" dirty="0"/>
              <a:t>Década de </a:t>
            </a:r>
            <a:r>
              <a:rPr lang="pt-BR" b="1" dirty="0"/>
              <a:t>1990</a:t>
            </a:r>
            <a:r>
              <a:rPr lang="pt-BR" dirty="0"/>
              <a:t>: </a:t>
            </a:r>
            <a:r>
              <a:rPr lang="pt-BR" dirty="0" err="1"/>
              <a:t>SGBDs</a:t>
            </a:r>
            <a:r>
              <a:rPr lang="pt-BR" dirty="0"/>
              <a:t> </a:t>
            </a:r>
            <a:r>
              <a:rPr lang="pt-BR" b="1" dirty="0" err="1"/>
              <a:t>Multirrelacionais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Servidores de dados múltiplos;</a:t>
            </a:r>
          </a:p>
          <a:p>
            <a:pPr lvl="1"/>
            <a:r>
              <a:rPr lang="pt-BR" dirty="0"/>
              <a:t>Expansão do acesso para internet. (VPN, </a:t>
            </a:r>
            <a:r>
              <a:rPr lang="pt-BR" dirty="0" err="1"/>
              <a:t>cripto</a:t>
            </a:r>
            <a:r>
              <a:rPr lang="pt-BR" dirty="0"/>
              <a:t>, ...).</a:t>
            </a:r>
          </a:p>
        </p:txBody>
      </p:sp>
    </p:spTree>
    <p:extLst>
      <p:ext uri="{BB962C8B-B14F-4D97-AF65-F5344CB8AC3E}">
        <p14:creationId xmlns:p14="http://schemas.microsoft.com/office/powerpoint/2010/main" val="185216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96A14-87B9-457E-9A43-B38D2B28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4EC1C-A59E-4014-8633-9FFE8B4E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Atual</a:t>
            </a:r>
            <a:r>
              <a:rPr lang="pt-BR" dirty="0"/>
              <a:t>: </a:t>
            </a:r>
            <a:r>
              <a:rPr lang="pt-BR" dirty="0" err="1"/>
              <a:t>SGBDs</a:t>
            </a:r>
            <a:r>
              <a:rPr lang="pt-BR" dirty="0"/>
              <a:t> </a:t>
            </a:r>
            <a:r>
              <a:rPr lang="pt-BR" b="1" dirty="0" err="1"/>
              <a:t>Multirrelacionais</a:t>
            </a:r>
            <a:r>
              <a:rPr lang="pt-BR" dirty="0"/>
              <a:t>, </a:t>
            </a:r>
            <a:r>
              <a:rPr lang="pt-BR" b="1" dirty="0"/>
              <a:t>Orientados a Objetos</a:t>
            </a:r>
            <a:r>
              <a:rPr lang="pt-BR" dirty="0"/>
              <a:t> e </a:t>
            </a:r>
            <a:r>
              <a:rPr lang="pt-BR" b="1" dirty="0" err="1"/>
              <a:t>NoSQL</a:t>
            </a:r>
            <a:endParaRPr lang="pt-BR" b="1" dirty="0"/>
          </a:p>
          <a:p>
            <a:pPr lvl="1"/>
            <a:r>
              <a:rPr lang="pt-BR" dirty="0"/>
              <a:t>Cluster: dados são compartilhadas entre os computadores em rede (nós);</a:t>
            </a:r>
          </a:p>
          <a:p>
            <a:pPr lvl="1"/>
            <a:r>
              <a:rPr lang="pt-BR" dirty="0"/>
              <a:t>Incorporação dos bancos de dados em modelagem e implementação de sistema orientados a objetos (Java, C# (</a:t>
            </a:r>
            <a:r>
              <a:rPr lang="pt-BR" dirty="0" err="1"/>
              <a:t>.Net</a:t>
            </a:r>
            <a:r>
              <a:rPr lang="pt-BR" dirty="0"/>
              <a:t>), Python...);</a:t>
            </a:r>
          </a:p>
          <a:p>
            <a:pPr lvl="1"/>
            <a:r>
              <a:rPr lang="pt-BR" dirty="0"/>
              <a:t>Dados semiestruturados ou crus vindos de diversas origens (arquivos de log, </a:t>
            </a:r>
            <a:r>
              <a:rPr lang="pt-BR" dirty="0" err="1"/>
              <a:t>web-sites</a:t>
            </a:r>
            <a:r>
              <a:rPr lang="pt-BR" dirty="0"/>
              <a:t>, arquivos multimídia, etc...).</a:t>
            </a:r>
          </a:p>
        </p:txBody>
      </p:sp>
    </p:spTree>
    <p:extLst>
      <p:ext uri="{BB962C8B-B14F-4D97-AF65-F5344CB8AC3E}">
        <p14:creationId xmlns:p14="http://schemas.microsoft.com/office/powerpoint/2010/main" val="75929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A11F-7541-4D05-8930-D447E96E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Arquivos, registros e campos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95F8AC2-79FB-4A97-845F-9D3E518E5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83454"/>
              </p:ext>
            </p:extLst>
          </p:nvPr>
        </p:nvGraphicFramePr>
        <p:xfrm>
          <a:off x="1958400" y="2990927"/>
          <a:ext cx="7056784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72532482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72930743"/>
                    </a:ext>
                  </a:extLst>
                </a:gridCol>
                <a:gridCol w="2563784">
                  <a:extLst>
                    <a:ext uri="{9D8B030D-6E8A-4147-A177-3AD203B41FA5}">
                      <a16:colId xmlns:a16="http://schemas.microsoft.com/office/drawing/2014/main" val="3129871672"/>
                    </a:ext>
                  </a:extLst>
                </a:gridCol>
                <a:gridCol w="1396656">
                  <a:extLst>
                    <a:ext uri="{9D8B030D-6E8A-4147-A177-3AD203B41FA5}">
                      <a16:colId xmlns:a16="http://schemas.microsoft.com/office/drawing/2014/main" val="2115638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MATRICULA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DT_NASC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José da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das Flores, 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23/08/1978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 de 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Avenida Brasil, 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25/09/1986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31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Ana dos Santos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Travessa Frei Caneca,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10/08/1950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2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92565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BC4649A-DF1C-4005-9F08-8A3B98E1D856}"/>
              </a:ext>
            </a:extLst>
          </p:cNvPr>
          <p:cNvSpPr/>
          <p:nvPr/>
        </p:nvSpPr>
        <p:spPr>
          <a:xfrm>
            <a:off x="1958400" y="2535790"/>
            <a:ext cx="7056784" cy="3600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ARQUIVO ALUNO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6BE1E15-7357-444D-8381-3216C9418812}"/>
              </a:ext>
            </a:extLst>
          </p:cNvPr>
          <p:cNvGrpSpPr/>
          <p:nvPr/>
        </p:nvGrpSpPr>
        <p:grpSpPr>
          <a:xfrm>
            <a:off x="2606472" y="4840047"/>
            <a:ext cx="5688632" cy="965939"/>
            <a:chOff x="1847528" y="4437113"/>
            <a:chExt cx="5688632" cy="965939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64A0C68-1426-4E1F-84DF-E902A0E5D976}"/>
                </a:ext>
              </a:extLst>
            </p:cNvPr>
            <p:cNvCxnSpPr/>
            <p:nvPr/>
          </p:nvCxnSpPr>
          <p:spPr>
            <a:xfrm flipV="1">
              <a:off x="1847528" y="4437113"/>
              <a:ext cx="0" cy="576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1918B62-ADBB-4883-A2FC-8280D0CBEF0A}"/>
                </a:ext>
              </a:extLst>
            </p:cNvPr>
            <p:cNvCxnSpPr/>
            <p:nvPr/>
          </p:nvCxnSpPr>
          <p:spPr>
            <a:xfrm flipV="1">
              <a:off x="3431704" y="4437113"/>
              <a:ext cx="0" cy="576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C5FAD10-17B6-4C44-BC60-3735EAC9FA66}"/>
                </a:ext>
              </a:extLst>
            </p:cNvPr>
            <p:cNvCxnSpPr/>
            <p:nvPr/>
          </p:nvCxnSpPr>
          <p:spPr>
            <a:xfrm flipV="1">
              <a:off x="5519936" y="4437113"/>
              <a:ext cx="0" cy="576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75DCBAB-4526-4BE0-B5D3-7B611BE7BFCD}"/>
                </a:ext>
              </a:extLst>
            </p:cNvPr>
            <p:cNvCxnSpPr/>
            <p:nvPr/>
          </p:nvCxnSpPr>
          <p:spPr>
            <a:xfrm flipV="1">
              <a:off x="7536160" y="4437113"/>
              <a:ext cx="0" cy="576063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29ADE24-75B9-47C4-B0EC-E42B4CFB8A31}"/>
                </a:ext>
              </a:extLst>
            </p:cNvPr>
            <p:cNvCxnSpPr/>
            <p:nvPr/>
          </p:nvCxnSpPr>
          <p:spPr>
            <a:xfrm>
              <a:off x="1847528" y="5013176"/>
              <a:ext cx="5688632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3713803-07CC-45BD-9B07-5A644E728307}"/>
                </a:ext>
              </a:extLst>
            </p:cNvPr>
            <p:cNvSpPr txBox="1"/>
            <p:nvPr/>
          </p:nvSpPr>
          <p:spPr>
            <a:xfrm>
              <a:off x="4135378" y="5033720"/>
              <a:ext cx="101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</a:rPr>
                <a:t>CAMPOS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BD9DC29-E002-4F17-8CB9-D9A749E6BE07}"/>
              </a:ext>
            </a:extLst>
          </p:cNvPr>
          <p:cNvGrpSpPr/>
          <p:nvPr/>
        </p:nvGrpSpPr>
        <p:grpSpPr>
          <a:xfrm>
            <a:off x="9015184" y="3543902"/>
            <a:ext cx="2084174" cy="1114753"/>
            <a:chOff x="8256240" y="3140968"/>
            <a:chExt cx="2084174" cy="1114753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EF3733E-5666-4C45-8327-B823EC11D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20" y="3140968"/>
              <a:ext cx="0" cy="1114752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42EF1DF4-39F7-4085-B173-C90866E53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6240" y="3140968"/>
              <a:ext cx="720080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142C0BA-33AA-41F5-8856-D0B3B9A73345}"/>
                </a:ext>
              </a:extLst>
            </p:cNvPr>
            <p:cNvSpPr txBox="1"/>
            <p:nvPr/>
          </p:nvSpPr>
          <p:spPr>
            <a:xfrm>
              <a:off x="9120336" y="3518236"/>
              <a:ext cx="1220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+mn-lt"/>
                </a:rPr>
                <a:t>REGISTROS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EAC66789-699B-4B35-A698-978A1846E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6240" y="3512552"/>
              <a:ext cx="720080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681F2D8-6687-4A06-8FF6-F030726FF5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6240" y="3884136"/>
              <a:ext cx="720080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6FCABD3-5A95-4A90-9A24-BCD34FF660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6240" y="4255720"/>
              <a:ext cx="720080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112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77A80-61AD-40CF-B410-2762330E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B8508-5E85-454A-BC01-90208760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Rede;</a:t>
            </a:r>
          </a:p>
          <a:p>
            <a:pPr>
              <a:lnSpc>
                <a:spcPct val="90000"/>
              </a:lnSpc>
            </a:pPr>
            <a:r>
              <a:rPr lang="pt-BR" dirty="0"/>
              <a:t>Hierárquico;</a:t>
            </a:r>
          </a:p>
          <a:p>
            <a:pPr>
              <a:lnSpc>
                <a:spcPct val="90000"/>
              </a:lnSpc>
            </a:pPr>
            <a:r>
              <a:rPr lang="pt-BR" dirty="0"/>
              <a:t>Relacional;</a:t>
            </a:r>
          </a:p>
          <a:p>
            <a:pPr>
              <a:lnSpc>
                <a:spcPct val="90000"/>
              </a:lnSpc>
            </a:pPr>
            <a:r>
              <a:rPr lang="pt-BR" dirty="0"/>
              <a:t>Orientado a Objetos;</a:t>
            </a:r>
          </a:p>
          <a:p>
            <a:pPr>
              <a:lnSpc>
                <a:spcPct val="90000"/>
              </a:lnSpc>
            </a:pPr>
            <a:r>
              <a:rPr lang="pt-BR" dirty="0"/>
              <a:t>No-SQL.</a:t>
            </a:r>
          </a:p>
        </p:txBody>
      </p:sp>
    </p:spTree>
    <p:extLst>
      <p:ext uri="{BB962C8B-B14F-4D97-AF65-F5344CB8AC3E}">
        <p14:creationId xmlns:p14="http://schemas.microsoft.com/office/powerpoint/2010/main" val="46145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0825-255C-4DDE-B5CA-D0504A93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em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C2E46-36E3-42B0-9CB5-E83BA294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4280839" cy="439947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Os dados são representados por um conjunto de registros e as relações entre estes registros são representados por links (ligações), as quais podem ser vistas pelos ponteiros.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CA430CE-003A-4C5C-9F12-B62B54FD5A76}"/>
              </a:ext>
            </a:extLst>
          </p:cNvPr>
          <p:cNvGraphicFramePr>
            <a:graphicFrameLocks noGrp="1"/>
          </p:cNvGraphicFramePr>
          <p:nvPr/>
        </p:nvGraphicFramePr>
        <p:xfrm>
          <a:off x="5419636" y="2808002"/>
          <a:ext cx="2496456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80569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714104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Pessoal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4C27F64-E5F3-449C-A73E-C258D0ECAC58}"/>
              </a:ext>
            </a:extLst>
          </p:cNvPr>
          <p:cNvGraphicFramePr>
            <a:graphicFrameLocks noGrp="1"/>
          </p:cNvGraphicFramePr>
          <p:nvPr/>
        </p:nvGraphicFramePr>
        <p:xfrm>
          <a:off x="5419636" y="3995232"/>
          <a:ext cx="2496456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80569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714104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Financeiro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2BD787B-1752-46B8-9706-BA456A07AC5D}"/>
              </a:ext>
            </a:extLst>
          </p:cNvPr>
          <p:cNvGraphicFramePr>
            <a:graphicFrameLocks noGrp="1"/>
          </p:cNvGraphicFramePr>
          <p:nvPr/>
        </p:nvGraphicFramePr>
        <p:xfrm>
          <a:off x="5419636" y="5156770"/>
          <a:ext cx="2496456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80569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714104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Téncico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9FC3EA9-6BB0-43BB-8334-F9D116FB26FD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2216461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11BE803-7A6B-45BA-AA1A-BD68725B8F30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2808002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9A90A5C-2EFC-44D0-A0D9-A9146A9C32FC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3399543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 Melo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AD51BEA-5D52-402D-83FC-3E612C41279E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3991084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DDCD9B1-7652-453D-A075-E587BE76F677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4582625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 Pinto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7DB63F6E-A028-45CA-9546-81E83D5C0AE5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5174166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 Simão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6195173-B87C-406C-94D2-87FFCD43DC46}"/>
              </a:ext>
            </a:extLst>
          </p:cNvPr>
          <p:cNvGraphicFramePr>
            <a:graphicFrameLocks noGrp="1"/>
          </p:cNvGraphicFramePr>
          <p:nvPr/>
        </p:nvGraphicFramePr>
        <p:xfrm>
          <a:off x="9042978" y="5765707"/>
          <a:ext cx="2631438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538581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411274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681583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 Neves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07162F-5231-46E8-A891-9B289DB2075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916092" y="2401881"/>
            <a:ext cx="1126886" cy="40612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C89597A-2A75-4FE2-9607-4CBC7B0AF802}"/>
              </a:ext>
            </a:extLst>
          </p:cNvPr>
          <p:cNvCxnSpPr>
            <a:cxnSpLocks/>
          </p:cNvCxnSpPr>
          <p:nvPr/>
        </p:nvCxnSpPr>
        <p:spPr>
          <a:xfrm>
            <a:off x="7916092" y="3178842"/>
            <a:ext cx="1126886" cy="140378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872D9AE-48E8-450E-8BED-8BEE376DAAF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916092" y="2993422"/>
            <a:ext cx="1126886" cy="99766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0DD447F-15D3-4A21-B06E-96BD53213B8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916092" y="4176504"/>
            <a:ext cx="1126886" cy="18542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619936B-EC22-423E-A53A-66D738B6A12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916092" y="3584963"/>
            <a:ext cx="1126886" cy="1571808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031BA6B-67AE-4ACE-97C8-16148E62443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16092" y="5527610"/>
            <a:ext cx="1126886" cy="42351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7FFDDAA-1C70-4B40-A63B-A1F7AF4AD5F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916092" y="5342190"/>
            <a:ext cx="1126886" cy="1739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E8A4F9-8C4C-488A-94F3-AA7C5B7091E3}"/>
              </a:ext>
            </a:extLst>
          </p:cNvPr>
          <p:cNvSpPr txBox="1"/>
          <p:nvPr/>
        </p:nvSpPr>
        <p:spPr>
          <a:xfrm>
            <a:off x="5881124" y="2151598"/>
            <a:ext cx="155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Departamento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9057608-5B34-4EED-8DEE-3A757C2F4DDA}"/>
              </a:ext>
            </a:extLst>
          </p:cNvPr>
          <p:cNvSpPr txBox="1"/>
          <p:nvPr/>
        </p:nvSpPr>
        <p:spPr>
          <a:xfrm>
            <a:off x="9731410" y="1578703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Empregado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BE27513-B1B9-48D9-A842-AE8E8B7CF0D9}"/>
              </a:ext>
            </a:extLst>
          </p:cNvPr>
          <p:cNvSpPr txBox="1"/>
          <p:nvPr/>
        </p:nvSpPr>
        <p:spPr>
          <a:xfrm>
            <a:off x="5766814" y="6136547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REZENDE, 2005</a:t>
            </a:r>
          </a:p>
        </p:txBody>
      </p:sp>
    </p:spTree>
    <p:extLst>
      <p:ext uri="{BB962C8B-B14F-4D97-AF65-F5344CB8AC3E}">
        <p14:creationId xmlns:p14="http://schemas.microsoft.com/office/powerpoint/2010/main" val="389388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0B356-B369-476F-B4B1-0AB18149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0A527-4B71-4EFF-A061-63603E793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dirty="0"/>
              <a:t>“É uma coleção de dados relacionados. Com dados, queremos dizer fatos conhecidos que podem ser registrados e possuem significado implícito”.</a:t>
            </a:r>
          </a:p>
          <a:p>
            <a:pPr marL="0" indent="0" algn="r">
              <a:buNone/>
            </a:pPr>
            <a:r>
              <a:rPr lang="pt-BR" sz="3200" dirty="0"/>
              <a:t>(ELMASRI e NAVATHE, 2011, p.3)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76A1ABB-32AB-4388-8B16-7CC3D06B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5" y="3249917"/>
            <a:ext cx="2223426" cy="1898408"/>
          </a:xfrm>
          <a:prstGeom prst="rect">
            <a:avLst/>
          </a:prstGeom>
        </p:spPr>
      </p:pic>
      <p:sp>
        <p:nvSpPr>
          <p:cNvPr id="9" name="Fluxograma: Disco Magnético 8">
            <a:extLst>
              <a:ext uri="{FF2B5EF4-FFF2-40B4-BE49-F238E27FC236}">
                <a16:creationId xmlns:a16="http://schemas.microsoft.com/office/drawing/2014/main" id="{F3088F0E-91B3-47AC-8F8E-F837B96E77BB}"/>
              </a:ext>
            </a:extLst>
          </p:cNvPr>
          <p:cNvSpPr/>
          <p:nvPr/>
        </p:nvSpPr>
        <p:spPr>
          <a:xfrm>
            <a:off x="3151629" y="4405363"/>
            <a:ext cx="1718636" cy="1831535"/>
          </a:xfrm>
          <a:prstGeom prst="flowChartMagneticDisk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69B2E89-01AC-44BD-8F19-244FECF3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82" y="4885508"/>
            <a:ext cx="1046589" cy="10465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2A482E4-4FAF-4907-A76D-BD8E4060F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548" y="3675826"/>
            <a:ext cx="1046589" cy="10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1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F192C-959B-4FB7-A9CF-0B07D840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HIERÁRQUICO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532A1E-E189-4839-AB91-47BD4D61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1907261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É similar ao modelo em rede, pois os dados e suas relações são representados por registros e links. A diferença é que no modelo hierárquico os registros estão organizados em árvores em vez de gráficos arbitrários.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B8E13A4-EA9A-4117-B7F5-F868E9D4392B}"/>
              </a:ext>
            </a:extLst>
          </p:cNvPr>
          <p:cNvGraphicFramePr>
            <a:graphicFrameLocks noGrp="1"/>
          </p:cNvGraphicFramePr>
          <p:nvPr/>
        </p:nvGraphicFramePr>
        <p:xfrm>
          <a:off x="891178" y="4549709"/>
          <a:ext cx="3175725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76662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Cecília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Taubaté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526-7890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0117E53-B539-4E0F-AF9D-A83CB8341D95}"/>
              </a:ext>
            </a:extLst>
          </p:cNvPr>
          <p:cNvGraphicFramePr>
            <a:graphicFrameLocks noGrp="1"/>
          </p:cNvGraphicFramePr>
          <p:nvPr/>
        </p:nvGraphicFramePr>
        <p:xfrm>
          <a:off x="4697809" y="4549709"/>
          <a:ext cx="3175725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76662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Lauro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Mauá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257-6425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14186B1-2FA8-4E6C-800D-6DF4420B7140}"/>
              </a:ext>
            </a:extLst>
          </p:cNvPr>
          <p:cNvGraphicFramePr>
            <a:graphicFrameLocks noGrp="1"/>
          </p:cNvGraphicFramePr>
          <p:nvPr/>
        </p:nvGraphicFramePr>
        <p:xfrm>
          <a:off x="8504440" y="4549709"/>
          <a:ext cx="3175725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76662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121049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04464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Elaine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Guarujá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257-1376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C14E0F2-84A9-43EA-A353-7D17E9F8C151}"/>
              </a:ext>
            </a:extLst>
          </p:cNvPr>
          <p:cNvGraphicFramePr>
            <a:graphicFrameLocks noGrp="1"/>
          </p:cNvGraphicFramePr>
          <p:nvPr/>
        </p:nvGraphicFramePr>
        <p:xfrm>
          <a:off x="1582316" y="5486822"/>
          <a:ext cx="1793447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91735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90171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5657-3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35D8B07-5BC3-4D00-AE00-469AEB9F723D}"/>
              </a:ext>
            </a:extLst>
          </p:cNvPr>
          <p:cNvGraphicFramePr>
            <a:graphicFrameLocks noGrp="1"/>
          </p:cNvGraphicFramePr>
          <p:nvPr/>
        </p:nvGraphicFramePr>
        <p:xfrm>
          <a:off x="4302553" y="5482254"/>
          <a:ext cx="1793447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91735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90171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3584-7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576,80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B64272F-83E2-45D4-856A-FB51BFBD42D4}"/>
              </a:ext>
            </a:extLst>
          </p:cNvPr>
          <p:cNvGraphicFramePr>
            <a:graphicFrameLocks noGrp="1"/>
          </p:cNvGraphicFramePr>
          <p:nvPr/>
        </p:nvGraphicFramePr>
        <p:xfrm>
          <a:off x="6462279" y="5482254"/>
          <a:ext cx="1793447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91735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90171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2576-5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1D07E42-D56C-4E36-A557-61A40AD592F5}"/>
              </a:ext>
            </a:extLst>
          </p:cNvPr>
          <p:cNvGraphicFramePr>
            <a:graphicFrameLocks noGrp="1"/>
          </p:cNvGraphicFramePr>
          <p:nvPr/>
        </p:nvGraphicFramePr>
        <p:xfrm>
          <a:off x="9195578" y="5489362"/>
          <a:ext cx="1793447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891735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  <a:gridCol w="901712">
                  <a:extLst>
                    <a:ext uri="{9D8B030D-6E8A-4147-A177-3AD203B41FA5}">
                      <a16:colId xmlns:a16="http://schemas.microsoft.com/office/drawing/2014/main" val="19441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4876-2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7C7D3611-55FB-47D9-94BF-C13E65459F7F}"/>
              </a:ext>
            </a:extLst>
          </p:cNvPr>
          <p:cNvGraphicFramePr>
            <a:graphicFrameLocks noGrp="1"/>
          </p:cNvGraphicFramePr>
          <p:nvPr/>
        </p:nvGraphicFramePr>
        <p:xfrm>
          <a:off x="5638334" y="3553310"/>
          <a:ext cx="1294673" cy="370840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294673">
                  <a:extLst>
                    <a:ext uri="{9D8B030D-6E8A-4147-A177-3AD203B41FA5}">
                      <a16:colId xmlns:a16="http://schemas.microsoft.com/office/drawing/2014/main" val="322136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20005"/>
                  </a:ext>
                </a:extLst>
              </a:tr>
            </a:tbl>
          </a:graphicData>
        </a:graphic>
      </p:graphicFrame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54A70CF-D09B-4F24-ACB3-DEEAD13CCC1D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V="1">
            <a:off x="2479040" y="3924150"/>
            <a:ext cx="3806630" cy="6255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231C52B-F45B-4E7B-AD2F-E2037E94E6BE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6285670" y="3924150"/>
            <a:ext cx="3806632" cy="6255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15576F2-E4A4-434C-8981-26567B3FB9A9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H="1" flipV="1">
            <a:off x="6285670" y="3924150"/>
            <a:ext cx="1" cy="6255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A056DBF-635C-4133-942E-47BB7759440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2479039" y="4920549"/>
            <a:ext cx="1" cy="56627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2E35E60-9745-4BA3-950A-DF0D8C99011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199276" y="4920549"/>
            <a:ext cx="1086395" cy="56170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3EEA1C-81EC-4D0C-BF57-F5FE13263B7C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6285671" y="4920549"/>
            <a:ext cx="1073331" cy="56170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8BDFC06-A0DF-48A8-A2D5-B3013753C0AD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10092301" y="4920549"/>
            <a:ext cx="1" cy="56881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56CEA23-57E2-4BCB-974A-5D794FEEE752}"/>
              </a:ext>
            </a:extLst>
          </p:cNvPr>
          <p:cNvSpPr txBox="1"/>
          <p:nvPr/>
        </p:nvSpPr>
        <p:spPr>
          <a:xfrm>
            <a:off x="5131784" y="6134985"/>
            <a:ext cx="230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REZENDE, 2005</a:t>
            </a:r>
          </a:p>
        </p:txBody>
      </p:sp>
    </p:spTree>
    <p:extLst>
      <p:ext uri="{BB962C8B-B14F-4D97-AF65-F5344CB8AC3E}">
        <p14:creationId xmlns:p14="http://schemas.microsoft.com/office/powerpoint/2010/main" val="217789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717E0-06D8-46E0-B1CD-9603D0A5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E88DE-2A65-468C-AE05-DEA3EEA2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4036999" cy="439947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Usa um conjunto de tabelas para representar tanto os dados quanto a relação entre eles. Cada tabela possui múltiplas colunas e cada uma possui um nome único.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5B582F5-5FEB-441F-BF71-6A3EDBFA6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48642"/>
              </p:ext>
            </p:extLst>
          </p:nvPr>
        </p:nvGraphicFramePr>
        <p:xfrm>
          <a:off x="5088796" y="2324817"/>
          <a:ext cx="658562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6405">
                  <a:extLst>
                    <a:ext uri="{9D8B030D-6E8A-4147-A177-3AD203B41FA5}">
                      <a16:colId xmlns:a16="http://schemas.microsoft.com/office/drawing/2014/main" val="372272690"/>
                    </a:ext>
                  </a:extLst>
                </a:gridCol>
                <a:gridCol w="1646405">
                  <a:extLst>
                    <a:ext uri="{9D8B030D-6E8A-4147-A177-3AD203B41FA5}">
                      <a16:colId xmlns:a16="http://schemas.microsoft.com/office/drawing/2014/main" val="2024305222"/>
                    </a:ext>
                  </a:extLst>
                </a:gridCol>
                <a:gridCol w="1829771">
                  <a:extLst>
                    <a:ext uri="{9D8B030D-6E8A-4147-A177-3AD203B41FA5}">
                      <a16:colId xmlns:a16="http://schemas.microsoft.com/office/drawing/2014/main" val="1484548364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333309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Endereco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Cidade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João 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Uruguaiana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987.654.321-00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Maria Francisca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México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Cacoal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Antonio 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Rua Piauí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Porto Velho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7428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CB3623B-2A93-4F66-B057-0A3502D9D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98727"/>
              </p:ext>
            </p:extLst>
          </p:nvPr>
        </p:nvGraphicFramePr>
        <p:xfrm>
          <a:off x="5841768" y="4599015"/>
          <a:ext cx="54005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37227269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2430522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4845483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33092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IdPedido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23,00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01/05/2018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123.456.789-10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45,00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06/08/2018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9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555.666.777-88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04/07/2018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7428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28EA09BD-801C-446B-AC0E-C7BF1CAFEFC6}"/>
              </a:ext>
            </a:extLst>
          </p:cNvPr>
          <p:cNvSpPr/>
          <p:nvPr/>
        </p:nvSpPr>
        <p:spPr>
          <a:xfrm rot="16200000">
            <a:off x="4152417" y="2888266"/>
            <a:ext cx="1483359" cy="34918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2F0A18C-7951-43CB-95F8-6441E6CA82D8}"/>
              </a:ext>
            </a:extLst>
          </p:cNvPr>
          <p:cNvSpPr/>
          <p:nvPr/>
        </p:nvSpPr>
        <p:spPr>
          <a:xfrm rot="16200000">
            <a:off x="4914643" y="5166100"/>
            <a:ext cx="1483359" cy="34918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PEDIDO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38989A-3266-48AA-BEA6-2941AC25FCD3}"/>
              </a:ext>
            </a:extLst>
          </p:cNvPr>
          <p:cNvCxnSpPr>
            <a:cxnSpLocks/>
          </p:cNvCxnSpPr>
          <p:nvPr/>
        </p:nvCxnSpPr>
        <p:spPr>
          <a:xfrm>
            <a:off x="6096000" y="3809996"/>
            <a:ext cx="1541419" cy="789018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 w="lg" len="lg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971BD-A4E8-4CC8-9377-E76F9CB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orientado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67533-5F47-4E8A-B08D-43298AA5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4798487" cy="43994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Sugere uma implementação baseada em classes, considerando hierarquia de tipos e </a:t>
            </a:r>
            <a:r>
              <a:rPr lang="pt-BR" dirty="0" err="1"/>
              <a:t>sub-tipos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Utiliza ponteiros para fazer as referências entre os diferentes tipos.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8CE5FBA-6E66-6814-78E6-2AA7AC4CB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9531"/>
              </p:ext>
            </p:extLst>
          </p:nvPr>
        </p:nvGraphicFramePr>
        <p:xfrm>
          <a:off x="6223001" y="1945001"/>
          <a:ext cx="2073834" cy="24688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69662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2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9388" indent="-179388">
                        <a:buFont typeface="Calibri" panose="020F0502020204030204" pitchFamily="34" charset="0"/>
                        <a:buChar char="­"/>
                      </a:pPr>
                      <a:r>
                        <a:rPr lang="pt-BR" sz="2400" dirty="0"/>
                        <a:t>CPF</a:t>
                      </a:r>
                    </a:p>
                    <a:p>
                      <a:pPr marL="179388" indent="-179388">
                        <a:buFont typeface="Calibri" panose="020F0502020204030204" pitchFamily="34" charset="0"/>
                        <a:buChar char="­"/>
                      </a:pPr>
                      <a:r>
                        <a:rPr lang="pt-BR" sz="2400" dirty="0"/>
                        <a:t>Nome </a:t>
                      </a:r>
                    </a:p>
                    <a:p>
                      <a:pPr marL="179388" indent="-179388">
                        <a:buFont typeface="Calibri" panose="020F0502020204030204" pitchFamily="34" charset="0"/>
                        <a:buChar char="­"/>
                      </a:pPr>
                      <a:r>
                        <a:rPr lang="pt-BR" sz="2400" dirty="0" err="1"/>
                        <a:t>Endereco</a:t>
                      </a:r>
                      <a:endParaRPr lang="pt-BR" sz="2400" dirty="0"/>
                    </a:p>
                    <a:p>
                      <a:pPr marL="179388" indent="-179388">
                        <a:buFont typeface="Calibri" panose="020F0502020204030204" pitchFamily="34" charset="0"/>
                        <a:buChar char="­"/>
                      </a:pPr>
                      <a:r>
                        <a:rPr lang="pt-BR" sz="2400" dirty="0"/>
                        <a:t>Cidade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5029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77FEDFC-6E42-5772-F9B7-7EB638320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74138"/>
              </p:ext>
            </p:extLst>
          </p:nvPr>
        </p:nvGraphicFramePr>
        <p:xfrm>
          <a:off x="9203766" y="3429000"/>
          <a:ext cx="2073834" cy="24688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73834">
                  <a:extLst>
                    <a:ext uri="{9D8B030D-6E8A-4147-A177-3AD203B41FA5}">
                      <a16:colId xmlns:a16="http://schemas.microsoft.com/office/drawing/2014/main" val="696622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Pedido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62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buFont typeface="Calibri" panose="020F0502020204030204" pitchFamily="34" charset="0"/>
                        <a:buChar char="­"/>
                      </a:pPr>
                      <a:r>
                        <a:rPr lang="pt-BR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IdPedido</a:t>
                      </a:r>
                      <a:endParaRPr lang="pt-BR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9388" indent="-179388" algn="l" defTabSz="914400" rtl="0" eaLnBrk="1" latinLnBrk="0" hangingPunct="1">
                        <a:buFont typeface="Calibri" panose="020F0502020204030204" pitchFamily="34" charset="0"/>
                        <a:buChar char="­"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</a:p>
                    <a:p>
                      <a:pPr marL="179388" indent="-179388" algn="l" defTabSz="914400" rtl="0" eaLnBrk="1" latinLnBrk="0" hangingPunct="1">
                        <a:buFont typeface="Calibri" panose="020F0502020204030204" pitchFamily="34" charset="0"/>
                        <a:buChar char="­"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</a:p>
                    <a:p>
                      <a:pPr marL="179388" indent="-179388" algn="l" defTabSz="914400" rtl="0" eaLnBrk="1" latinLnBrk="0" hangingPunct="1">
                        <a:buFont typeface="Calibri" panose="020F0502020204030204" pitchFamily="34" charset="0"/>
                        <a:buChar char="­"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7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650299"/>
                  </a:ext>
                </a:extLst>
              </a:tr>
            </a:tbl>
          </a:graphicData>
        </a:graphic>
      </p:graphicFrame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B7D38BF6-8DA0-6751-F1BD-2634097E52B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296835" y="3179441"/>
            <a:ext cx="906931" cy="14839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91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971BD-A4E8-4CC8-9377-E76F9CB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no-</a:t>
            </a:r>
            <a:r>
              <a:rPr lang="pt-BR" dirty="0" err="1"/>
              <a:t>sql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67533-5F47-4E8A-B08D-43298AA5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Surge da impossibilidade de se trabalhar com modelos relacionais;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O termo </a:t>
            </a:r>
            <a:r>
              <a:rPr lang="pt-BR" dirty="0" err="1"/>
              <a:t>NoSQL</a:t>
            </a:r>
            <a:r>
              <a:rPr lang="pt-BR" dirty="0"/>
              <a:t> é originado na expressão Não SQL (em uma referência a “não relacional”), adequado posteriormente para </a:t>
            </a:r>
            <a:r>
              <a:rPr lang="pt-BR" i="1" dirty="0" err="1"/>
              <a:t>Not</a:t>
            </a:r>
            <a:r>
              <a:rPr lang="pt-BR" i="1" dirty="0"/>
              <a:t> </a:t>
            </a:r>
            <a:r>
              <a:rPr lang="pt-BR" i="1" dirty="0" err="1"/>
              <a:t>Only</a:t>
            </a:r>
            <a:r>
              <a:rPr lang="pt-BR" i="1" dirty="0"/>
              <a:t> SQL </a:t>
            </a:r>
            <a:r>
              <a:rPr lang="pt-BR" dirty="0"/>
              <a:t>(Não Somente SQL);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dirty="0"/>
              <a:t>Alguns exemplos de tipos de dados </a:t>
            </a:r>
            <a:r>
              <a:rPr lang="pt-BR" dirty="0" err="1"/>
              <a:t>NoSQL</a:t>
            </a:r>
            <a:r>
              <a:rPr lang="pt-BR" dirty="0"/>
              <a:t>: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Chave-Valor</a:t>
            </a:r>
            <a:r>
              <a:rPr lang="pt-BR" dirty="0"/>
              <a:t>: Armazena dados em tabelas </a:t>
            </a:r>
            <a:r>
              <a:rPr lang="pt-BR" i="1" dirty="0" err="1"/>
              <a:t>hash</a:t>
            </a:r>
            <a:r>
              <a:rPr lang="pt-BR" dirty="0"/>
              <a:t>. Ex.: </a:t>
            </a:r>
            <a:r>
              <a:rPr lang="pt-BR" dirty="0" err="1"/>
              <a:t>MemcacheD</a:t>
            </a:r>
            <a:r>
              <a:rPr lang="pt-BR" dirty="0"/>
              <a:t>, </a:t>
            </a:r>
            <a:r>
              <a:rPr lang="pt-BR" dirty="0" err="1"/>
              <a:t>Riak</a:t>
            </a:r>
            <a:r>
              <a:rPr lang="pt-BR" dirty="0"/>
              <a:t>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Grafo</a:t>
            </a:r>
            <a:r>
              <a:rPr lang="pt-BR" dirty="0"/>
              <a:t>: Armazena dados na forma de grafo. Ex.: </a:t>
            </a:r>
            <a:r>
              <a:rPr lang="pt-BR" dirty="0" err="1"/>
              <a:t>Sesame</a:t>
            </a:r>
            <a:r>
              <a:rPr lang="pt-BR" dirty="0"/>
              <a:t>, Neo4j;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Coluna</a:t>
            </a:r>
            <a:r>
              <a:rPr lang="pt-BR" dirty="0"/>
              <a:t>: Armazena dados em linhas particulares de tabela. Ex.: Cassandra, </a:t>
            </a:r>
            <a:r>
              <a:rPr lang="pt-BR" dirty="0" err="1"/>
              <a:t>Hbase</a:t>
            </a:r>
            <a:r>
              <a:rPr lang="pt-BR" dirty="0"/>
              <a:t>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Documento</a:t>
            </a:r>
            <a:r>
              <a:rPr lang="pt-BR" dirty="0"/>
              <a:t>: Armazena os dados como “documentos”. Ex.: </a:t>
            </a:r>
            <a:r>
              <a:rPr lang="pt-BR" dirty="0" err="1"/>
              <a:t>MongoDB</a:t>
            </a:r>
            <a:r>
              <a:rPr lang="pt-BR" dirty="0"/>
              <a:t>, </a:t>
            </a:r>
            <a:r>
              <a:rPr lang="pt-BR" dirty="0" err="1"/>
              <a:t>CouchDB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41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7E180-C20B-4AFB-9703-0E3E5CBC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1EBBF-8C46-43FF-98B4-70FFAE92A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Nível Conceitual</a:t>
            </a:r>
            <a:r>
              <a:rPr lang="pt-BR" dirty="0"/>
              <a:t> – define quais dados aparecerão no BD e como eles se relacionam, mas sem se importar com a implementação no SGBD.</a:t>
            </a:r>
          </a:p>
          <a:p>
            <a:pPr>
              <a:lnSpc>
                <a:spcPct val="90000"/>
              </a:lnSpc>
            </a:pPr>
            <a:r>
              <a:rPr lang="pt-BR" b="1" dirty="0"/>
              <a:t>Nível Lógico</a:t>
            </a:r>
            <a:r>
              <a:rPr lang="pt-BR" dirty="0"/>
              <a:t> – descreve os dados no nível do SGBD, ou seja, depende do tipo particular de SGBD que será usado (relacional, orientado a objetos </a:t>
            </a:r>
            <a:r>
              <a:rPr lang="pt-BR" i="1" dirty="0"/>
              <a:t>etc.</a:t>
            </a:r>
            <a:r>
              <a:rPr lang="pt-BR" dirty="0"/>
              <a:t>).</a:t>
            </a:r>
          </a:p>
          <a:p>
            <a:pPr>
              <a:lnSpc>
                <a:spcPct val="90000"/>
              </a:lnSpc>
            </a:pPr>
            <a:r>
              <a:rPr lang="pt-BR" b="1" dirty="0"/>
              <a:t>Nível Físico</a:t>
            </a:r>
            <a:r>
              <a:rPr lang="pt-BR" dirty="0"/>
              <a:t> – é o mais baixo nível de abstração que descreve como esses dados estarão de fato armazenados, já considerando um SGBD específico.</a:t>
            </a:r>
          </a:p>
        </p:txBody>
      </p:sp>
    </p:spTree>
    <p:extLst>
      <p:ext uri="{BB962C8B-B14F-4D97-AF65-F5344CB8AC3E}">
        <p14:creationId xmlns:p14="http://schemas.microsoft.com/office/powerpoint/2010/main" val="9724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A21C-270D-489D-967A-87F4376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e administradores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0884-D687-478C-A7AD-5F9CF660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Segundo SILBERSCHATZ </a:t>
            </a:r>
            <a:r>
              <a:rPr lang="pt-BR" i="1" dirty="0"/>
              <a:t>et al </a:t>
            </a:r>
            <a:r>
              <a:rPr lang="pt-BR" dirty="0"/>
              <a:t>(2011), o objetivo primário de um sistema de banco de dados é recuperar informações e armazenar novas informações no banco de dados;</a:t>
            </a:r>
          </a:p>
          <a:p>
            <a:pPr>
              <a:lnSpc>
                <a:spcPct val="90000"/>
              </a:lnSpc>
            </a:pPr>
            <a:r>
              <a:rPr lang="pt-BR" dirty="0"/>
              <a:t>As pessoas que trabalham com bancos de dados podem ser categorizadas em: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Usuários de banco de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Administradores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574475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A21C-270D-489D-967A-87F4376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e administradores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0884-D687-478C-A7AD-5F9CF660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dirty="0"/>
              <a:t>SILBERCHATZ </a:t>
            </a:r>
            <a:r>
              <a:rPr lang="pt-BR" i="1" dirty="0"/>
              <a:t>et al </a:t>
            </a:r>
            <a:r>
              <a:rPr lang="pt-BR" dirty="0"/>
              <a:t>(2011) classificam os usuários e administradores em:</a:t>
            </a:r>
          </a:p>
          <a:p>
            <a:pPr>
              <a:lnSpc>
                <a:spcPct val="90000"/>
              </a:lnSpc>
            </a:pPr>
            <a:r>
              <a:rPr lang="pt-BR" b="1" dirty="0"/>
              <a:t>Usuários finais</a:t>
            </a:r>
            <a:r>
              <a:rPr lang="pt-BR" dirty="0"/>
              <a:t>: usuários comuns que interagem com o sistema chamando um dos programas aplicativos que foram previamente escritos;</a:t>
            </a:r>
          </a:p>
          <a:p>
            <a:pPr>
              <a:lnSpc>
                <a:spcPct val="90000"/>
              </a:lnSpc>
            </a:pPr>
            <a:r>
              <a:rPr lang="pt-BR" b="1" dirty="0"/>
              <a:t>Programadores de aplicações</a:t>
            </a:r>
            <a:r>
              <a:rPr lang="pt-BR" dirty="0"/>
              <a:t>: profissionais que escrevem programas e aplicações para acessar o BD;</a:t>
            </a:r>
          </a:p>
        </p:txBody>
      </p:sp>
    </p:spTree>
    <p:extLst>
      <p:ext uri="{BB962C8B-B14F-4D97-AF65-F5344CB8AC3E}">
        <p14:creationId xmlns:p14="http://schemas.microsoft.com/office/powerpoint/2010/main" val="1531785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A21C-270D-489D-967A-87F4376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e administradores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0884-D687-478C-A7AD-5F9CF660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Usuários sofisticados</a:t>
            </a:r>
            <a:r>
              <a:rPr lang="pt-BR" dirty="0"/>
              <a:t>: não fazem uso de aplicativos; ao invés disso, fazem suas requisições através de comandos em linguagem SQL ou ferramentas de análise;</a:t>
            </a:r>
          </a:p>
          <a:p>
            <a:pPr>
              <a:lnSpc>
                <a:spcPct val="90000"/>
              </a:lnSpc>
            </a:pPr>
            <a:r>
              <a:rPr lang="pt-BR" b="1" dirty="0"/>
              <a:t>Usuários especializados</a:t>
            </a:r>
            <a:r>
              <a:rPr lang="pt-BR" dirty="0"/>
              <a:t>: são usuários sofisticados que criam aplicações de banco de dados que não se enquadram nos frameworks padrões: aquisição de conhecimento, tipos de dados complexos (gráfico e áudio), etc.</a:t>
            </a:r>
          </a:p>
        </p:txBody>
      </p:sp>
    </p:spTree>
    <p:extLst>
      <p:ext uri="{BB962C8B-B14F-4D97-AF65-F5344CB8AC3E}">
        <p14:creationId xmlns:p14="http://schemas.microsoft.com/office/powerpoint/2010/main" val="104751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A21C-270D-489D-967A-87F4376B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Usuários e administradores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50884-D687-478C-A7AD-5F9CF660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Administrador de banco de dados</a:t>
            </a:r>
            <a:r>
              <a:rPr lang="pt-BR" dirty="0"/>
              <a:t> (DBA) – é a pessoa fornece suporte técnico relacionado ao SGBD;</a:t>
            </a:r>
          </a:p>
          <a:p>
            <a:pPr>
              <a:lnSpc>
                <a:spcPct val="90000"/>
              </a:lnSpc>
            </a:pPr>
            <a:r>
              <a:rPr lang="pt-BR" dirty="0"/>
              <a:t>Dentre suas funções destacam-se: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Definição de esquema (modelo);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Definição de estruturas de armazenamento e método de acesso;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Modificação de esquema e organização física;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Concessão (</a:t>
            </a:r>
            <a:r>
              <a:rPr lang="pt-BR" i="1" dirty="0" err="1"/>
              <a:t>grant</a:t>
            </a:r>
            <a:r>
              <a:rPr lang="pt-BR" dirty="0"/>
              <a:t>) de autorização para acesso a dados;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Rotinas de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20272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Dado, Informação e Conhecimento</a:t>
            </a: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EE94E6B-072A-4EE5-B1D0-EDC6CAB2EA96}"/>
              </a:ext>
            </a:extLst>
          </p:cNvPr>
          <p:cNvSpPr/>
          <p:nvPr/>
        </p:nvSpPr>
        <p:spPr>
          <a:xfrm>
            <a:off x="3719736" y="1883036"/>
            <a:ext cx="5184576" cy="4248472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FFE3C2B-53AC-4691-8FB4-8491B3194E09}"/>
              </a:ext>
            </a:extLst>
          </p:cNvPr>
          <p:cNvCxnSpPr/>
          <p:nvPr/>
        </p:nvCxnSpPr>
        <p:spPr>
          <a:xfrm>
            <a:off x="4367808" y="5123396"/>
            <a:ext cx="3888432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AEC6F00-2668-49E7-9283-3EBABE1D5427}"/>
              </a:ext>
            </a:extLst>
          </p:cNvPr>
          <p:cNvCxnSpPr/>
          <p:nvPr/>
        </p:nvCxnSpPr>
        <p:spPr>
          <a:xfrm>
            <a:off x="4943872" y="4187292"/>
            <a:ext cx="273630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98CD00-62E6-4DFD-8E77-845C20A3AC60}"/>
              </a:ext>
            </a:extLst>
          </p:cNvPr>
          <p:cNvCxnSpPr/>
          <p:nvPr/>
        </p:nvCxnSpPr>
        <p:spPr>
          <a:xfrm>
            <a:off x="5519936" y="3251188"/>
            <a:ext cx="158417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9063B2-3134-47FA-9292-0A89E30082D6}"/>
              </a:ext>
            </a:extLst>
          </p:cNvPr>
          <p:cNvSpPr txBox="1"/>
          <p:nvPr/>
        </p:nvSpPr>
        <p:spPr>
          <a:xfrm>
            <a:off x="5936055" y="5514324"/>
            <a:ext cx="7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DADO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D964BC-D4CA-4465-AC59-B1E252083DAE}"/>
              </a:ext>
            </a:extLst>
          </p:cNvPr>
          <p:cNvSpPr txBox="1"/>
          <p:nvPr/>
        </p:nvSpPr>
        <p:spPr>
          <a:xfrm>
            <a:off x="5558389" y="4527408"/>
            <a:ext cx="15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INFORMAÇÃO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E42439-9699-4753-A88B-AC415D44085A}"/>
              </a:ext>
            </a:extLst>
          </p:cNvPr>
          <p:cNvSpPr txBox="1"/>
          <p:nvPr/>
        </p:nvSpPr>
        <p:spPr>
          <a:xfrm>
            <a:off x="5432652" y="3591217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CONHECIMENTO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2FEEE3-F63D-4C81-A6F3-9140992514D2}"/>
              </a:ext>
            </a:extLst>
          </p:cNvPr>
          <p:cNvSpPr txBox="1"/>
          <p:nvPr/>
        </p:nvSpPr>
        <p:spPr>
          <a:xfrm>
            <a:off x="6105619" y="241020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2">
                    <a:lumMod val="50000"/>
                  </a:schemeClr>
                </a:solidFill>
              </a:rPr>
              <a:t>$</a:t>
            </a:r>
          </a:p>
        </p:txBody>
      </p:sp>
      <p:sp>
        <p:nvSpPr>
          <p:cNvPr id="14" name="Seta em curva para a direita 23">
            <a:extLst>
              <a:ext uri="{FF2B5EF4-FFF2-40B4-BE49-F238E27FC236}">
                <a16:creationId xmlns:a16="http://schemas.microsoft.com/office/drawing/2014/main" id="{EE04D1D8-B24B-4C31-975D-739460E9F865}"/>
              </a:ext>
            </a:extLst>
          </p:cNvPr>
          <p:cNvSpPr/>
          <p:nvPr/>
        </p:nvSpPr>
        <p:spPr>
          <a:xfrm rot="2069801" flipV="1">
            <a:off x="3537447" y="4378569"/>
            <a:ext cx="720080" cy="1224136"/>
          </a:xfrm>
          <a:prstGeom prst="curvedRightArrow">
            <a:avLst>
              <a:gd name="adj1" fmla="val 25000"/>
              <a:gd name="adj2" fmla="val 54470"/>
              <a:gd name="adj3" fmla="val 264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 em curva para a direita 29">
            <a:extLst>
              <a:ext uri="{FF2B5EF4-FFF2-40B4-BE49-F238E27FC236}">
                <a16:creationId xmlns:a16="http://schemas.microsoft.com/office/drawing/2014/main" id="{96CCEA81-47C0-403D-9DCA-704089A24BAE}"/>
              </a:ext>
            </a:extLst>
          </p:cNvPr>
          <p:cNvSpPr/>
          <p:nvPr/>
        </p:nvSpPr>
        <p:spPr>
          <a:xfrm rot="2069801" flipV="1">
            <a:off x="4210145" y="3215530"/>
            <a:ext cx="720080" cy="1224136"/>
          </a:xfrm>
          <a:prstGeom prst="curvedRightArrow">
            <a:avLst>
              <a:gd name="adj1" fmla="val 25000"/>
              <a:gd name="adj2" fmla="val 54470"/>
              <a:gd name="adj3" fmla="val 264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 em curva para a direita 30">
            <a:extLst>
              <a:ext uri="{FF2B5EF4-FFF2-40B4-BE49-F238E27FC236}">
                <a16:creationId xmlns:a16="http://schemas.microsoft.com/office/drawing/2014/main" id="{24C98AE3-1FF8-479B-B94F-01FF2E4AB8AB}"/>
              </a:ext>
            </a:extLst>
          </p:cNvPr>
          <p:cNvSpPr/>
          <p:nvPr/>
        </p:nvSpPr>
        <p:spPr>
          <a:xfrm rot="2069801" flipV="1">
            <a:off x="4912760" y="2003120"/>
            <a:ext cx="720080" cy="1224136"/>
          </a:xfrm>
          <a:prstGeom prst="curvedRightArrow">
            <a:avLst>
              <a:gd name="adj1" fmla="val 25000"/>
              <a:gd name="adj2" fmla="val 54470"/>
              <a:gd name="adj3" fmla="val 264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7" name="Picture 2" descr="business man, customer, male icon">
            <a:extLst>
              <a:ext uri="{FF2B5EF4-FFF2-40B4-BE49-F238E27FC236}">
                <a16:creationId xmlns:a16="http://schemas.microsoft.com/office/drawing/2014/main" id="{DF29FC89-7E0D-4CBB-98C3-0839B8BA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185" y="2343399"/>
            <a:ext cx="1730972" cy="17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ullet, question icon">
            <a:extLst>
              <a:ext uri="{FF2B5EF4-FFF2-40B4-BE49-F238E27FC236}">
                <a16:creationId xmlns:a16="http://schemas.microsoft.com/office/drawing/2014/main" id="{F5F51843-80AB-43DF-9B1D-127C4C4C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365" y="1901605"/>
            <a:ext cx="844006" cy="84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B88167E-5D45-468F-B1DC-A70409DDD047}"/>
              </a:ext>
            </a:extLst>
          </p:cNvPr>
          <p:cNvSpPr txBox="1"/>
          <p:nvPr/>
        </p:nvSpPr>
        <p:spPr>
          <a:xfrm>
            <a:off x="1932800" y="4956425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CONTEXTO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6AA723-09D9-4EC2-9976-A0EDC008432D}"/>
              </a:ext>
            </a:extLst>
          </p:cNvPr>
          <p:cNvSpPr txBox="1"/>
          <p:nvPr/>
        </p:nvSpPr>
        <p:spPr>
          <a:xfrm>
            <a:off x="2474922" y="3912951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SIGNIFICADO</a:t>
            </a:r>
          </a:p>
        </p:txBody>
      </p:sp>
    </p:spTree>
    <p:extLst>
      <p:ext uri="{BB962C8B-B14F-4D97-AF65-F5344CB8AC3E}">
        <p14:creationId xmlns:p14="http://schemas.microsoft.com/office/powerpoint/2010/main" val="1715144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ELMASRI, R.; NAVATHE, S. B. </a:t>
            </a:r>
            <a:r>
              <a:rPr lang="pt-BR" sz="2000" b="1" dirty="0"/>
              <a:t>Sistemas de Banco de Dados</a:t>
            </a:r>
            <a:r>
              <a:rPr lang="pt-BR" sz="2000" dirty="0"/>
              <a:t>. 6ª ed. </a:t>
            </a:r>
            <a:r>
              <a:rPr lang="en-US" sz="2000" dirty="0"/>
              <a:t>São Paulo: </a:t>
            </a:r>
            <a:r>
              <a:rPr lang="pt-BR" sz="2000" dirty="0"/>
              <a:t>Pearson, 2011.</a:t>
            </a:r>
          </a:p>
          <a:p>
            <a:r>
              <a:rPr lang="pt-BR" sz="2000" dirty="0"/>
              <a:t>REZENDE, R. </a:t>
            </a:r>
            <a:r>
              <a:rPr lang="pt-BR" sz="2000" b="1" dirty="0"/>
              <a:t>Tipos de Bancos de Dados</a:t>
            </a:r>
            <a:r>
              <a:rPr lang="pt-BR" sz="2000" dirty="0"/>
              <a:t>.</a:t>
            </a:r>
          </a:p>
          <a:p>
            <a:pPr lvl="1"/>
            <a:r>
              <a:rPr lang="pt-BR" sz="1600" dirty="0"/>
              <a:t>Disponível em: </a:t>
            </a:r>
            <a:r>
              <a:rPr lang="pt-BR" sz="1600" dirty="0">
                <a:hlinkClick r:id="rId2"/>
              </a:rPr>
              <a:t>http://www.sqlmagazine.com.br/colunistas/ricardorezende/03_conceitosbd_p2.asp</a:t>
            </a:r>
            <a:r>
              <a:rPr lang="pt-BR" sz="1600" dirty="0"/>
              <a:t>  </a:t>
            </a:r>
            <a:br>
              <a:rPr lang="pt-BR" sz="1600" dirty="0"/>
            </a:br>
            <a:r>
              <a:rPr lang="pt-BR" sz="1600" dirty="0"/>
              <a:t>Acesso </a:t>
            </a:r>
            <a:r>
              <a:rPr lang="pt-BR" sz="1600"/>
              <a:t>em 30/07/2023</a:t>
            </a:r>
            <a:r>
              <a:rPr lang="pt-BR" sz="1600" dirty="0"/>
              <a:t>.</a:t>
            </a:r>
          </a:p>
          <a:p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392597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3453-01D8-4F63-B01C-8626D54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7A90-DACF-40E3-ADCF-2F374BEE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-BR" b="1" dirty="0"/>
              <a:t>Dados</a:t>
            </a:r>
            <a:r>
              <a:rPr lang="pt-BR" dirty="0"/>
              <a:t> são fatos em sua forma primária.</a:t>
            </a:r>
          </a:p>
          <a:p>
            <a:pPr algn="just">
              <a:lnSpc>
                <a:spcPct val="90000"/>
              </a:lnSpc>
            </a:pPr>
            <a:endParaRPr lang="pt-BR" dirty="0"/>
          </a:p>
          <a:p>
            <a:pPr algn="just"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Nome de um empregado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Número de horas trabalhadas em uma semana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Números de peças em estoque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Quantidade de pedidos</a:t>
            </a:r>
          </a:p>
        </p:txBody>
      </p:sp>
    </p:spTree>
    <p:extLst>
      <p:ext uri="{BB962C8B-B14F-4D97-AF65-F5344CB8AC3E}">
        <p14:creationId xmlns:p14="http://schemas.microsoft.com/office/powerpoint/2010/main" val="242631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47C8-E2D8-4B90-852A-77C1267D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C6A9D3-71DC-4193-A2F3-8269AA3A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-BR" b="1" dirty="0"/>
              <a:t>Informação</a:t>
            </a:r>
            <a:r>
              <a:rPr lang="pt-BR" dirty="0"/>
              <a:t> é um conjunto de fatos (dados) organizados ou arranjados de tal forma que adquirem valor adicional além do valor do fato em si.</a:t>
            </a:r>
          </a:p>
          <a:p>
            <a:pPr algn="just">
              <a:lnSpc>
                <a:spcPct val="90000"/>
              </a:lnSpc>
            </a:pPr>
            <a:endParaRPr lang="pt-BR" dirty="0"/>
          </a:p>
          <a:p>
            <a:pPr algn="just"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Quantidade de pedidos cancelados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Nome das pessoas que estão devendo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Lista de aprovados em um concursos</a:t>
            </a:r>
          </a:p>
        </p:txBody>
      </p:sp>
    </p:spTree>
    <p:extLst>
      <p:ext uri="{BB962C8B-B14F-4D97-AF65-F5344CB8AC3E}">
        <p14:creationId xmlns:p14="http://schemas.microsoft.com/office/powerpoint/2010/main" val="376408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Dado x Informação</a:t>
            </a:r>
            <a:endParaRPr lang="pt-BR" i="1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2673"/>
              </p:ext>
            </p:extLst>
          </p:nvPr>
        </p:nvGraphicFramePr>
        <p:xfrm>
          <a:off x="2153561" y="2295330"/>
          <a:ext cx="2268253" cy="35283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Quantidade</a:t>
                      </a:r>
                      <a:r>
                        <a:rPr lang="pt-BR" sz="2000" baseline="0" dirty="0"/>
                        <a:t> de Pedidos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67605"/>
              </p:ext>
            </p:extLst>
          </p:nvPr>
        </p:nvGraphicFramePr>
        <p:xfrm>
          <a:off x="4961873" y="2295330"/>
          <a:ext cx="2268253" cy="35283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 do Funcionário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José</a:t>
                      </a:r>
                      <a:r>
                        <a:rPr lang="pt-BR" sz="2000" baseline="0" dirty="0"/>
                        <a:t> Silva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João</a:t>
                      </a:r>
                      <a:r>
                        <a:rPr lang="pt-BR" sz="2000" baseline="0" dirty="0"/>
                        <a:t> Matos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Maria</a:t>
                      </a:r>
                      <a:r>
                        <a:rPr lang="pt-BR" sz="2000" baseline="0" dirty="0"/>
                        <a:t> Bonita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Ana</a:t>
                      </a:r>
                      <a:r>
                        <a:rPr lang="pt-BR" sz="2000" baseline="0" dirty="0"/>
                        <a:t> Rosa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l"/>
                      <a:r>
                        <a:rPr lang="pt-BR" sz="2000" dirty="0"/>
                        <a:t>Paulo</a:t>
                      </a:r>
                      <a:r>
                        <a:rPr lang="pt-BR" sz="2000" baseline="0" dirty="0"/>
                        <a:t> Roberto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04149"/>
              </p:ext>
            </p:extLst>
          </p:nvPr>
        </p:nvGraphicFramePr>
        <p:xfrm>
          <a:off x="7626169" y="2295330"/>
          <a:ext cx="2592289" cy="35283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r>
                        <a:rPr lang="pt-BR" sz="2000" dirty="0"/>
                        <a:t> de Peças</a:t>
                      </a:r>
                    </a:p>
                    <a:p>
                      <a:pPr algn="ctr"/>
                      <a:r>
                        <a:rPr lang="pt-BR" sz="2000" dirty="0"/>
                        <a:t>em Estoque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58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BC9245B9-F260-2B59-1CD8-7B17D56593AB}"/>
              </a:ext>
            </a:extLst>
          </p:cNvPr>
          <p:cNvSpPr txBox="1"/>
          <p:nvPr/>
        </p:nvSpPr>
        <p:spPr>
          <a:xfrm>
            <a:off x="2153561" y="1708030"/>
            <a:ext cx="22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021097E-78FD-7FAC-A5BE-4062FB54DB55}"/>
              </a:ext>
            </a:extLst>
          </p:cNvPr>
          <p:cNvSpPr txBox="1"/>
          <p:nvPr/>
        </p:nvSpPr>
        <p:spPr>
          <a:xfrm>
            <a:off x="4961873" y="1708030"/>
            <a:ext cx="2268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702586-5562-AC77-491A-7AF08F36D45E}"/>
              </a:ext>
            </a:extLst>
          </p:cNvPr>
          <p:cNvSpPr txBox="1"/>
          <p:nvPr/>
        </p:nvSpPr>
        <p:spPr>
          <a:xfrm>
            <a:off x="7626168" y="1708030"/>
            <a:ext cx="259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150478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Dado x Informação</a:t>
            </a:r>
            <a:endParaRPr lang="pt-BR" i="1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37918"/>
              </p:ext>
            </p:extLst>
          </p:nvPr>
        </p:nvGraphicFramePr>
        <p:xfrm>
          <a:off x="1587961" y="2465472"/>
          <a:ext cx="3912096" cy="3384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6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849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 do Funcionário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Quantidade de Pedidos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José Silva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João Matos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Maria Bonita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Ana</a:t>
                      </a:r>
                      <a:r>
                        <a:rPr lang="pt-BR" sz="2000" baseline="0" dirty="0"/>
                        <a:t> Rosa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Paulo Roberto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78249"/>
              </p:ext>
            </p:extLst>
          </p:nvPr>
        </p:nvGraphicFramePr>
        <p:xfrm>
          <a:off x="6556513" y="2465472"/>
          <a:ext cx="3912096" cy="3384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6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849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Produto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r>
                        <a:rPr lang="pt-BR" sz="2000" dirty="0"/>
                        <a:t> de Peças em Estoque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Parafuso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Prego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76">
                <a:tc>
                  <a:txBody>
                    <a:bodyPr/>
                    <a:lstStyle/>
                    <a:p>
                      <a:r>
                        <a:rPr lang="pt-BR" sz="2000" dirty="0"/>
                        <a:t>Pedra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8743830-F18B-ECE2-99B6-EB9767D5333C}"/>
              </a:ext>
            </a:extLst>
          </p:cNvPr>
          <p:cNvSpPr txBox="1"/>
          <p:nvPr/>
        </p:nvSpPr>
        <p:spPr>
          <a:xfrm>
            <a:off x="1587961" y="1851689"/>
            <a:ext cx="391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32BA27-D0F8-2220-42DC-021BE0D947A7}"/>
              </a:ext>
            </a:extLst>
          </p:cNvPr>
          <p:cNvSpPr txBox="1"/>
          <p:nvPr/>
        </p:nvSpPr>
        <p:spPr>
          <a:xfrm>
            <a:off x="6556513" y="1874578"/>
            <a:ext cx="391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informação</a:t>
            </a:r>
          </a:p>
        </p:txBody>
      </p:sp>
    </p:spTree>
    <p:extLst>
      <p:ext uri="{BB962C8B-B14F-4D97-AF65-F5344CB8AC3E}">
        <p14:creationId xmlns:p14="http://schemas.microsoft.com/office/powerpoint/2010/main" val="289228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8662-6E6E-4BAC-BC30-2920D9A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B97D4-980B-4BB1-A874-7094BDAA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pt-BR" b="1" dirty="0"/>
              <a:t>Conhecimento</a:t>
            </a:r>
            <a:r>
              <a:rPr lang="pt-BR" dirty="0"/>
              <a:t> é o corpo ou as regras, diretrizes e procedimentos usados para selecionar, organizar e manipular dados, para torná-los úteis para uma tarefa específica.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Quantidade de pedidos cancelados no primeiro trimestre de 2023</a:t>
            </a:r>
          </a:p>
          <a:p>
            <a:pPr lvl="1" algn="just">
              <a:lnSpc>
                <a:spcPct val="90000"/>
              </a:lnSpc>
            </a:pPr>
            <a:r>
              <a:rPr lang="pt-BR" dirty="0"/>
              <a:t>Nome das pessoas que estão devendo, mas que possuem renda maior que 4 salários mínimos</a:t>
            </a:r>
          </a:p>
        </p:txBody>
      </p:sp>
    </p:spTree>
    <p:extLst>
      <p:ext uri="{BB962C8B-B14F-4D97-AF65-F5344CB8AC3E}">
        <p14:creationId xmlns:p14="http://schemas.microsoft.com/office/powerpoint/2010/main" val="398617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C8662-6E6E-4BAC-BC30-2920D9A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Dado, Informação e 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B97D4-980B-4BB1-A874-7094BDAA1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pt-BR" dirty="0"/>
              <a:t>O </a:t>
            </a:r>
            <a:r>
              <a:rPr lang="pt-BR" b="1" dirty="0"/>
              <a:t>conhecimento</a:t>
            </a:r>
            <a:r>
              <a:rPr lang="pt-BR" dirty="0"/>
              <a:t> é sempre uma resposta a uma pergunta gerencial.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11432D-E93D-4118-8B5A-62BA6BC9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71157"/>
              </p:ext>
            </p:extLst>
          </p:nvPr>
        </p:nvGraphicFramePr>
        <p:xfrm>
          <a:off x="2008961" y="3554658"/>
          <a:ext cx="3504220" cy="1937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631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Nome do Funcionário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r>
                        <a:rPr lang="pt-BR" sz="2000" baseline="0" dirty="0"/>
                        <a:t> de Peças do </a:t>
                      </a:r>
                      <a:r>
                        <a:rPr lang="pt-BR" sz="2000" dirty="0"/>
                        <a:t>Pedido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78">
                <a:tc>
                  <a:txBody>
                    <a:bodyPr/>
                    <a:lstStyle/>
                    <a:p>
                      <a:r>
                        <a:rPr lang="pt-BR" sz="2000" dirty="0"/>
                        <a:t>José Silva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978">
                <a:tc>
                  <a:txBody>
                    <a:bodyPr/>
                    <a:lstStyle/>
                    <a:p>
                      <a:r>
                        <a:rPr lang="pt-BR" sz="2000" dirty="0"/>
                        <a:t>João Matos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978">
                <a:tc>
                  <a:txBody>
                    <a:bodyPr/>
                    <a:lstStyle/>
                    <a:p>
                      <a:r>
                        <a:rPr lang="pt-BR" sz="2000" dirty="0"/>
                        <a:t>Maria Bonita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8C8B0D7-E5AA-4C11-A418-8687A085A523}"/>
              </a:ext>
            </a:extLst>
          </p:cNvPr>
          <p:cNvSpPr txBox="1"/>
          <p:nvPr/>
        </p:nvSpPr>
        <p:spPr>
          <a:xfrm>
            <a:off x="2008961" y="3024987"/>
            <a:ext cx="35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Pedido Realizado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6689C3F-6CD8-4DD2-8A0D-3FB64974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3266"/>
              </p:ext>
            </p:extLst>
          </p:nvPr>
        </p:nvGraphicFramePr>
        <p:xfrm>
          <a:off x="6678821" y="3554658"/>
          <a:ext cx="3504220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552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Produto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Qtde</a:t>
                      </a:r>
                      <a:r>
                        <a:rPr lang="pt-BR" sz="2000" baseline="0" dirty="0"/>
                        <a:t> de Peças em Estoque</a:t>
                      </a:r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r>
                        <a:rPr lang="pt-BR" sz="2000" dirty="0"/>
                        <a:t>Parafuso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r>
                        <a:rPr lang="pt-BR" sz="2000" dirty="0"/>
                        <a:t>Martelo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r>
                        <a:rPr lang="pt-BR" sz="2000" dirty="0"/>
                        <a:t>Prego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r>
                        <a:rPr lang="pt-BR" sz="2000" dirty="0"/>
                        <a:t>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01">
                <a:tc>
                  <a:txBody>
                    <a:bodyPr/>
                    <a:lstStyle/>
                    <a:p>
                      <a:r>
                        <a:rPr lang="pt-BR" sz="2000" dirty="0"/>
                        <a:t>Pedra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2C1899-AA0F-44AF-A5DB-511C21925B22}"/>
              </a:ext>
            </a:extLst>
          </p:cNvPr>
          <p:cNvSpPr txBox="1"/>
          <p:nvPr/>
        </p:nvSpPr>
        <p:spPr>
          <a:xfrm>
            <a:off x="6641645" y="3024987"/>
            <a:ext cx="350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Estoque Disponível</a:t>
            </a:r>
          </a:p>
        </p:txBody>
      </p:sp>
    </p:spTree>
    <p:extLst>
      <p:ext uri="{BB962C8B-B14F-4D97-AF65-F5344CB8AC3E}">
        <p14:creationId xmlns:p14="http://schemas.microsoft.com/office/powerpoint/2010/main" val="3548783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968</TotalTime>
  <Words>1678</Words>
  <Application>Microsoft Office PowerPoint</Application>
  <PresentationFormat>Widescreen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Circuito</vt:lpstr>
      <vt:lpstr>Fundamentos de banco de dados</vt:lpstr>
      <vt:lpstr>BANCO DE DADOS</vt:lpstr>
      <vt:lpstr>Dado, Informação e Conhecimento</vt:lpstr>
      <vt:lpstr>DADO</vt:lpstr>
      <vt:lpstr>INFORMAÇÃO</vt:lpstr>
      <vt:lpstr>Dado x Informação</vt:lpstr>
      <vt:lpstr>Dado x Informação</vt:lpstr>
      <vt:lpstr>CONHECIMENTO</vt:lpstr>
      <vt:lpstr>Dado, Informação e Conhecimento</vt:lpstr>
      <vt:lpstr>Sistema de arquivos</vt:lpstr>
      <vt:lpstr>Sistema gerenciador de banco de dados (sgbd)</vt:lpstr>
      <vt:lpstr>Sistema gerenciador de banco de dados (sgbd)</vt:lpstr>
      <vt:lpstr>histórico</vt:lpstr>
      <vt:lpstr>histórico</vt:lpstr>
      <vt:lpstr>histórico</vt:lpstr>
      <vt:lpstr>histórico</vt:lpstr>
      <vt:lpstr>Arquivos, registros e campos</vt:lpstr>
      <vt:lpstr>Arquiteturas de banco de dados</vt:lpstr>
      <vt:lpstr>Banco de dados em rede</vt:lpstr>
      <vt:lpstr>BANCO DE DADOS HIERÁRQUICO</vt:lpstr>
      <vt:lpstr>Banco de dados relacional</vt:lpstr>
      <vt:lpstr>Banco de dados orientado a objetos</vt:lpstr>
      <vt:lpstr>Banco de dados no-sql</vt:lpstr>
      <vt:lpstr>Abstração de dados</vt:lpstr>
      <vt:lpstr>Usuários e administradores de banco de dados</vt:lpstr>
      <vt:lpstr>Usuários e administradores de banco de dados</vt:lpstr>
      <vt:lpstr>Usuários e administradores de banco de dados</vt:lpstr>
      <vt:lpstr>Usuários e administradores de banco de dados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Engenharia de Software</dc:title>
  <dc:creator>Evandro Zatti</dc:creator>
  <cp:lastModifiedBy>Luciano</cp:lastModifiedBy>
  <cp:revision>206</cp:revision>
  <dcterms:created xsi:type="dcterms:W3CDTF">2019-02-07T01:51:47Z</dcterms:created>
  <dcterms:modified xsi:type="dcterms:W3CDTF">2023-07-31T20:54:17Z</dcterms:modified>
</cp:coreProperties>
</file>