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487" r:id="rId2"/>
    <p:sldId id="486" r:id="rId3"/>
    <p:sldId id="442" r:id="rId4"/>
    <p:sldId id="475" r:id="rId5"/>
    <p:sldId id="329" r:id="rId6"/>
    <p:sldId id="466" r:id="rId7"/>
    <p:sldId id="467" r:id="rId8"/>
    <p:sldId id="470" r:id="rId9"/>
    <p:sldId id="476" r:id="rId10"/>
    <p:sldId id="317" r:id="rId11"/>
    <p:sldId id="316" r:id="rId12"/>
    <p:sldId id="325" r:id="rId13"/>
    <p:sldId id="471" r:id="rId14"/>
    <p:sldId id="472" r:id="rId15"/>
    <p:sldId id="473" r:id="rId16"/>
    <p:sldId id="474" r:id="rId17"/>
    <p:sldId id="331" r:id="rId18"/>
    <p:sldId id="477" r:id="rId19"/>
    <p:sldId id="335" r:id="rId20"/>
    <p:sldId id="478" r:id="rId21"/>
    <p:sldId id="337" r:id="rId22"/>
    <p:sldId id="479" r:id="rId23"/>
    <p:sldId id="480" r:id="rId24"/>
    <p:sldId id="481" r:id="rId25"/>
    <p:sldId id="482" r:id="rId26"/>
    <p:sldId id="483" r:id="rId27"/>
    <p:sldId id="484" r:id="rId28"/>
    <p:sldId id="353" r:id="rId29"/>
    <p:sldId id="44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3AB3DE"/>
    <a:srgbClr val="4BBAE1"/>
    <a:srgbClr val="6FC8E7"/>
    <a:srgbClr val="78CBE8"/>
    <a:srgbClr val="90D4EC"/>
    <a:srgbClr val="A3DBEF"/>
    <a:srgbClr val="B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0E710B-C2E9-4A88-A123-565F623477D8}" v="17" dt="2024-08-18T12:41:49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784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Luciano Xiscatti" userId="2db44077-0ebe-4704-b9f6-a81ee1412191" providerId="ADAL" clId="{28725A11-890D-4063-9497-85E01844BDD5}"/>
    <pc:docChg chg="undo redo custSel modSld modMainMaster">
      <pc:chgData name="Luciano Xiscatti" userId="2db44077-0ebe-4704-b9f6-a81ee1412191" providerId="ADAL" clId="{28725A11-890D-4063-9497-85E01844BDD5}" dt="2024-08-18T23:55:01.534" v="108" actId="20577"/>
      <pc:docMkLst>
        <pc:docMk/>
      </pc:docMkLst>
      <pc:sldChg chg="addSp delSp modSp mod">
        <pc:chgData name="Luciano Xiscatti" userId="2db44077-0ebe-4704-b9f6-a81ee1412191" providerId="ADAL" clId="{28725A11-890D-4063-9497-85E01844BDD5}" dt="2024-08-18T23:52:42.761" v="34" actId="20577"/>
        <pc:sldMkLst>
          <pc:docMk/>
          <pc:sldMk cId="2986423593" sldId="317"/>
        </pc:sldMkLst>
        <pc:spChg chg="add del mod">
          <ac:chgData name="Luciano Xiscatti" userId="2db44077-0ebe-4704-b9f6-a81ee1412191" providerId="ADAL" clId="{28725A11-890D-4063-9497-85E01844BDD5}" dt="2024-08-18T23:52:42.761" v="34" actId="20577"/>
          <ac:spMkLst>
            <pc:docMk/>
            <pc:sldMk cId="2986423593" sldId="317"/>
            <ac:spMk id="104" creationId="{BB5C870A-813B-4942-9EB7-F0ED0E623BBF}"/>
          </ac:spMkLst>
        </pc:spChg>
        <pc:cxnChg chg="mod">
          <ac:chgData name="Luciano Xiscatti" userId="2db44077-0ebe-4704-b9f6-a81ee1412191" providerId="ADAL" clId="{28725A11-890D-4063-9497-85E01844BDD5}" dt="2024-08-18T23:52:00.811" v="20" actId="14100"/>
          <ac:cxnSpMkLst>
            <pc:docMk/>
            <pc:sldMk cId="2986423593" sldId="317"/>
            <ac:cxnSpMk id="138" creationId="{072E43B2-BF39-438A-8561-DE9DF427C780}"/>
          </ac:cxnSpMkLst>
        </pc:cxnChg>
        <pc:cxnChg chg="mod">
          <ac:chgData name="Luciano Xiscatti" userId="2db44077-0ebe-4704-b9f6-a81ee1412191" providerId="ADAL" clId="{28725A11-890D-4063-9497-85E01844BDD5}" dt="2024-08-18T23:52:00.811" v="20" actId="14100"/>
          <ac:cxnSpMkLst>
            <pc:docMk/>
            <pc:sldMk cId="2986423593" sldId="317"/>
            <ac:cxnSpMk id="5149" creationId="{FFD268DC-D091-4B14-AF1B-777971F07001}"/>
          </ac:cxnSpMkLst>
        </pc:cxnChg>
      </pc:sldChg>
      <pc:sldChg chg="modSp mod">
        <pc:chgData name="Luciano Xiscatti" userId="2db44077-0ebe-4704-b9f6-a81ee1412191" providerId="ADAL" clId="{28725A11-890D-4063-9497-85E01844BDD5}" dt="2024-08-18T23:53:06.617" v="36" actId="20577"/>
        <pc:sldMkLst>
          <pc:docMk/>
          <pc:sldMk cId="2134933723" sldId="335"/>
        </pc:sldMkLst>
        <pc:spChg chg="mod">
          <ac:chgData name="Luciano Xiscatti" userId="2db44077-0ebe-4704-b9f6-a81ee1412191" providerId="ADAL" clId="{28725A11-890D-4063-9497-85E01844BDD5}" dt="2024-08-18T23:53:06.617" v="36" actId="20577"/>
          <ac:spMkLst>
            <pc:docMk/>
            <pc:sldMk cId="2134933723" sldId="335"/>
            <ac:spMk id="4" creationId="{577C1725-10BD-42C7-9F58-55B966FC717D}"/>
          </ac:spMkLst>
        </pc:spChg>
      </pc:sldChg>
      <pc:sldMasterChg chg="modSp mod modSldLayout">
        <pc:chgData name="Luciano Xiscatti" userId="2db44077-0ebe-4704-b9f6-a81ee1412191" providerId="ADAL" clId="{28725A11-890D-4063-9497-85E01844BDD5}" dt="2024-08-18T23:55:01.534" v="108" actId="20577"/>
        <pc:sldMasterMkLst>
          <pc:docMk/>
          <pc:sldMasterMk cId="0" sldId="2147483648"/>
        </pc:sldMasterMkLst>
        <pc:spChg chg="mod">
          <ac:chgData name="Luciano Xiscatti" userId="2db44077-0ebe-4704-b9f6-a81ee1412191" providerId="ADAL" clId="{28725A11-890D-4063-9497-85E01844BDD5}" dt="2024-08-18T23:55:01.534" v="108" actId="20577"/>
          <ac:spMkLst>
            <pc:docMk/>
            <pc:sldMasterMk cId="0" sldId="2147483648"/>
            <ac:spMk id="50" creationId="{15E2243F-6C89-42CD-8123-E0F3C77B7AAE}"/>
          </ac:spMkLst>
        </pc:spChg>
        <pc:sldLayoutChg chg="modSp mod">
          <pc:chgData name="Luciano Xiscatti" userId="2db44077-0ebe-4704-b9f6-a81ee1412191" providerId="ADAL" clId="{28725A11-890D-4063-9497-85E01844BDD5}" dt="2024-08-18T23:54:38.627" v="69" actId="6549"/>
          <pc:sldLayoutMkLst>
            <pc:docMk/>
            <pc:sldMasterMk cId="0" sldId="2147483648"/>
            <pc:sldLayoutMk cId="0" sldId="2147483649"/>
          </pc:sldLayoutMkLst>
          <pc:spChg chg="mod">
            <ac:chgData name="Luciano Xiscatti" userId="2db44077-0ebe-4704-b9f6-a81ee1412191" providerId="ADAL" clId="{28725A11-890D-4063-9497-85E01844BDD5}" dt="2024-08-18T23:54:38.627" v="69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E70E710B-C2E9-4A88-A123-565F623477D8}"/>
    <pc:docChg chg="undo redo custSel addSld delSld modSld sldOrd">
      <pc:chgData name="Evandro Zatti" userId="972670453096dfb8" providerId="LiveId" clId="{E70E710B-C2E9-4A88-A123-565F623477D8}" dt="2024-08-18T12:41:51.837" v="493" actId="47"/>
      <pc:docMkLst>
        <pc:docMk/>
      </pc:docMkLst>
      <pc:sldChg chg="addSp delSp modSp del mod">
        <pc:chgData name="Evandro Zatti" userId="972670453096dfb8" providerId="LiveId" clId="{E70E710B-C2E9-4A88-A123-565F623477D8}" dt="2024-08-18T12:41:43.731" v="491" actId="2696"/>
        <pc:sldMkLst>
          <pc:docMk/>
          <pc:sldMk cId="422497241" sldId="317"/>
        </pc:sldMkLst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4" creationId="{11F10C58-91A7-4CEA-A6A4-96303F432A37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6" creationId="{264FB269-F77E-4AE8-A3F9-6BE625276038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7" creationId="{585CD96E-8BD3-4512-9A7E-9D88B4C61A9C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8" creationId="{2B089CA9-2B9E-4E6D-9F61-0E60EDF088E5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0" creationId="{D6C90653-A7CF-47C0-B27C-EA85E9A69D43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6" creationId="{E4E6F17F-3819-4EB6-A7BD-88B7504923B6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" creationId="{7E86F880-B752-4031-9BB2-3F46FE4755D8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21" creationId="{B2964675-EE5C-4723-BEA9-2E51AB127E1E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40" creationId="{ECAFA445-981C-4D80-B48C-0BA402B9DFC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43" creationId="{4DD08251-1A30-4E47-82E8-D724CD4E8334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59" creationId="{B4FCC52E-B156-495D-A833-A261F082C6E3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62" creationId="{73667835-002C-4A27-B8B2-9C026949F4ED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64" creationId="{8420C952-4DCA-4D8C-B964-C62B126FB7E5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67" creationId="{0D14AB72-CF13-42EE-BC76-5DB856D2B1A5}"/>
          </ac:spMkLst>
        </pc:spChg>
        <pc:spChg chg="add del 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70" creationId="{2162CCD6-D235-4414-9B3D-09AB5355D0C4}"/>
          </ac:spMkLst>
        </pc:spChg>
        <pc:spChg chg="del mod topLvl">
          <ac:chgData name="Evandro Zatti" userId="972670453096dfb8" providerId="LiveId" clId="{E70E710B-C2E9-4A88-A123-565F623477D8}" dt="2024-08-18T12:38:26.909" v="450" actId="478"/>
          <ac:spMkLst>
            <pc:docMk/>
            <pc:sldMk cId="422497241" sldId="317"/>
            <ac:spMk id="73" creationId="{16385E68-3EA3-4C4D-8E35-043147A4D254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77" creationId="{94D3A29A-E963-4948-9DD9-2061994B4542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80" creationId="{F183BDBB-0D93-4F19-9805-B457A1DEDDC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83" creationId="{2FB2FEF4-6DAA-4498-921E-9B777468EFEA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04" creationId="{BB5C870A-813B-4942-9EB7-F0ED0E623BBF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06" creationId="{80C7C0E6-F650-406A-8253-AA94F13C692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13" creationId="{88BA9BDC-8AD2-4A91-8100-1D0AD22361BA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15" creationId="{9CEB9C70-31D1-4DD6-AC16-431BDC97824B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24" creationId="{923D92BC-52F1-4B30-B2D3-C8AB6350230C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27" creationId="{2ED04534-205C-4BBC-89B4-594F84D2983E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29" creationId="{0C19A05A-5088-448F-B874-736E095D6C92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34" creationId="{DB11C82B-6118-4FE5-874B-EAFC3A56FF5B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35" creationId="{D9860F6E-3656-4D8F-BCA4-5E6E2FD0490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36" creationId="{0A3DD2B1-6A56-41C6-A069-215EEF19C84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37" creationId="{980C22C6-530A-4E7A-8C33-F2A6BF8777EE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68" creationId="{E7DB8043-9C48-42CA-A158-5E663650956A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71" creationId="{F4B4B99D-3BAC-46A4-A026-91AD3D42FD0A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78" creationId="{3AE3325D-AC63-4D55-B765-6804FDACFEF8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86" creationId="{C039BD28-9265-4E6D-A074-A6B833573030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5" creationId="{1C6D84E5-B137-449E-B1CE-29EEF7EEEA1B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6" creationId="{914BC056-914F-4AA9-8444-75A005A8283C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7" creationId="{9000CF53-9B61-4E6C-8631-0D64B5A0681C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8" creationId="{6847538F-3D8F-40BE-9B92-AC48E7F62FB4}"/>
          </ac:spMkLst>
        </pc:spChg>
        <pc:spChg chg="mod topLvl">
          <ac:chgData name="Evandro Zatti" userId="972670453096dfb8" providerId="LiveId" clId="{E70E710B-C2E9-4A88-A123-565F623477D8}" dt="2024-08-18T12:39:08.897" v="472" actId="164"/>
          <ac:spMkLst>
            <pc:docMk/>
            <pc:sldMk cId="422497241" sldId="317"/>
            <ac:spMk id="199" creationId="{C780B7B7-4C63-45B3-A17E-DADF4BE236CC}"/>
          </ac:spMkLst>
        </pc:spChg>
        <pc:grpChg chg="del mod topLvl">
          <ac:chgData name="Evandro Zatti" userId="972670453096dfb8" providerId="LiveId" clId="{E70E710B-C2E9-4A88-A123-565F623477D8}" dt="2024-08-18T12:26:15.872" v="70" actId="165"/>
          <ac:grpSpMkLst>
            <pc:docMk/>
            <pc:sldMk cId="422497241" sldId="317"/>
            <ac:grpSpMk id="9" creationId="{01E0D77E-B5D5-468E-81DB-BB316F2D89A8}"/>
          </ac:grpSpMkLst>
        </pc:grpChg>
        <pc:grpChg chg="del mod topLvl">
          <ac:chgData name="Evandro Zatti" userId="972670453096dfb8" providerId="LiveId" clId="{E70E710B-C2E9-4A88-A123-565F623477D8}" dt="2024-08-18T12:26:15.872" v="70" actId="165"/>
          <ac:grpSpMkLst>
            <pc:docMk/>
            <pc:sldMk cId="422497241" sldId="317"/>
            <ac:grpSpMk id="15" creationId="{987543C8-5E05-430A-A100-6AB8AFD9C671}"/>
          </ac:grpSpMkLst>
        </pc:grpChg>
        <pc:grpChg chg="del mod topLvl">
          <ac:chgData name="Evandro Zatti" userId="972670453096dfb8" providerId="LiveId" clId="{E70E710B-C2E9-4A88-A123-565F623477D8}" dt="2024-08-18T12:26:15.872" v="70" actId="165"/>
          <ac:grpSpMkLst>
            <pc:docMk/>
            <pc:sldMk cId="422497241" sldId="317"/>
            <ac:grpSpMk id="18" creationId="{740999BE-8A05-4B23-B500-49C15E75B268}"/>
          </ac:grpSpMkLst>
        </pc:grpChg>
        <pc:grpChg chg="del mod topLvl">
          <ac:chgData name="Evandro Zatti" userId="972670453096dfb8" providerId="LiveId" clId="{E70E710B-C2E9-4A88-A123-565F623477D8}" dt="2024-08-18T12:27:13.769" v="80" actId="165"/>
          <ac:grpSpMkLst>
            <pc:docMk/>
            <pc:sldMk cId="422497241" sldId="317"/>
            <ac:grpSpMk id="39" creationId="{F1AC392F-D242-49C6-B9DE-7F52A01D794C}"/>
          </ac:grpSpMkLst>
        </pc:grpChg>
        <pc:grpChg chg="del mod topLvl">
          <ac:chgData name="Evandro Zatti" userId="972670453096dfb8" providerId="LiveId" clId="{E70E710B-C2E9-4A88-A123-565F623477D8}" dt="2024-08-18T12:27:13.769" v="80" actId="165"/>
          <ac:grpSpMkLst>
            <pc:docMk/>
            <pc:sldMk cId="422497241" sldId="317"/>
            <ac:grpSpMk id="42" creationId="{FC2876F4-0334-46C5-8A19-1CC4C68F5853}"/>
          </ac:grpSpMkLst>
        </pc:grpChg>
        <pc:grpChg chg="del mod topLvl">
          <ac:chgData name="Evandro Zatti" userId="972670453096dfb8" providerId="LiveId" clId="{E70E710B-C2E9-4A88-A123-565F623477D8}" dt="2024-08-18T12:24:39.754" v="39" actId="165"/>
          <ac:grpSpMkLst>
            <pc:docMk/>
            <pc:sldMk cId="422497241" sldId="317"/>
            <ac:grpSpMk id="58" creationId="{D847C22D-9220-44C8-8176-E313B6B0280E}"/>
          </ac:grpSpMkLst>
        </pc:grpChg>
        <pc:grpChg chg="del mod topLvl">
          <ac:chgData name="Evandro Zatti" userId="972670453096dfb8" providerId="LiveId" clId="{E70E710B-C2E9-4A88-A123-565F623477D8}" dt="2024-08-18T12:24:39.754" v="39" actId="165"/>
          <ac:grpSpMkLst>
            <pc:docMk/>
            <pc:sldMk cId="422497241" sldId="317"/>
            <ac:grpSpMk id="61" creationId="{1AAED973-EF12-4896-9548-0E31793EB57C}"/>
          </ac:grpSpMkLst>
        </pc:grpChg>
        <pc:grpChg chg="del mod topLvl">
          <ac:chgData name="Evandro Zatti" userId="972670453096dfb8" providerId="LiveId" clId="{E70E710B-C2E9-4A88-A123-565F623477D8}" dt="2024-08-18T12:24:39.754" v="39" actId="165"/>
          <ac:grpSpMkLst>
            <pc:docMk/>
            <pc:sldMk cId="422497241" sldId="317"/>
            <ac:grpSpMk id="66" creationId="{09B2F624-A722-429A-AFC8-114008C81641}"/>
          </ac:grpSpMkLst>
        </pc:grpChg>
        <pc:grpChg chg="del mod topLvl">
          <ac:chgData name="Evandro Zatti" userId="972670453096dfb8" providerId="LiveId" clId="{E70E710B-C2E9-4A88-A123-565F623477D8}" dt="2024-08-18T12:24:39.754" v="39" actId="165"/>
          <ac:grpSpMkLst>
            <pc:docMk/>
            <pc:sldMk cId="422497241" sldId="317"/>
            <ac:grpSpMk id="69" creationId="{9BE3EDFA-8944-480A-894B-91A9F2DC817D}"/>
          </ac:grpSpMkLst>
        </pc:grpChg>
        <pc:grpChg chg="del mod topLvl">
          <ac:chgData name="Evandro Zatti" userId="972670453096dfb8" providerId="LiveId" clId="{E70E710B-C2E9-4A88-A123-565F623477D8}" dt="2024-08-18T12:24:39.754" v="39" actId="165"/>
          <ac:grpSpMkLst>
            <pc:docMk/>
            <pc:sldMk cId="422497241" sldId="317"/>
            <ac:grpSpMk id="72" creationId="{3757A1D7-C8F2-4772-996C-7A6FE6365D80}"/>
          </ac:grpSpMkLst>
        </pc:grpChg>
        <pc:grpChg chg="del mod topLvl">
          <ac:chgData name="Evandro Zatti" userId="972670453096dfb8" providerId="LiveId" clId="{E70E710B-C2E9-4A88-A123-565F623477D8}" dt="2024-08-18T12:30:09.765" v="212" actId="165"/>
          <ac:grpSpMkLst>
            <pc:docMk/>
            <pc:sldMk cId="422497241" sldId="317"/>
            <ac:grpSpMk id="76" creationId="{CE0887C8-BB21-4B99-9321-9857C67D9AB0}"/>
          </ac:grpSpMkLst>
        </pc:grpChg>
        <pc:grpChg chg="del mod topLvl">
          <ac:chgData name="Evandro Zatti" userId="972670453096dfb8" providerId="LiveId" clId="{E70E710B-C2E9-4A88-A123-565F623477D8}" dt="2024-08-18T12:30:09.765" v="212" actId="165"/>
          <ac:grpSpMkLst>
            <pc:docMk/>
            <pc:sldMk cId="422497241" sldId="317"/>
            <ac:grpSpMk id="79" creationId="{C5197013-1D60-48D0-9997-6730C134E292}"/>
          </ac:grpSpMkLst>
        </pc:grpChg>
        <pc:grpChg chg="del mod topLvl">
          <ac:chgData name="Evandro Zatti" userId="972670453096dfb8" providerId="LiveId" clId="{E70E710B-C2E9-4A88-A123-565F623477D8}" dt="2024-08-18T12:30:09.765" v="212" actId="165"/>
          <ac:grpSpMkLst>
            <pc:docMk/>
            <pc:sldMk cId="422497241" sldId="317"/>
            <ac:grpSpMk id="82" creationId="{7BCB6E6B-9481-414A-9E43-D873BB03E56B}"/>
          </ac:grpSpMkLst>
        </pc:grpChg>
        <pc:grpChg chg="add del mod">
          <ac:chgData name="Evandro Zatti" userId="972670453096dfb8" providerId="LiveId" clId="{E70E710B-C2E9-4A88-A123-565F623477D8}" dt="2024-08-18T12:38:17.179" v="442" actId="165"/>
          <ac:grpSpMkLst>
            <pc:docMk/>
            <pc:sldMk cId="422497241" sldId="317"/>
            <ac:grpSpMk id="92" creationId="{DE07D70A-DAE1-681F-1946-6531FD7ED139}"/>
          </ac:grpSpMkLst>
        </pc:grpChg>
        <pc:grpChg chg="add mod">
          <ac:chgData name="Evandro Zatti" userId="972670453096dfb8" providerId="LiveId" clId="{E70E710B-C2E9-4A88-A123-565F623477D8}" dt="2024-08-18T12:39:13.013" v="473" actId="1076"/>
          <ac:grpSpMkLst>
            <pc:docMk/>
            <pc:sldMk cId="422497241" sldId="317"/>
            <ac:grpSpMk id="95" creationId="{91662B84-7FC3-2CFD-18DB-456D705D26A6}"/>
          </ac:grpSpMkLst>
        </pc:grpChg>
        <pc:grpChg chg="del mod topLvl">
          <ac:chgData name="Evandro Zatti" userId="972670453096dfb8" providerId="LiveId" clId="{E70E710B-C2E9-4A88-A123-565F623477D8}" dt="2024-08-18T12:39:02.116" v="471" actId="165"/>
          <ac:grpSpMkLst>
            <pc:docMk/>
            <pc:sldMk cId="422497241" sldId="317"/>
            <ac:grpSpMk id="107" creationId="{9AE5CB7D-F006-4FA9-A258-8CF60F0EC7B5}"/>
          </ac:grpSpMkLst>
        </pc:grpChg>
        <pc:grpChg chg="del mod topLvl">
          <ac:chgData name="Evandro Zatti" userId="972670453096dfb8" providerId="LiveId" clId="{E70E710B-C2E9-4A88-A123-565F623477D8}" dt="2024-08-18T12:39:02.116" v="471" actId="165"/>
          <ac:grpSpMkLst>
            <pc:docMk/>
            <pc:sldMk cId="422497241" sldId="317"/>
            <ac:grpSpMk id="108" creationId="{B0A51C63-22B9-4EEC-BF6D-7B4F0D8AE77B}"/>
          </ac:grpSpMkLst>
        </pc:grpChg>
        <pc:grpChg chg="del mod topLvl">
          <ac:chgData name="Evandro Zatti" userId="972670453096dfb8" providerId="LiveId" clId="{E70E710B-C2E9-4A88-A123-565F623477D8}" dt="2024-08-18T12:39:02.116" v="471" actId="165"/>
          <ac:grpSpMkLst>
            <pc:docMk/>
            <pc:sldMk cId="422497241" sldId="317"/>
            <ac:grpSpMk id="123" creationId="{217AB6A7-9885-4C19-A424-5E72618F5759}"/>
          </ac:grpSpMkLst>
        </pc:grpChg>
        <pc:grpChg chg="del mod topLvl">
          <ac:chgData name="Evandro Zatti" userId="972670453096dfb8" providerId="LiveId" clId="{E70E710B-C2E9-4A88-A123-565F623477D8}" dt="2024-08-18T12:39:02.116" v="471" actId="165"/>
          <ac:grpSpMkLst>
            <pc:docMk/>
            <pc:sldMk cId="422497241" sldId="317"/>
            <ac:grpSpMk id="126" creationId="{699CEABB-F164-4E5D-A53E-BDCEFDAB6CBC}"/>
          </ac:grpSpMkLst>
        </pc:grpChg>
        <pc:grpChg chg="del mod topLvl">
          <ac:chgData name="Evandro Zatti" userId="972670453096dfb8" providerId="LiveId" clId="{E70E710B-C2E9-4A88-A123-565F623477D8}" dt="2024-08-18T12:29:07.213" v="180" actId="165"/>
          <ac:grpSpMkLst>
            <pc:docMk/>
            <pc:sldMk cId="422497241" sldId="317"/>
            <ac:grpSpMk id="167" creationId="{907680A0-A41F-469F-AD6C-09529F8F2F5E}"/>
          </ac:grpSpMkLst>
        </pc:grpChg>
        <pc:grpChg chg="del mod topLvl">
          <ac:chgData name="Evandro Zatti" userId="972670453096dfb8" providerId="LiveId" clId="{E70E710B-C2E9-4A88-A123-565F623477D8}" dt="2024-08-18T12:29:22.287" v="184" actId="165"/>
          <ac:grpSpMkLst>
            <pc:docMk/>
            <pc:sldMk cId="422497241" sldId="317"/>
            <ac:grpSpMk id="170" creationId="{AFFEE322-AB04-4071-A72F-9CF9CCED9231}"/>
          </ac:grpSpMkLst>
        </pc:grpChg>
        <pc:grpChg chg="del">
          <ac:chgData name="Evandro Zatti" userId="972670453096dfb8" providerId="LiveId" clId="{E70E710B-C2E9-4A88-A123-565F623477D8}" dt="2024-08-18T12:25:53.366" v="48" actId="165"/>
          <ac:grpSpMkLst>
            <pc:docMk/>
            <pc:sldMk cId="422497241" sldId="317"/>
            <ac:grpSpMk id="5123" creationId="{F3203397-B812-4A99-BC3A-994551C41566}"/>
          </ac:grpSpMkLst>
        </pc:grpChg>
        <pc:grpChg chg="del">
          <ac:chgData name="Evandro Zatti" userId="972670453096dfb8" providerId="LiveId" clId="{E70E710B-C2E9-4A88-A123-565F623477D8}" dt="2024-08-18T12:30:03.525" v="211" actId="165"/>
          <ac:grpSpMkLst>
            <pc:docMk/>
            <pc:sldMk cId="422497241" sldId="317"/>
            <ac:grpSpMk id="5124" creationId="{87A1F1E2-2CAA-477F-B59B-393E5D7D377C}"/>
          </ac:grpSpMkLst>
        </pc:grpChg>
        <pc:grpChg chg="del">
          <ac:chgData name="Evandro Zatti" userId="972670453096dfb8" providerId="LiveId" clId="{E70E710B-C2E9-4A88-A123-565F623477D8}" dt="2024-08-18T12:24:09.040" v="26" actId="165"/>
          <ac:grpSpMkLst>
            <pc:docMk/>
            <pc:sldMk cId="422497241" sldId="317"/>
            <ac:grpSpMk id="5135" creationId="{8414F30E-CA60-4FFB-9859-2C7F03E4EF03}"/>
          </ac:grpSpMkLst>
        </pc:grpChg>
        <pc:grpChg chg="del">
          <ac:chgData name="Evandro Zatti" userId="972670453096dfb8" providerId="LiveId" clId="{E70E710B-C2E9-4A88-A123-565F623477D8}" dt="2024-08-18T12:27:05.541" v="79" actId="165"/>
          <ac:grpSpMkLst>
            <pc:docMk/>
            <pc:sldMk cId="422497241" sldId="317"/>
            <ac:grpSpMk id="5182" creationId="{583C5786-0C2C-4D37-934E-92D9264A1B5B}"/>
          </ac:grpSpMkLst>
        </pc:grpChg>
        <pc:grpChg chg="del">
          <ac:chgData name="Evandro Zatti" userId="972670453096dfb8" providerId="LiveId" clId="{E70E710B-C2E9-4A88-A123-565F623477D8}" dt="2024-08-18T12:29:01.142" v="179" actId="165"/>
          <ac:grpSpMkLst>
            <pc:docMk/>
            <pc:sldMk cId="422497241" sldId="317"/>
            <ac:grpSpMk id="5183" creationId="{32C00CC2-382F-43AC-B9B8-458784951B69}"/>
          </ac:grpSpMkLst>
        </pc:grp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1" creationId="{6EBC0106-9D2A-4F4C-AD24-A822F24DDFFD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7" creationId="{0AE99B4F-1311-41F8-8ABA-7D85EA5A97AB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20" creationId="{8DD7FD8B-AAB2-447B-8CF1-E62B5871B733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26" creationId="{81F86A30-88EF-40E2-B77D-E15A211B909B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29" creationId="{6BD49173-5BAC-4E3C-98A6-8B05D4AF1DEE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32" creationId="{1DC1E4EB-2919-4259-8C22-D698326A4694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41" creationId="{A1E720F7-0023-4E7B-B6F0-C6787F0A435C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44" creationId="{0516E119-9386-444D-B6CE-A6386B339364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54" creationId="{B36D1E4F-88F7-4B4B-BA54-02EA2410751D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60" creationId="{47444D0F-B4DA-4F27-AE4D-A807AACA86C6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63" creationId="{6C7DC0C1-39C9-4012-80DF-2B008A6DBCB1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68" creationId="{874B7FC2-ED99-46D4-A0CF-1A2ED5276194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71" creationId="{CC25D3E3-6AC1-4C15-A7CC-C474A2592458}"/>
          </ac:cxnSpMkLst>
        </pc:cxnChg>
        <pc:cxnChg chg="del mod topLvl">
          <ac:chgData name="Evandro Zatti" userId="972670453096dfb8" providerId="LiveId" clId="{E70E710B-C2E9-4A88-A123-565F623477D8}" dt="2024-08-18T12:38:28.064" v="451" actId="478"/>
          <ac:cxnSpMkLst>
            <pc:docMk/>
            <pc:sldMk cId="422497241" sldId="317"/>
            <ac:cxnSpMk id="74" creationId="{41E29C35-09B2-4DA6-98EB-0EC48369428E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78" creationId="{4C241C4A-A9B7-43F0-B591-5E07755D151A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81" creationId="{4B7267BC-F355-411A-9477-113D59194EDB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84" creationId="{27ECE68A-CD3E-4806-B5A2-885931843576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85" creationId="{8DBF4815-B7EE-4364-9EED-DD23A0EEA647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88" creationId="{959F00A3-10F6-40C6-AE0F-CA3C88004265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94" creationId="{AEC04B8B-7E27-42A7-AF2A-59112A86B0B2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97" creationId="{39C2FC43-CBC8-48A6-9E72-6BF90835D44A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10" creationId="{2FAD811A-E7A9-4255-B278-7080A3D90F47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14" creationId="{4BA3548B-2589-4CC6-B401-9049E83C7F70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16" creationId="{243DDF11-EA9E-410A-AB0D-11678B870CF8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25" creationId="{CF85433A-D484-43A3-AEC5-2CA94EAB6574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28" creationId="{B406E2BC-25CB-428F-AED5-3BD4F38302D0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38" creationId="{072E43B2-BF39-438A-8561-DE9DF427C780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51" creationId="{0C30354C-ADC8-4EBB-8DD3-5FAF98E0ACC7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57" creationId="{E9ACFF4B-46B7-4523-B284-AE09986D3422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60" creationId="{DD286636-50E6-4A14-8BB5-92762E2701C7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63" creationId="{7D80E3C5-6C10-436C-8668-88283AB12CBD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69" creationId="{BCF628B9-62A8-4268-811D-EBE24E6C5750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72" creationId="{53CA4E96-C512-4806-A7E6-6721F91C116B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73" creationId="{8CD08531-8534-4AA1-BFC7-47C78F6C2511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81" creationId="{62CEBB09-DDF2-485A-BD16-957A893971BC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187" creationId="{51A35EC2-EBB6-4D79-AD2D-E21ADF3CEFFC}"/>
          </ac:cxnSpMkLst>
        </pc:cxnChg>
        <pc:cxnChg chg="mod topLvl">
          <ac:chgData name="Evandro Zatti" userId="972670453096dfb8" providerId="LiveId" clId="{E70E710B-C2E9-4A88-A123-565F623477D8}" dt="2024-08-18T12:39:08.897" v="472" actId="164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E70E710B-C2E9-4A88-A123-565F623477D8}" dt="2024-08-18T12:41:49.153" v="492"/>
        <pc:sldMkLst>
          <pc:docMk/>
          <pc:sldMk cId="2986423593" sldId="317"/>
        </pc:sldMkLst>
      </pc:sldChg>
      <pc:sldChg chg="add">
        <pc:chgData name="Evandro Zatti" userId="972670453096dfb8" providerId="LiveId" clId="{E70E710B-C2E9-4A88-A123-565F623477D8}" dt="2024-08-18T12:41:49.153" v="492"/>
        <pc:sldMkLst>
          <pc:docMk/>
          <pc:sldMk cId="602427749" sldId="470"/>
        </pc:sldMkLst>
      </pc:sldChg>
      <pc:sldChg chg="del">
        <pc:chgData name="Evandro Zatti" userId="972670453096dfb8" providerId="LiveId" clId="{E70E710B-C2E9-4A88-A123-565F623477D8}" dt="2024-08-18T12:41:43.731" v="491" actId="2696"/>
        <pc:sldMkLst>
          <pc:docMk/>
          <pc:sldMk cId="1950696759" sldId="470"/>
        </pc:sldMkLst>
      </pc:sldChg>
      <pc:sldChg chg="add">
        <pc:chgData name="Evandro Zatti" userId="972670453096dfb8" providerId="LiveId" clId="{E70E710B-C2E9-4A88-A123-565F623477D8}" dt="2024-08-18T12:41:49.153" v="492"/>
        <pc:sldMkLst>
          <pc:docMk/>
          <pc:sldMk cId="1779304851" sldId="476"/>
        </pc:sldMkLst>
      </pc:sldChg>
      <pc:sldChg chg="del">
        <pc:chgData name="Evandro Zatti" userId="972670453096dfb8" providerId="LiveId" clId="{E70E710B-C2E9-4A88-A123-565F623477D8}" dt="2024-08-18T12:41:43.731" v="491" actId="2696"/>
        <pc:sldMkLst>
          <pc:docMk/>
          <pc:sldMk cId="3091793214" sldId="476"/>
        </pc:sldMkLst>
      </pc:sldChg>
      <pc:sldChg chg="modSp mod ord">
        <pc:chgData name="Evandro Zatti" userId="972670453096dfb8" providerId="LiveId" clId="{E70E710B-C2E9-4A88-A123-565F623477D8}" dt="2024-08-18T12:41:15.436" v="490"/>
        <pc:sldMkLst>
          <pc:docMk/>
          <pc:sldMk cId="3087954844" sldId="477"/>
        </pc:sldMkLst>
        <pc:spChg chg="mod">
          <ac:chgData name="Evandro Zatti" userId="972670453096dfb8" providerId="LiveId" clId="{E70E710B-C2E9-4A88-A123-565F623477D8}" dt="2024-08-18T12:41:10.396" v="488" actId="20577"/>
          <ac:spMkLst>
            <pc:docMk/>
            <pc:sldMk cId="3087954844" sldId="477"/>
            <ac:spMk id="2" creationId="{88E20600-B5F9-487C-AB9A-B398DDDF2B2B}"/>
          </ac:spMkLst>
        </pc:spChg>
      </pc:sldChg>
      <pc:sldChg chg="add del">
        <pc:chgData name="Evandro Zatti" userId="972670453096dfb8" providerId="LiveId" clId="{E70E710B-C2E9-4A88-A123-565F623477D8}" dt="2024-08-18T12:41:51.837" v="493" actId="47"/>
        <pc:sldMkLst>
          <pc:docMk/>
          <pc:sldMk cId="2992385822" sldId="488"/>
        </pc:sldMkLst>
      </pc:sldChg>
    </pc:docChg>
  </pc:docChgLst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18/08/2024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>
                <a:solidFill>
                  <a:schemeClr val="accent2">
                    <a:lumMod val="50000"/>
                  </a:schemeClr>
                </a:solidFill>
              </a:rPr>
              <a:t>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</a:t>
            </a:r>
            <a:r>
              <a:rPr lang="pt-BR"/>
              <a:t>de banco de dados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79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Diagrama Entidade-Relacionamento</a:t>
            </a:r>
          </a:p>
        </p:txBody>
      </p: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91662B84-7FC3-2CFD-18DB-456D705D26A6}"/>
              </a:ext>
            </a:extLst>
          </p:cNvPr>
          <p:cNvGrpSpPr/>
          <p:nvPr/>
        </p:nvGrpSpPr>
        <p:grpSpPr>
          <a:xfrm>
            <a:off x="580648" y="1708030"/>
            <a:ext cx="11235028" cy="4775282"/>
            <a:chOff x="544789" y="1849168"/>
            <a:chExt cx="11235028" cy="4775282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1F10C58-91A7-4CEA-A6A4-96303F432A37}"/>
                </a:ext>
              </a:extLst>
            </p:cNvPr>
            <p:cNvSpPr/>
            <p:nvPr/>
          </p:nvSpPr>
          <p:spPr>
            <a:xfrm>
              <a:off x="544789" y="3616071"/>
              <a:ext cx="1080120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Compra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D6C90653-A7CF-47C0-B27C-EA85E9A69D43}"/>
                </a:ext>
              </a:extLst>
            </p:cNvPr>
            <p:cNvSpPr/>
            <p:nvPr/>
          </p:nvSpPr>
          <p:spPr>
            <a:xfrm>
              <a:off x="1343465" y="4403346"/>
              <a:ext cx="1349575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u="sng" dirty="0" err="1">
                  <a:solidFill>
                    <a:schemeClr val="tx1"/>
                  </a:solidFill>
                </a:rPr>
                <a:t>n.f</a:t>
              </a:r>
              <a:r>
                <a:rPr lang="pt-BR" sz="1600" u="sng" dirty="0">
                  <a:solidFill>
                    <a:schemeClr val="tx1"/>
                  </a:solidFill>
                </a:rPr>
                <a:t>.</a:t>
              </a:r>
            </a:p>
          </p:txBody>
        </p: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EBC0106-9D2A-4F4C-AD24-A822F24DDF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85" y="4556898"/>
              <a:ext cx="256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4E6F17F-3819-4EB6-A7BD-88B7504923B6}"/>
                </a:ext>
              </a:extLst>
            </p:cNvPr>
            <p:cNvSpPr/>
            <p:nvPr/>
          </p:nvSpPr>
          <p:spPr>
            <a:xfrm>
              <a:off x="1343467" y="4831556"/>
              <a:ext cx="1349574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AE99B4F-1311-41F8-8ABA-7D85EA5A97AB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86" y="4985108"/>
              <a:ext cx="256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E86F880-B752-4031-9BB2-3F46FE4755D8}"/>
                </a:ext>
              </a:extLst>
            </p:cNvPr>
            <p:cNvSpPr/>
            <p:nvPr/>
          </p:nvSpPr>
          <p:spPr>
            <a:xfrm>
              <a:off x="1343471" y="5264861"/>
              <a:ext cx="1349569" cy="28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valor total</a:t>
              </a: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DD7FD8B-AAB2-447B-8CF1-E62B5871B733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85" y="5418412"/>
              <a:ext cx="256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1F86A30-88EF-40E2-B77D-E15A211B909B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79072" y="3976111"/>
              <a:ext cx="5777" cy="144009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6BD49173-5BAC-4E3C-98A6-8B05D4AF1DEE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1624909" y="3788916"/>
              <a:ext cx="793244" cy="71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1DC1E4EB-2919-4259-8C22-D698326A4694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 flipV="1">
              <a:off x="4066262" y="3788916"/>
              <a:ext cx="1236123" cy="5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Losango 5">
              <a:extLst>
                <a:ext uri="{FF2B5EF4-FFF2-40B4-BE49-F238E27FC236}">
                  <a16:creationId xmlns:a16="http://schemas.microsoft.com/office/drawing/2014/main" id="{264FB269-F77E-4AE8-A3F9-6BE625276038}"/>
                </a:ext>
              </a:extLst>
            </p:cNvPr>
            <p:cNvSpPr/>
            <p:nvPr/>
          </p:nvSpPr>
          <p:spPr>
            <a:xfrm>
              <a:off x="2418153" y="3418073"/>
              <a:ext cx="1648109" cy="74168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possui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ECAFA445-981C-4D80-B48C-0BA402B9DFC0}"/>
                </a:ext>
              </a:extLst>
            </p:cNvPr>
            <p:cNvSpPr/>
            <p:nvPr/>
          </p:nvSpPr>
          <p:spPr>
            <a:xfrm>
              <a:off x="3483036" y="2353741"/>
              <a:ext cx="1896322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preço pago</a:t>
              </a:r>
            </a:p>
          </p:txBody>
        </p: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A1E720F7-0023-4E7B-B6F0-C6787F0A435C}"/>
                </a:ext>
              </a:extLst>
            </p:cNvPr>
            <p:cNvCxnSpPr>
              <a:cxnSpLocks/>
            </p:cNvCxnSpPr>
            <p:nvPr/>
          </p:nvCxnSpPr>
          <p:spPr>
            <a:xfrm>
              <a:off x="3242208" y="2509177"/>
              <a:ext cx="2461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Elipse 177">
              <a:extLst>
                <a:ext uri="{FF2B5EF4-FFF2-40B4-BE49-F238E27FC236}">
                  <a16:creationId xmlns:a16="http://schemas.microsoft.com/office/drawing/2014/main" id="{3AE3325D-AC63-4D55-B765-6804FDACFEF8}"/>
                </a:ext>
              </a:extLst>
            </p:cNvPr>
            <p:cNvSpPr/>
            <p:nvPr/>
          </p:nvSpPr>
          <p:spPr>
            <a:xfrm>
              <a:off x="3482443" y="1961615"/>
              <a:ext cx="1896322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qtde</a:t>
              </a:r>
              <a:r>
                <a:rPr lang="pt-BR" sz="1600" dirty="0">
                  <a:solidFill>
                    <a:schemeClr val="tx1"/>
                  </a:solidFill>
                </a:rPr>
                <a:t>. comprada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4DD08251-1A30-4E47-82E8-D724CD4E8334}"/>
                </a:ext>
              </a:extLst>
            </p:cNvPr>
            <p:cNvSpPr/>
            <p:nvPr/>
          </p:nvSpPr>
          <p:spPr>
            <a:xfrm>
              <a:off x="3483037" y="2745867"/>
              <a:ext cx="1919715" cy="3116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valor total pago</a:t>
              </a:r>
            </a:p>
          </p:txBody>
        </p: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0516E119-9386-444D-B6CE-A6386B339364}"/>
                </a:ext>
              </a:extLst>
            </p:cNvPr>
            <p:cNvCxnSpPr>
              <a:cxnSpLocks/>
            </p:cNvCxnSpPr>
            <p:nvPr/>
          </p:nvCxnSpPr>
          <p:spPr>
            <a:xfrm>
              <a:off x="3242208" y="2900643"/>
              <a:ext cx="2461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ector reto 180">
              <a:extLst>
                <a:ext uri="{FF2B5EF4-FFF2-40B4-BE49-F238E27FC236}">
                  <a16:creationId xmlns:a16="http://schemas.microsoft.com/office/drawing/2014/main" id="{62CEBB09-DDF2-485A-BD16-957A893971BC}"/>
                </a:ext>
              </a:extLst>
            </p:cNvPr>
            <p:cNvCxnSpPr>
              <a:cxnSpLocks/>
            </p:cNvCxnSpPr>
            <p:nvPr/>
          </p:nvCxnSpPr>
          <p:spPr>
            <a:xfrm>
              <a:off x="3243524" y="2117051"/>
              <a:ext cx="2272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B36D1E4F-88F7-4B4B-BA54-02EA2410751D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3242208" y="2107219"/>
              <a:ext cx="0" cy="1310854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B2964675-EE5C-4723-BEA9-2E51AB127E1E}"/>
                </a:ext>
              </a:extLst>
            </p:cNvPr>
            <p:cNvSpPr/>
            <p:nvPr/>
          </p:nvSpPr>
          <p:spPr>
            <a:xfrm>
              <a:off x="10699697" y="3613969"/>
              <a:ext cx="1080120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Venda</a:t>
              </a:r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4D3A29A-E963-4948-9DD9-2061994B4542}"/>
                </a:ext>
              </a:extLst>
            </p:cNvPr>
            <p:cNvSpPr/>
            <p:nvPr/>
          </p:nvSpPr>
          <p:spPr>
            <a:xfrm>
              <a:off x="9738388" y="4401019"/>
              <a:ext cx="1252418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u="sng" dirty="0">
                  <a:solidFill>
                    <a:schemeClr val="tx1"/>
                  </a:solidFill>
                </a:rPr>
                <a:t>código</a:t>
              </a:r>
            </a:p>
          </p:txBody>
        </p: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4C241C4A-A9B7-43F0-B591-5E07755D151A}"/>
                </a:ext>
              </a:extLst>
            </p:cNvPr>
            <p:cNvCxnSpPr>
              <a:cxnSpLocks/>
              <a:stCxn id="77" idx="6"/>
            </p:cNvCxnSpPr>
            <p:nvPr/>
          </p:nvCxnSpPr>
          <p:spPr>
            <a:xfrm>
              <a:off x="10990806" y="4545664"/>
              <a:ext cx="2565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183BDBB-0D93-4F19-9805-B457A1DEDDC0}"/>
                </a:ext>
              </a:extLst>
            </p:cNvPr>
            <p:cNvSpPr/>
            <p:nvPr/>
          </p:nvSpPr>
          <p:spPr>
            <a:xfrm>
              <a:off x="9738389" y="4829229"/>
              <a:ext cx="1252417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data</a:t>
              </a:r>
            </a:p>
          </p:txBody>
        </p:sp>
        <p:cxnSp>
          <p:nvCxnSpPr>
            <p:cNvPr id="81" name="Conector reto 80">
              <a:extLst>
                <a:ext uri="{FF2B5EF4-FFF2-40B4-BE49-F238E27FC236}">
                  <a16:creationId xmlns:a16="http://schemas.microsoft.com/office/drawing/2014/main" id="{4B7267BC-F355-411A-9477-113D59194EDB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>
              <a:off x="10990806" y="4973874"/>
              <a:ext cx="256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2FB2FEF4-6DAA-4498-921E-9B777468EFEA}"/>
                </a:ext>
              </a:extLst>
            </p:cNvPr>
            <p:cNvSpPr/>
            <p:nvPr/>
          </p:nvSpPr>
          <p:spPr>
            <a:xfrm>
              <a:off x="9738392" y="5262534"/>
              <a:ext cx="1252412" cy="289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valor total</a:t>
              </a:r>
            </a:p>
          </p:txBody>
        </p:sp>
        <p:cxnSp>
          <p:nvCxnSpPr>
            <p:cNvPr id="84" name="Conector reto 83">
              <a:extLst>
                <a:ext uri="{FF2B5EF4-FFF2-40B4-BE49-F238E27FC236}">
                  <a16:creationId xmlns:a16="http://schemas.microsoft.com/office/drawing/2014/main" id="{27ECE68A-CD3E-4806-B5A2-885931843576}"/>
                </a:ext>
              </a:extLst>
            </p:cNvPr>
            <p:cNvCxnSpPr>
              <a:cxnSpLocks/>
              <a:stCxn id="83" idx="6"/>
            </p:cNvCxnSpPr>
            <p:nvPr/>
          </p:nvCxnSpPr>
          <p:spPr>
            <a:xfrm>
              <a:off x="10990804" y="5407178"/>
              <a:ext cx="2565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DBF4815-B7EE-4364-9EED-DD23A0EEA647}"/>
                </a:ext>
              </a:extLst>
            </p:cNvPr>
            <p:cNvCxnSpPr>
              <a:cxnSpLocks/>
            </p:cNvCxnSpPr>
            <p:nvPr/>
          </p:nvCxnSpPr>
          <p:spPr>
            <a:xfrm>
              <a:off x="11239755" y="3976111"/>
              <a:ext cx="7618" cy="143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959F00A3-10F6-40C6-AE0F-CA3C88004265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>
              <a:off x="6382505" y="3793988"/>
              <a:ext cx="978219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AEC04B8B-7E27-42A7-AF2A-59112A86B0B2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10147417" y="3788915"/>
              <a:ext cx="552280" cy="5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2B089CA9-2B9E-4E6D-9F61-0E60EDF088E5}"/>
                </a:ext>
              </a:extLst>
            </p:cNvPr>
            <p:cNvSpPr/>
            <p:nvPr/>
          </p:nvSpPr>
          <p:spPr>
            <a:xfrm>
              <a:off x="5302385" y="3619527"/>
              <a:ext cx="1080120" cy="3489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Produto</a:t>
              </a:r>
            </a:p>
          </p:txBody>
        </p:sp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B4FCC52E-B156-495D-A833-A261F082C6E3}"/>
                </a:ext>
              </a:extLst>
            </p:cNvPr>
            <p:cNvSpPr/>
            <p:nvPr/>
          </p:nvSpPr>
          <p:spPr>
            <a:xfrm>
              <a:off x="6072768" y="1849168"/>
              <a:ext cx="1746198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u="sng" dirty="0">
                  <a:solidFill>
                    <a:schemeClr val="tx1"/>
                  </a:solidFill>
                </a:rPr>
                <a:t>código</a:t>
              </a:r>
            </a:p>
          </p:txBody>
        </p: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47444D0F-B4DA-4F27-AE4D-A807AACA86C6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838057" y="2005265"/>
              <a:ext cx="234711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73667835-002C-4A27-B8B2-9C026949F4ED}"/>
                </a:ext>
              </a:extLst>
            </p:cNvPr>
            <p:cNvSpPr/>
            <p:nvPr/>
          </p:nvSpPr>
          <p:spPr>
            <a:xfrm>
              <a:off x="6072768" y="2239975"/>
              <a:ext cx="1746195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nome</a:t>
              </a: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6C7DC0C1-39C9-4012-80DF-2B008A6DBCB1}"/>
                </a:ext>
              </a:extLst>
            </p:cNvPr>
            <p:cNvCxnSpPr>
              <a:cxnSpLocks/>
              <a:endCxn id="62" idx="2"/>
            </p:cNvCxnSpPr>
            <p:nvPr/>
          </p:nvCxnSpPr>
          <p:spPr>
            <a:xfrm>
              <a:off x="5838054" y="2396072"/>
              <a:ext cx="234714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0D14AB72-CF13-42EE-BC76-5DB856D2B1A5}"/>
                </a:ext>
              </a:extLst>
            </p:cNvPr>
            <p:cNvSpPr/>
            <p:nvPr/>
          </p:nvSpPr>
          <p:spPr>
            <a:xfrm>
              <a:off x="6072768" y="2630781"/>
              <a:ext cx="1746195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qtde</a:t>
              </a:r>
              <a:r>
                <a:rPr lang="pt-BR" sz="1600" dirty="0">
                  <a:solidFill>
                    <a:schemeClr val="tx1"/>
                  </a:solidFill>
                </a:rPr>
                <a:t>. estoque</a:t>
              </a:r>
            </a:p>
          </p:txBody>
        </p:sp>
        <p:cxnSp>
          <p:nvCxnSpPr>
            <p:cNvPr id="68" name="Conector reto 67">
              <a:extLst>
                <a:ext uri="{FF2B5EF4-FFF2-40B4-BE49-F238E27FC236}">
                  <a16:creationId xmlns:a16="http://schemas.microsoft.com/office/drawing/2014/main" id="{874B7FC2-ED99-46D4-A0CF-1A2ED5276194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838054" y="2786878"/>
              <a:ext cx="234714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2162CCD6-D235-4414-9B3D-09AB5355D0C4}"/>
                </a:ext>
              </a:extLst>
            </p:cNvPr>
            <p:cNvSpPr/>
            <p:nvPr/>
          </p:nvSpPr>
          <p:spPr>
            <a:xfrm>
              <a:off x="6087019" y="3021586"/>
              <a:ext cx="1725719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preço venda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CC25D3E3-6AC1-4C15-A7CC-C474A2592458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5831829" y="3177683"/>
              <a:ext cx="255190" cy="40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39C2FC43-CBC8-48A6-9E72-6BF90835D44A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5842445" y="2005265"/>
              <a:ext cx="0" cy="161426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Losango 103">
              <a:extLst>
                <a:ext uri="{FF2B5EF4-FFF2-40B4-BE49-F238E27FC236}">
                  <a16:creationId xmlns:a16="http://schemas.microsoft.com/office/drawing/2014/main" id="{BB5C870A-813B-4942-9EB7-F0ED0E623BBF}"/>
                </a:ext>
              </a:extLst>
            </p:cNvPr>
            <p:cNvSpPr/>
            <p:nvPr/>
          </p:nvSpPr>
          <p:spPr>
            <a:xfrm>
              <a:off x="5113703" y="4265402"/>
              <a:ext cx="1451421" cy="34892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é do</a:t>
              </a:r>
            </a:p>
          </p:txBody>
        </p:sp>
        <p:sp>
          <p:nvSpPr>
            <p:cNvPr id="106" name="Retângulo 105">
              <a:extLst>
                <a:ext uri="{FF2B5EF4-FFF2-40B4-BE49-F238E27FC236}">
                  <a16:creationId xmlns:a16="http://schemas.microsoft.com/office/drawing/2014/main" id="{80C7C0E6-F650-406A-8253-AA94F13C6920}"/>
                </a:ext>
              </a:extLst>
            </p:cNvPr>
            <p:cNvSpPr/>
            <p:nvPr/>
          </p:nvSpPr>
          <p:spPr>
            <a:xfrm>
              <a:off x="3638431" y="4686045"/>
              <a:ext cx="1236637" cy="36004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Fornecedor</a:t>
              </a:r>
            </a:p>
          </p:txBody>
        </p:sp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9CEB9C70-31D1-4DD6-AC16-431BDC97824B}"/>
                </a:ext>
              </a:extLst>
            </p:cNvPr>
            <p:cNvSpPr/>
            <p:nvPr/>
          </p:nvSpPr>
          <p:spPr>
            <a:xfrm>
              <a:off x="5056144" y="5154231"/>
              <a:ext cx="1124981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u="sng" dirty="0" err="1">
                  <a:solidFill>
                    <a:schemeClr val="tx1"/>
                  </a:solidFill>
                </a:rPr>
                <a:t>cnpj</a:t>
              </a:r>
              <a:endParaRPr lang="pt-BR" sz="16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243DDF11-EA9E-410A-AB0D-11678B870CF8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 flipH="1">
              <a:off x="4256751" y="5298876"/>
              <a:ext cx="7993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88BA9BDC-8AD2-4A91-8100-1D0AD22361BA}"/>
                </a:ext>
              </a:extLst>
            </p:cNvPr>
            <p:cNvSpPr/>
            <p:nvPr/>
          </p:nvSpPr>
          <p:spPr>
            <a:xfrm>
              <a:off x="5056144" y="5535042"/>
              <a:ext cx="1124988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nome</a:t>
              </a:r>
            </a:p>
          </p:txBody>
        </p:sp>
        <p:cxnSp>
          <p:nvCxnSpPr>
            <p:cNvPr id="114" name="Conector reto 113">
              <a:extLst>
                <a:ext uri="{FF2B5EF4-FFF2-40B4-BE49-F238E27FC236}">
                  <a16:creationId xmlns:a16="http://schemas.microsoft.com/office/drawing/2014/main" id="{4BA3548B-2589-4CC6-B401-9049E83C7F70}"/>
                </a:ext>
              </a:extLst>
            </p:cNvPr>
            <p:cNvCxnSpPr>
              <a:cxnSpLocks/>
              <a:stCxn id="113" idx="2"/>
            </p:cNvCxnSpPr>
            <p:nvPr/>
          </p:nvCxnSpPr>
          <p:spPr>
            <a:xfrm flipH="1">
              <a:off x="4256752" y="5679687"/>
              <a:ext cx="7993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ector reto 109">
              <a:extLst>
                <a:ext uri="{FF2B5EF4-FFF2-40B4-BE49-F238E27FC236}">
                  <a16:creationId xmlns:a16="http://schemas.microsoft.com/office/drawing/2014/main" id="{2FAD811A-E7A9-4255-B278-7080A3D90F47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>
              <a:off x="4256750" y="5046085"/>
              <a:ext cx="0" cy="13907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3D92BC-52F1-4B30-B2D3-C8AB6350230C}"/>
                </a:ext>
              </a:extLst>
            </p:cNvPr>
            <p:cNvSpPr/>
            <p:nvPr/>
          </p:nvSpPr>
          <p:spPr>
            <a:xfrm>
              <a:off x="5033819" y="5915855"/>
              <a:ext cx="1147334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endereço</a:t>
              </a:r>
            </a:p>
          </p:txBody>
        </p:sp>
        <p:cxnSp>
          <p:nvCxnSpPr>
            <p:cNvPr id="125" name="Conector reto 124">
              <a:extLst>
                <a:ext uri="{FF2B5EF4-FFF2-40B4-BE49-F238E27FC236}">
                  <a16:creationId xmlns:a16="http://schemas.microsoft.com/office/drawing/2014/main" id="{CF85433A-D484-43A3-AEC5-2CA94EAB6574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 flipH="1">
              <a:off x="4256750" y="6060499"/>
              <a:ext cx="7770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DB11C82B-6118-4FE5-874B-EAFC3A56FF5B}"/>
                </a:ext>
              </a:extLst>
            </p:cNvPr>
            <p:cNvSpPr/>
            <p:nvPr/>
          </p:nvSpPr>
          <p:spPr>
            <a:xfrm>
              <a:off x="6640539" y="5245752"/>
              <a:ext cx="1147334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rua</a:t>
              </a:r>
            </a:p>
          </p:txBody>
        </p:sp>
        <p:sp>
          <p:nvSpPr>
            <p:cNvPr id="135" name="Elipse 134">
              <a:extLst>
                <a:ext uri="{FF2B5EF4-FFF2-40B4-BE49-F238E27FC236}">
                  <a16:creationId xmlns:a16="http://schemas.microsoft.com/office/drawing/2014/main" id="{D9860F6E-3656-4D8F-BCA4-5E6E2FD04900}"/>
                </a:ext>
              </a:extLst>
            </p:cNvPr>
            <p:cNvSpPr/>
            <p:nvPr/>
          </p:nvSpPr>
          <p:spPr>
            <a:xfrm>
              <a:off x="6618586" y="5582522"/>
              <a:ext cx="1147334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número</a:t>
              </a:r>
            </a:p>
          </p:txBody>
        </p:sp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0A3DD2B1-6A56-41C6-A069-215EEF19C840}"/>
                </a:ext>
              </a:extLst>
            </p:cNvPr>
            <p:cNvSpPr/>
            <p:nvPr/>
          </p:nvSpPr>
          <p:spPr>
            <a:xfrm>
              <a:off x="6618587" y="5915855"/>
              <a:ext cx="1147334" cy="2892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cidade</a:t>
              </a:r>
            </a:p>
          </p:txBody>
        </p:sp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980C22C6-530A-4E7A-8C33-F2A6BF8777EE}"/>
                </a:ext>
              </a:extLst>
            </p:cNvPr>
            <p:cNvSpPr/>
            <p:nvPr/>
          </p:nvSpPr>
          <p:spPr>
            <a:xfrm>
              <a:off x="6642860" y="6246396"/>
              <a:ext cx="1147334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estado</a:t>
              </a:r>
            </a:p>
          </p:txBody>
        </p:sp>
        <p:cxnSp>
          <p:nvCxnSpPr>
            <p:cNvPr id="151" name="Conector reto 150">
              <a:extLst>
                <a:ext uri="{FF2B5EF4-FFF2-40B4-BE49-F238E27FC236}">
                  <a16:creationId xmlns:a16="http://schemas.microsoft.com/office/drawing/2014/main" id="{0C30354C-ADC8-4EBB-8DD3-5FAF98E0ACC7}"/>
                </a:ext>
              </a:extLst>
            </p:cNvPr>
            <p:cNvCxnSpPr>
              <a:cxnSpLocks/>
              <a:stCxn id="124" idx="6"/>
              <a:endCxn id="136" idx="2"/>
            </p:cNvCxnSpPr>
            <p:nvPr/>
          </p:nvCxnSpPr>
          <p:spPr>
            <a:xfrm>
              <a:off x="6181153" y="6060499"/>
              <a:ext cx="43743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to 156">
              <a:extLst>
                <a:ext uri="{FF2B5EF4-FFF2-40B4-BE49-F238E27FC236}">
                  <a16:creationId xmlns:a16="http://schemas.microsoft.com/office/drawing/2014/main" id="{E9ACFF4B-46B7-4523-B284-AE09986D3422}"/>
                </a:ext>
              </a:extLst>
            </p:cNvPr>
            <p:cNvCxnSpPr>
              <a:cxnSpLocks/>
              <a:stCxn id="124" idx="6"/>
              <a:endCxn id="135" idx="2"/>
            </p:cNvCxnSpPr>
            <p:nvPr/>
          </p:nvCxnSpPr>
          <p:spPr>
            <a:xfrm flipV="1">
              <a:off x="6181153" y="5727167"/>
              <a:ext cx="437433" cy="333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reto 159">
              <a:extLst>
                <a:ext uri="{FF2B5EF4-FFF2-40B4-BE49-F238E27FC236}">
                  <a16:creationId xmlns:a16="http://schemas.microsoft.com/office/drawing/2014/main" id="{DD286636-50E6-4A14-8BB5-92762E2701C7}"/>
                </a:ext>
              </a:extLst>
            </p:cNvPr>
            <p:cNvCxnSpPr>
              <a:cxnSpLocks/>
              <a:stCxn id="124" idx="6"/>
              <a:endCxn id="134" idx="2"/>
            </p:cNvCxnSpPr>
            <p:nvPr/>
          </p:nvCxnSpPr>
          <p:spPr>
            <a:xfrm flipV="1">
              <a:off x="6181153" y="5390397"/>
              <a:ext cx="459385" cy="670103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reto 162">
              <a:extLst>
                <a:ext uri="{FF2B5EF4-FFF2-40B4-BE49-F238E27FC236}">
                  <a16:creationId xmlns:a16="http://schemas.microsoft.com/office/drawing/2014/main" id="{7D80E3C5-6C10-436C-8668-88283AB12CBD}"/>
                </a:ext>
              </a:extLst>
            </p:cNvPr>
            <p:cNvCxnSpPr>
              <a:cxnSpLocks/>
              <a:stCxn id="124" idx="6"/>
              <a:endCxn id="137" idx="2"/>
            </p:cNvCxnSpPr>
            <p:nvPr/>
          </p:nvCxnSpPr>
          <p:spPr>
            <a:xfrm>
              <a:off x="6181153" y="6060499"/>
              <a:ext cx="461706" cy="330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2ED04534-205C-4BBC-89B4-594F84D2983E}"/>
                </a:ext>
              </a:extLst>
            </p:cNvPr>
            <p:cNvSpPr/>
            <p:nvPr/>
          </p:nvSpPr>
          <p:spPr>
            <a:xfrm>
              <a:off x="5044035" y="6296661"/>
              <a:ext cx="1137081" cy="2892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telefone</a:t>
              </a:r>
            </a:p>
          </p:txBody>
        </p:sp>
        <p:cxnSp>
          <p:nvCxnSpPr>
            <p:cNvPr id="128" name="Conector reto 127">
              <a:extLst>
                <a:ext uri="{FF2B5EF4-FFF2-40B4-BE49-F238E27FC236}">
                  <a16:creationId xmlns:a16="http://schemas.microsoft.com/office/drawing/2014/main" id="{B406E2BC-25CB-428F-AED5-3BD4F38302D0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 flipH="1">
              <a:off x="4256751" y="6436819"/>
              <a:ext cx="7263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0C19A05A-5088-448F-B874-736E095D6C92}"/>
                </a:ext>
              </a:extLst>
            </p:cNvPr>
            <p:cNvSpPr/>
            <p:nvPr/>
          </p:nvSpPr>
          <p:spPr>
            <a:xfrm>
              <a:off x="4983110" y="6249187"/>
              <a:ext cx="1270064" cy="3752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072E43B2-BF39-438A-8561-DE9DF427C780}"/>
                </a:ext>
              </a:extLst>
            </p:cNvPr>
            <p:cNvCxnSpPr>
              <a:cxnSpLocks/>
              <a:stCxn id="104" idx="0"/>
              <a:endCxn id="8" idx="2"/>
            </p:cNvCxnSpPr>
            <p:nvPr/>
          </p:nvCxnSpPr>
          <p:spPr>
            <a:xfrm flipV="1">
              <a:off x="5839414" y="3968450"/>
              <a:ext cx="3031" cy="2969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Conector: Angulado 5148">
              <a:extLst>
                <a:ext uri="{FF2B5EF4-FFF2-40B4-BE49-F238E27FC236}">
                  <a16:creationId xmlns:a16="http://schemas.microsoft.com/office/drawing/2014/main" id="{FFD268DC-D091-4B14-AF1B-777971F07001}"/>
                </a:ext>
              </a:extLst>
            </p:cNvPr>
            <p:cNvCxnSpPr>
              <a:cxnSpLocks/>
              <a:stCxn id="104" idx="2"/>
              <a:endCxn id="106" idx="3"/>
            </p:cNvCxnSpPr>
            <p:nvPr/>
          </p:nvCxnSpPr>
          <p:spPr>
            <a:xfrm rot="5400000">
              <a:off x="5231371" y="4258022"/>
              <a:ext cx="251740" cy="964346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585CD96E-8BD3-4512-9A7E-9D88B4C61A9C}"/>
                </a:ext>
              </a:extLst>
            </p:cNvPr>
            <p:cNvSpPr/>
            <p:nvPr/>
          </p:nvSpPr>
          <p:spPr>
            <a:xfrm>
              <a:off x="7360724" y="3418072"/>
              <a:ext cx="2786693" cy="741685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está </a:t>
              </a:r>
              <a:br>
                <a:rPr lang="pt-BR" sz="1600" dirty="0">
                  <a:solidFill>
                    <a:schemeClr val="tx1"/>
                  </a:solidFill>
                </a:rPr>
              </a:br>
              <a:r>
                <a:rPr lang="pt-BR" sz="1600" dirty="0">
                  <a:solidFill>
                    <a:schemeClr val="tx1"/>
                  </a:solidFill>
                </a:rPr>
                <a:t>contido em</a:t>
              </a:r>
            </a:p>
          </p:txBody>
        </p:sp>
        <p:sp>
          <p:nvSpPr>
            <p:cNvPr id="168" name="Elipse 167">
              <a:extLst>
                <a:ext uri="{FF2B5EF4-FFF2-40B4-BE49-F238E27FC236}">
                  <a16:creationId xmlns:a16="http://schemas.microsoft.com/office/drawing/2014/main" id="{E7DB8043-9C48-42CA-A158-5E663650956A}"/>
                </a:ext>
              </a:extLst>
            </p:cNvPr>
            <p:cNvSpPr/>
            <p:nvPr/>
          </p:nvSpPr>
          <p:spPr>
            <a:xfrm>
              <a:off x="8973837" y="2363466"/>
              <a:ext cx="2303494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preço cobrado</a:t>
              </a:r>
            </a:p>
          </p:txBody>
        </p:sp>
        <p:cxnSp>
          <p:nvCxnSpPr>
            <p:cNvPr id="169" name="Conector reto 168">
              <a:extLst>
                <a:ext uri="{FF2B5EF4-FFF2-40B4-BE49-F238E27FC236}">
                  <a16:creationId xmlns:a16="http://schemas.microsoft.com/office/drawing/2014/main" id="{BCF628B9-62A8-4268-811D-EBE24E6C5750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 flipH="1">
              <a:off x="8758257" y="2519970"/>
              <a:ext cx="215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Elipse 185">
              <a:extLst>
                <a:ext uri="{FF2B5EF4-FFF2-40B4-BE49-F238E27FC236}">
                  <a16:creationId xmlns:a16="http://schemas.microsoft.com/office/drawing/2014/main" id="{C039BD28-9265-4E6D-A074-A6B833573030}"/>
                </a:ext>
              </a:extLst>
            </p:cNvPr>
            <p:cNvSpPr/>
            <p:nvPr/>
          </p:nvSpPr>
          <p:spPr>
            <a:xfrm>
              <a:off x="8979299" y="1971256"/>
              <a:ext cx="2279127" cy="3130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 err="1">
                  <a:solidFill>
                    <a:schemeClr val="tx1"/>
                  </a:solidFill>
                </a:rPr>
                <a:t>qtde</a:t>
              </a:r>
              <a:r>
                <a:rPr lang="pt-BR" sz="1600" dirty="0">
                  <a:solidFill>
                    <a:schemeClr val="tx1"/>
                  </a:solidFill>
                </a:rPr>
                <a:t>. vendida</a:t>
              </a:r>
            </a:p>
          </p:txBody>
        </p:sp>
        <p:cxnSp>
          <p:nvCxnSpPr>
            <p:cNvPr id="187" name="Conector reto 186">
              <a:extLst>
                <a:ext uri="{FF2B5EF4-FFF2-40B4-BE49-F238E27FC236}">
                  <a16:creationId xmlns:a16="http://schemas.microsoft.com/office/drawing/2014/main" id="{51A35EC2-EBB6-4D79-AD2D-E21ADF3CEFFC}"/>
                </a:ext>
              </a:extLst>
            </p:cNvPr>
            <p:cNvCxnSpPr>
              <a:cxnSpLocks/>
              <a:stCxn id="186" idx="2"/>
            </p:cNvCxnSpPr>
            <p:nvPr/>
          </p:nvCxnSpPr>
          <p:spPr>
            <a:xfrm flipH="1">
              <a:off x="8763719" y="2127760"/>
              <a:ext cx="215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Elipse 170">
              <a:extLst>
                <a:ext uri="{FF2B5EF4-FFF2-40B4-BE49-F238E27FC236}">
                  <a16:creationId xmlns:a16="http://schemas.microsoft.com/office/drawing/2014/main" id="{F4B4B99D-3BAC-46A4-A026-91AD3D42FD0A}"/>
                </a:ext>
              </a:extLst>
            </p:cNvPr>
            <p:cNvSpPr/>
            <p:nvPr/>
          </p:nvSpPr>
          <p:spPr>
            <a:xfrm>
              <a:off x="8973841" y="2756924"/>
              <a:ext cx="2303504" cy="31168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600" dirty="0">
                  <a:solidFill>
                    <a:schemeClr val="tx1"/>
                  </a:solidFill>
                </a:rPr>
                <a:t>valor total cobrado</a:t>
              </a:r>
            </a:p>
          </p:txBody>
        </p:sp>
        <p:cxnSp>
          <p:nvCxnSpPr>
            <p:cNvPr id="172" name="Conector reto 171">
              <a:extLst>
                <a:ext uri="{FF2B5EF4-FFF2-40B4-BE49-F238E27FC236}">
                  <a16:creationId xmlns:a16="http://schemas.microsoft.com/office/drawing/2014/main" id="{53CA4E96-C512-4806-A7E6-6721F91C116B}"/>
                </a:ext>
              </a:extLst>
            </p:cNvPr>
            <p:cNvCxnSpPr>
              <a:cxnSpLocks/>
              <a:stCxn id="171" idx="2"/>
            </p:cNvCxnSpPr>
            <p:nvPr/>
          </p:nvCxnSpPr>
          <p:spPr>
            <a:xfrm flipH="1">
              <a:off x="8758266" y="2912768"/>
              <a:ext cx="215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to 172">
              <a:extLst>
                <a:ext uri="{FF2B5EF4-FFF2-40B4-BE49-F238E27FC236}">
                  <a16:creationId xmlns:a16="http://schemas.microsoft.com/office/drawing/2014/main" id="{8CD08531-8534-4AA1-BFC7-47C78F6C2511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8754071" y="2118795"/>
              <a:ext cx="13422" cy="1299277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8420C952-4DCA-4D8C-B964-C62B126FB7E5}"/>
                </a:ext>
              </a:extLst>
            </p:cNvPr>
            <p:cNvSpPr txBox="1"/>
            <p:nvPr/>
          </p:nvSpPr>
          <p:spPr>
            <a:xfrm>
              <a:off x="1793038" y="3782635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(1,n)</a:t>
              </a: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1C6D84E5-B137-449E-B1CE-29EEF7EEEA1B}"/>
                </a:ext>
              </a:extLst>
            </p:cNvPr>
            <p:cNvSpPr txBox="1"/>
            <p:nvPr/>
          </p:nvSpPr>
          <p:spPr>
            <a:xfrm>
              <a:off x="4317786" y="3755146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(1,n)</a:t>
              </a:r>
            </a:p>
          </p:txBody>
        </p:sp>
        <p:sp>
          <p:nvSpPr>
            <p:cNvPr id="196" name="CaixaDeTexto 195">
              <a:extLst>
                <a:ext uri="{FF2B5EF4-FFF2-40B4-BE49-F238E27FC236}">
                  <a16:creationId xmlns:a16="http://schemas.microsoft.com/office/drawing/2014/main" id="{914BC056-914F-4AA9-8444-75A005A8283C}"/>
                </a:ext>
              </a:extLst>
            </p:cNvPr>
            <p:cNvSpPr txBox="1"/>
            <p:nvPr/>
          </p:nvSpPr>
          <p:spPr>
            <a:xfrm>
              <a:off x="6643374" y="3766074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(1,n)</a:t>
              </a:r>
            </a:p>
          </p:txBody>
        </p:sp>
        <p:sp>
          <p:nvSpPr>
            <p:cNvPr id="197" name="CaixaDeTexto 196">
              <a:extLst>
                <a:ext uri="{FF2B5EF4-FFF2-40B4-BE49-F238E27FC236}">
                  <a16:creationId xmlns:a16="http://schemas.microsoft.com/office/drawing/2014/main" id="{9000CF53-9B61-4E6C-8631-0D64B5A0681C}"/>
                </a:ext>
              </a:extLst>
            </p:cNvPr>
            <p:cNvSpPr txBox="1"/>
            <p:nvPr/>
          </p:nvSpPr>
          <p:spPr>
            <a:xfrm>
              <a:off x="10110837" y="3755146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(1,n)</a:t>
              </a:r>
            </a:p>
          </p:txBody>
        </p:sp>
        <p:sp>
          <p:nvSpPr>
            <p:cNvPr id="198" name="CaixaDeTexto 197">
              <a:extLst>
                <a:ext uri="{FF2B5EF4-FFF2-40B4-BE49-F238E27FC236}">
                  <a16:creationId xmlns:a16="http://schemas.microsoft.com/office/drawing/2014/main" id="{6847538F-3D8F-40BE-9B92-AC48E7F62FB4}"/>
                </a:ext>
              </a:extLst>
            </p:cNvPr>
            <p:cNvSpPr txBox="1"/>
            <p:nvPr/>
          </p:nvSpPr>
          <p:spPr>
            <a:xfrm>
              <a:off x="5825336" y="3945473"/>
              <a:ext cx="5693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(1,1)</a:t>
              </a:r>
            </a:p>
          </p:txBody>
        </p:sp>
        <p:sp>
          <p:nvSpPr>
            <p:cNvPr id="199" name="CaixaDeTexto 198">
              <a:extLst>
                <a:ext uri="{FF2B5EF4-FFF2-40B4-BE49-F238E27FC236}">
                  <a16:creationId xmlns:a16="http://schemas.microsoft.com/office/drawing/2014/main" id="{C780B7B7-4C63-45B3-A17E-DADF4BE236CC}"/>
                </a:ext>
              </a:extLst>
            </p:cNvPr>
            <p:cNvSpPr txBox="1"/>
            <p:nvPr/>
          </p:nvSpPr>
          <p:spPr>
            <a:xfrm>
              <a:off x="4984498" y="4560540"/>
              <a:ext cx="5725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+mn-lt"/>
                </a:rPr>
                <a:t>(1,n)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642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Entidade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Objeto do mundo real, concreto ou abstrato e que possui existência independente;</a:t>
            </a:r>
          </a:p>
          <a:p>
            <a:r>
              <a:rPr lang="pt-BR" dirty="0"/>
              <a:t>Objeto da realidade modelada sobre os quais deseja-se manter informações no banco de dados; </a:t>
            </a:r>
          </a:p>
          <a:p>
            <a:r>
              <a:rPr lang="pt-BR" dirty="0"/>
              <a:t>Exemplos:</a:t>
            </a:r>
          </a:p>
          <a:p>
            <a:pPr lvl="1"/>
            <a:r>
              <a:rPr lang="pt-BR" dirty="0"/>
              <a:t>Pessoa, Produto, Venda, Aluno, Professor. </a:t>
            </a:r>
          </a:p>
        </p:txBody>
      </p:sp>
    </p:spTree>
    <p:extLst>
      <p:ext uri="{BB962C8B-B14F-4D97-AF65-F5344CB8AC3E}">
        <p14:creationId xmlns:p14="http://schemas.microsoft.com/office/powerpoint/2010/main" val="208712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Atributo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Cada entidade possui um conjunto particular de propriedades que a descreve chamado </a:t>
            </a:r>
            <a:r>
              <a:rPr lang="pt-BR" b="1" dirty="0"/>
              <a:t>atributos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Entidade </a:t>
            </a:r>
            <a:r>
              <a:rPr lang="pt-BR" b="1" dirty="0"/>
              <a:t>Pessoa</a:t>
            </a:r>
            <a:r>
              <a:rPr lang="pt-BR" dirty="0"/>
              <a:t> pode conter os atributos: Nome, Endereço, RG, CPF, Telefone...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Entidade </a:t>
            </a:r>
            <a:r>
              <a:rPr lang="pt-BR" b="1" dirty="0"/>
              <a:t>Produto</a:t>
            </a:r>
            <a:r>
              <a:rPr lang="pt-BR" dirty="0"/>
              <a:t>, pode conter os atributos: Nome, Peso, </a:t>
            </a:r>
            <a:r>
              <a:rPr lang="pt-BR" dirty="0" err="1"/>
              <a:t>Valor_Unitário</a:t>
            </a:r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9036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5F91E-99D7-4913-ACCF-73E54954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583711-1E30-4FC8-8023-03069AFB6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b="1" dirty="0"/>
              <a:t>Atributo Simples </a:t>
            </a:r>
            <a:r>
              <a:rPr lang="pt-BR" dirty="0"/>
              <a:t>ou </a:t>
            </a:r>
            <a:r>
              <a:rPr lang="pt-BR" b="1" dirty="0"/>
              <a:t>Atômico</a:t>
            </a:r>
            <a:r>
              <a:rPr lang="pt-BR" dirty="0"/>
              <a:t>: atributo que não pode ser subdividido. Ex.: Titulo, Sexo.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b="1" dirty="0"/>
              <a:t>Atributo Composto</a:t>
            </a:r>
            <a:r>
              <a:rPr lang="pt-BR" dirty="0"/>
              <a:t>: atributo que pode ser dividido em diversas subpartes com significado independente entre si. Ex.: Endereço </a:t>
            </a:r>
            <a:r>
              <a:rPr lang="pt-BR" sz="2400" dirty="0"/>
              <a:t>(pois é composto por Tipo do Logradouro, Logradouro, Numero, Bairro, CEP)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b="1" dirty="0"/>
              <a:t>Atributo Derivado</a:t>
            </a:r>
            <a:r>
              <a:rPr lang="pt-BR" dirty="0"/>
              <a:t>: atributo que é gerado a partir de outro atributo, muitas vezes por meio de processamento no banco de dados. Ex.: Quantidade de alunos, Total de vendas.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pt-BR" b="1" dirty="0"/>
              <a:t>Atributo Chave</a:t>
            </a:r>
            <a:r>
              <a:rPr lang="pt-BR" dirty="0"/>
              <a:t>: toda entidade deve ter ao menos um atributo que permita identificá-la de forma única. Ex.: RG, CPF, Código.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616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0E797-1299-473B-BA75-6EE31FE4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E8145-1327-4AA3-8B3F-4F52FCBD1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5369410" cy="43994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Conjunto de associações entre ocorrências de entidades;</a:t>
            </a:r>
          </a:p>
          <a:p>
            <a:pPr>
              <a:lnSpc>
                <a:spcPct val="90000"/>
              </a:lnSpc>
            </a:pPr>
            <a:r>
              <a:rPr lang="pt-BR" dirty="0"/>
              <a:t>Um relacionamento </a:t>
            </a:r>
            <a:r>
              <a:rPr lang="pt-BR" b="1" dirty="0"/>
              <a:t>R</a:t>
            </a:r>
            <a:r>
              <a:rPr lang="pt-BR" dirty="0"/>
              <a:t> entre </a:t>
            </a:r>
            <a:r>
              <a:rPr lang="pt-BR" i="1" dirty="0"/>
              <a:t>n</a:t>
            </a:r>
            <a:r>
              <a:rPr lang="pt-BR" dirty="0"/>
              <a:t> entidades </a:t>
            </a:r>
            <a:r>
              <a:rPr lang="pt-BR" b="1" dirty="0"/>
              <a:t>E1</a:t>
            </a:r>
            <a:r>
              <a:rPr lang="pt-BR" dirty="0"/>
              <a:t>, </a:t>
            </a:r>
            <a:r>
              <a:rPr lang="pt-BR" b="1" dirty="0"/>
              <a:t>E2</a:t>
            </a:r>
            <a:r>
              <a:rPr lang="pt-BR" dirty="0"/>
              <a:t>, ..., </a:t>
            </a:r>
            <a:r>
              <a:rPr lang="pt-BR" b="1" dirty="0" err="1"/>
              <a:t>E</a:t>
            </a:r>
            <a:r>
              <a:rPr lang="pt-BR" b="1" i="1" dirty="0" err="1"/>
              <a:t>n</a:t>
            </a:r>
            <a:r>
              <a:rPr lang="pt-BR" dirty="0"/>
              <a:t> é um conjunto de associações entre entidades deste tipo;</a:t>
            </a:r>
          </a:p>
          <a:p>
            <a:pPr>
              <a:lnSpc>
                <a:spcPct val="90000"/>
              </a:lnSpc>
            </a:pPr>
            <a:r>
              <a:rPr lang="pt-BR" dirty="0"/>
              <a:t>O grau de um </a:t>
            </a:r>
            <a:r>
              <a:rPr lang="pt-BR" b="1" dirty="0"/>
              <a:t>relacionamento</a:t>
            </a:r>
            <a:r>
              <a:rPr lang="pt-BR" dirty="0"/>
              <a:t> é o número de </a:t>
            </a:r>
            <a:r>
              <a:rPr lang="pt-BR" b="1" dirty="0"/>
              <a:t>entidades</a:t>
            </a:r>
            <a:r>
              <a:rPr lang="pt-BR" dirty="0"/>
              <a:t> que participam do relacionamento.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41626E-D198-4076-897E-419302789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15" y="2168433"/>
            <a:ext cx="5495621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6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8629-ED8C-4DDF-B63A-135BD080D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5E145-A336-457B-A92A-DC1833DE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6" y="1837426"/>
            <a:ext cx="11156828" cy="1219539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Cada tipo entidade que participa de um tipo relacionamento desempenha um </a:t>
            </a:r>
            <a:r>
              <a:rPr lang="pt-BR" b="1" dirty="0"/>
              <a:t>papel</a:t>
            </a:r>
            <a:r>
              <a:rPr lang="pt-BR" dirty="0"/>
              <a:t> particular no relacionamento.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30DB7D-49B7-4638-A386-9EABDA80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88" y="3191773"/>
            <a:ext cx="5373497" cy="29661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43C4BE6-49FA-4650-8A2A-B917E7EC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155" y="3191773"/>
            <a:ext cx="5133259" cy="325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1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14E5A-8DB4-43A2-9327-7C45865C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fraca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45EC85-D066-4E2C-B31F-7EF3FC275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0688298" cy="4399473"/>
          </a:xfrm>
        </p:spPr>
        <p:txBody>
          <a:bodyPr>
            <a:normAutofit/>
          </a:bodyPr>
          <a:lstStyle/>
          <a:p>
            <a:r>
              <a:rPr lang="pt-BR" sz="2800" dirty="0"/>
              <a:t>Algumas entidades podem não ter um atributo chave por si só. Estes tipos entidade são chamadas </a:t>
            </a:r>
            <a:r>
              <a:rPr lang="pt-BR" sz="2800" b="1" dirty="0"/>
              <a:t>entidades fracas</a:t>
            </a:r>
            <a:r>
              <a:rPr lang="pt-BR" sz="2800" dirty="0"/>
              <a:t>.</a:t>
            </a:r>
            <a:br>
              <a:rPr lang="pt-BR" sz="2800" dirty="0"/>
            </a:br>
            <a:r>
              <a:rPr lang="pt-BR" sz="2800" dirty="0"/>
              <a:t>Elas precisam estar relacionadas</a:t>
            </a:r>
            <a:br>
              <a:rPr lang="pt-BR" sz="2800" dirty="0"/>
            </a:br>
            <a:r>
              <a:rPr lang="pt-BR" sz="2800" dirty="0"/>
              <a:t>com uma entidade pertencente</a:t>
            </a:r>
            <a:br>
              <a:rPr lang="pt-BR" sz="2800" dirty="0"/>
            </a:br>
            <a:r>
              <a:rPr lang="pt-BR" sz="2800" dirty="0"/>
              <a:t>ao tipo entidade </a:t>
            </a:r>
            <a:r>
              <a:rPr lang="pt-BR" sz="2800" b="1" dirty="0"/>
              <a:t>proprietária</a:t>
            </a:r>
            <a:r>
              <a:rPr lang="pt-BR" sz="2800" dirty="0"/>
              <a:t>.</a:t>
            </a:r>
            <a:br>
              <a:rPr lang="pt-BR" sz="2800" dirty="0"/>
            </a:br>
            <a:r>
              <a:rPr lang="pt-BR" sz="2800" dirty="0"/>
              <a:t>Este relacionamento é chamado</a:t>
            </a:r>
            <a:br>
              <a:rPr lang="pt-BR" sz="2800" dirty="0"/>
            </a:br>
            <a:r>
              <a:rPr lang="pt-BR" sz="2800" dirty="0"/>
              <a:t>de </a:t>
            </a:r>
            <a:r>
              <a:rPr lang="pt-BR" sz="2800" b="1" dirty="0"/>
              <a:t>relacionamento identificador</a:t>
            </a:r>
            <a:r>
              <a:rPr lang="pt-BR" sz="28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1AE2F2-77BF-4569-A936-121F5442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49265"/>
            <a:ext cx="553479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78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Cardinalidade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 para um – 1:1 </a:t>
            </a:r>
          </a:p>
          <a:p>
            <a:pPr>
              <a:lnSpc>
                <a:spcPct val="90000"/>
              </a:lnSpc>
            </a:pPr>
            <a:r>
              <a:rPr lang="pt-BR" dirty="0"/>
              <a:t>Um para muitos – 1:N</a:t>
            </a:r>
          </a:p>
          <a:p>
            <a:pPr>
              <a:lnSpc>
                <a:spcPct val="90000"/>
              </a:lnSpc>
            </a:pPr>
            <a:r>
              <a:rPr lang="pt-BR" dirty="0"/>
              <a:t>Muitos para um – N:1</a:t>
            </a:r>
          </a:p>
          <a:p>
            <a:pPr>
              <a:lnSpc>
                <a:spcPct val="90000"/>
              </a:lnSpc>
            </a:pPr>
            <a:r>
              <a:rPr lang="pt-BR" dirty="0"/>
              <a:t>Muitos para muitos – N:N</a:t>
            </a:r>
          </a:p>
        </p:txBody>
      </p:sp>
    </p:spTree>
    <p:extLst>
      <p:ext uri="{BB962C8B-B14F-4D97-AF65-F5344CB8AC3E}">
        <p14:creationId xmlns:p14="http://schemas.microsoft.com/office/powerpoint/2010/main" val="2154730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20600-B5F9-487C-AB9A-B398DDDF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7899F88-00CC-4964-9BF4-1AC58DC4E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15" y="2434818"/>
            <a:ext cx="4569164" cy="1438440"/>
          </a:xfrm>
          <a:prstGeom prst="rect">
            <a:avLst/>
          </a:prstGeom>
        </p:spPr>
      </p:pic>
      <p:pic>
        <p:nvPicPr>
          <p:cNvPr id="7" name="Imagem 6" descr="Uma imagem contendo captura de tela&#10;&#10;Descrição gerada automaticamente">
            <a:extLst>
              <a:ext uri="{FF2B5EF4-FFF2-40B4-BE49-F238E27FC236}">
                <a16:creationId xmlns:a16="http://schemas.microsoft.com/office/drawing/2014/main" id="{808E39F7-F114-4884-970F-DF1321FF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80" y="2434818"/>
            <a:ext cx="4291383" cy="149751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D760309-F851-4556-87D7-FF6C7D4F2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331" y="4458824"/>
            <a:ext cx="4593338" cy="15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5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Relacionamento Binário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Um relacionamento binário é aquele cujas ocorrências envolvem duas entidades</a:t>
            </a:r>
          </a:p>
          <a:p>
            <a:pPr>
              <a:lnSpc>
                <a:spcPct val="90000"/>
              </a:lnSpc>
            </a:pPr>
            <a:r>
              <a:rPr lang="pt-BR" dirty="0"/>
              <a:t>Podendo ser: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1 para 1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 para 1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1 para N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N para N.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BB24C8D9-6D6E-41B3-ADAA-7E3515D4C95D}"/>
              </a:ext>
            </a:extLst>
          </p:cNvPr>
          <p:cNvGrpSpPr/>
          <p:nvPr/>
        </p:nvGrpSpPr>
        <p:grpSpPr>
          <a:xfrm>
            <a:off x="3897552" y="3893151"/>
            <a:ext cx="7776864" cy="864096"/>
            <a:chOff x="3791744" y="2924944"/>
            <a:chExt cx="7776864" cy="864096"/>
          </a:xfrm>
          <a:noFill/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D2348D9-B286-4927-886B-D29084D8F24C}"/>
                </a:ext>
              </a:extLst>
            </p:cNvPr>
            <p:cNvSpPr/>
            <p:nvPr/>
          </p:nvSpPr>
          <p:spPr>
            <a:xfrm>
              <a:off x="3791744" y="3068960"/>
              <a:ext cx="1728192" cy="5760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ENGENHEIRO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6584E49-EB75-47EB-923A-703D907C658F}"/>
                </a:ext>
              </a:extLst>
            </p:cNvPr>
            <p:cNvSpPr/>
            <p:nvPr/>
          </p:nvSpPr>
          <p:spPr>
            <a:xfrm>
              <a:off x="9840416" y="3068960"/>
              <a:ext cx="1728192" cy="5760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PROJETO</a:t>
              </a:r>
            </a:p>
          </p:txBody>
        </p:sp>
        <p:sp>
          <p:nvSpPr>
            <p:cNvPr id="4" name="Losango 3">
              <a:extLst>
                <a:ext uri="{FF2B5EF4-FFF2-40B4-BE49-F238E27FC236}">
                  <a16:creationId xmlns:a16="http://schemas.microsoft.com/office/drawing/2014/main" id="{577C1725-10BD-42C7-9F58-55B966FC717D}"/>
                </a:ext>
              </a:extLst>
            </p:cNvPr>
            <p:cNvSpPr/>
            <p:nvPr/>
          </p:nvSpPr>
          <p:spPr>
            <a:xfrm>
              <a:off x="6348028" y="2924944"/>
              <a:ext cx="2628292" cy="86409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É ALOCADO</a:t>
              </a:r>
            </a:p>
          </p:txBody>
        </p: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6BE8273-521F-4359-A606-688E0E01E13F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5519936" y="3353568"/>
              <a:ext cx="0" cy="34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AE38A97-0C7F-4FFB-8CFF-C74BF5B5E54F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>
              <a:off x="5519936" y="3356992"/>
              <a:ext cx="82809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5CF3C768-74C2-45B2-AF85-1529E1311EF5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976320" y="3356992"/>
              <a:ext cx="86409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C755DF5-EAF6-470D-A95F-A9FECB3AF6A9}"/>
                </a:ext>
              </a:extLst>
            </p:cNvPr>
            <p:cNvSpPr txBox="1"/>
            <p:nvPr/>
          </p:nvSpPr>
          <p:spPr>
            <a:xfrm>
              <a:off x="5782048" y="2992145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384B918-0625-41F7-A2B1-605486CC6524}"/>
                </a:ext>
              </a:extLst>
            </p:cNvPr>
            <p:cNvSpPr txBox="1"/>
            <p:nvPr/>
          </p:nvSpPr>
          <p:spPr>
            <a:xfrm>
              <a:off x="9197909" y="2974507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93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11A5B-094E-4C97-82A6-283ABC6D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DB6DA-DFDD-4EA1-B356-C47CF9FA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“O projeto de um sistema de informações é uma atividade complexa que inclui planejamento, especificações e desenvolvimento de vários componentes. A utilização de uma abordagem correta de metodologia orientada a banco de dados envolve a estruturação nos três níveis de visão de dados: </a:t>
            </a:r>
            <a:r>
              <a:rPr lang="pt-BR" b="1" dirty="0"/>
              <a:t>conceitual</a:t>
            </a:r>
            <a:r>
              <a:rPr lang="pt-BR" dirty="0"/>
              <a:t>, </a:t>
            </a:r>
            <a:r>
              <a:rPr lang="pt-BR" b="1" dirty="0"/>
              <a:t>lógico</a:t>
            </a:r>
            <a:r>
              <a:rPr lang="pt-BR" dirty="0"/>
              <a:t> e </a:t>
            </a:r>
            <a:r>
              <a:rPr lang="pt-BR" b="1" dirty="0"/>
              <a:t>físico</a:t>
            </a:r>
            <a:r>
              <a:rPr lang="pt-BR" dirty="0"/>
              <a:t>.”</a:t>
            </a:r>
          </a:p>
          <a:p>
            <a:pPr marL="0" indent="0" algn="r">
              <a:buNone/>
            </a:pPr>
            <a:r>
              <a:rPr lang="pt-BR" dirty="0"/>
              <a:t>(MACHADO e ABREU, 2004, p. 26)</a:t>
            </a:r>
          </a:p>
        </p:txBody>
      </p:sp>
    </p:spTree>
    <p:extLst>
      <p:ext uri="{BB962C8B-B14F-4D97-AF65-F5344CB8AC3E}">
        <p14:creationId xmlns:p14="http://schemas.microsoft.com/office/powerpoint/2010/main" val="280638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33977-6BA1-4791-A81E-39CBE7763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Relacionamentos </a:t>
            </a:r>
            <a:r>
              <a:rPr lang="pt-BR" i="1" dirty="0"/>
              <a:t>n</a:t>
            </a:r>
            <a:r>
              <a:rPr lang="pt-BR" dirty="0"/>
              <a:t>-</a:t>
            </a:r>
            <a:r>
              <a:rPr lang="pt-BR" dirty="0" err="1"/>
              <a:t>ésimos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234020-F5E5-4333-B870-D98AE596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A abordagem ER permite que sejam definidos relacionamentos de grau maior do que dois, ou seja que relacione mais que duas entidades;</a:t>
            </a:r>
          </a:p>
          <a:p>
            <a:pPr>
              <a:lnSpc>
                <a:spcPct val="90000"/>
              </a:lnSpc>
            </a:pPr>
            <a:r>
              <a:rPr lang="pt-BR" dirty="0"/>
              <a:t>São chamados de relacionamentos ternários, quando envolvem 3 entidades; quaternários quando envolvem 4 entidades, ...</a:t>
            </a:r>
          </a:p>
          <a:p>
            <a:pPr>
              <a:lnSpc>
                <a:spcPct val="90000"/>
              </a:lnSpc>
            </a:pPr>
            <a:r>
              <a:rPr lang="pt-BR" dirty="0"/>
              <a:t>É sempre possível recompor um conjunto de relacionamentos não binários (</a:t>
            </a:r>
            <a:r>
              <a:rPr lang="pt-BR" sz="2800" i="1" dirty="0"/>
              <a:t>n</a:t>
            </a:r>
            <a:r>
              <a:rPr lang="pt-BR" sz="2800" dirty="0"/>
              <a:t>-</a:t>
            </a:r>
            <a:r>
              <a:rPr lang="pt-BR" sz="2800" dirty="0" err="1"/>
              <a:t>ésimos</a:t>
            </a:r>
            <a:r>
              <a:rPr lang="pt-BR" sz="2800" dirty="0"/>
              <a:t>, </a:t>
            </a:r>
            <a:r>
              <a:rPr lang="pt-BR" sz="2800" i="1" dirty="0"/>
              <a:t>n</a:t>
            </a:r>
            <a:r>
              <a:rPr lang="pt-BR" sz="2800" dirty="0"/>
              <a:t> </a:t>
            </a:r>
            <a:r>
              <a:rPr lang="pt-BR" sz="2800" dirty="0">
                <a:sym typeface="Wingdings" panose="05000000000000000000" pitchFamily="2" charset="2"/>
              </a:rPr>
              <a:t></a:t>
            </a:r>
            <a:r>
              <a:rPr lang="pt-BR" sz="2800" dirty="0"/>
              <a:t> 2</a:t>
            </a:r>
            <a:r>
              <a:rPr lang="pt-BR" dirty="0"/>
              <a:t>) por um conjunto de relacionamentos binários distintos.</a:t>
            </a:r>
          </a:p>
        </p:txBody>
      </p:sp>
    </p:spTree>
    <p:extLst>
      <p:ext uri="{BB962C8B-B14F-4D97-AF65-F5344CB8AC3E}">
        <p14:creationId xmlns:p14="http://schemas.microsoft.com/office/powerpoint/2010/main" val="2479722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Relacionamento Ternário </a:t>
            </a:r>
            <a:r>
              <a:rPr lang="pt-BR" dirty="0">
                <a:sym typeface="Wingdings" panose="05000000000000000000" pitchFamily="2" charset="2"/>
              </a:rPr>
              <a:t> Binário</a:t>
            </a:r>
            <a:endParaRPr lang="pt-BR" dirty="0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38143FD4-90D6-41AF-A101-556E7D7BCB02}"/>
              </a:ext>
            </a:extLst>
          </p:cNvPr>
          <p:cNvGrpSpPr/>
          <p:nvPr/>
        </p:nvGrpSpPr>
        <p:grpSpPr>
          <a:xfrm>
            <a:off x="623392" y="2337184"/>
            <a:ext cx="4561432" cy="3309789"/>
            <a:chOff x="623392" y="1988840"/>
            <a:chExt cx="4561432" cy="3309789"/>
          </a:xfrm>
          <a:noFill/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463F6EF-9DC2-4ED4-93E0-7745EE783177}"/>
                </a:ext>
              </a:extLst>
            </p:cNvPr>
            <p:cNvSpPr/>
            <p:nvPr/>
          </p:nvSpPr>
          <p:spPr>
            <a:xfrm>
              <a:off x="2103270" y="1988840"/>
              <a:ext cx="1224136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AGENCIA</a:t>
              </a:r>
            </a:p>
          </p:txBody>
        </p:sp>
        <p:sp>
          <p:nvSpPr>
            <p:cNvPr id="5" name="Losango 4">
              <a:extLst>
                <a:ext uri="{FF2B5EF4-FFF2-40B4-BE49-F238E27FC236}">
                  <a16:creationId xmlns:a16="http://schemas.microsoft.com/office/drawing/2014/main" id="{E302316E-E7DB-44D5-82C5-C802C07486FE}"/>
                </a:ext>
              </a:extLst>
            </p:cNvPr>
            <p:cNvSpPr/>
            <p:nvPr/>
          </p:nvSpPr>
          <p:spPr>
            <a:xfrm>
              <a:off x="2059760" y="3356992"/>
              <a:ext cx="1318296" cy="81303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CEA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52B65B2-921E-4E47-8F65-48BE4672C4CA}"/>
                </a:ext>
              </a:extLst>
            </p:cNvPr>
            <p:cNvSpPr/>
            <p:nvPr/>
          </p:nvSpPr>
          <p:spPr>
            <a:xfrm>
              <a:off x="623392" y="4869160"/>
              <a:ext cx="1224136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36C51B80-0AD4-4426-9DFE-3B58B0772B58}"/>
                </a:ext>
              </a:extLst>
            </p:cNvPr>
            <p:cNvSpPr/>
            <p:nvPr/>
          </p:nvSpPr>
          <p:spPr>
            <a:xfrm>
              <a:off x="3719736" y="4869159"/>
              <a:ext cx="1465088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EMPRESTIMO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F5A2B6C-4FAA-4F42-BF92-F6DC37547CE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715338" y="2418309"/>
              <a:ext cx="3570" cy="93868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: Angulado 9">
              <a:extLst>
                <a:ext uri="{FF2B5EF4-FFF2-40B4-BE49-F238E27FC236}">
                  <a16:creationId xmlns:a16="http://schemas.microsoft.com/office/drawing/2014/main" id="{50D5B6A0-19E3-457B-A14A-096415365B10}"/>
                </a:ext>
              </a:extLst>
            </p:cNvPr>
            <p:cNvCxnSpPr>
              <a:stCxn id="5" idx="1"/>
              <a:endCxn id="6" idx="0"/>
            </p:cNvCxnSpPr>
            <p:nvPr/>
          </p:nvCxnSpPr>
          <p:spPr>
            <a:xfrm rot="10800000" flipV="1">
              <a:off x="1235460" y="3763510"/>
              <a:ext cx="824300" cy="1105650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86449072-31A5-4B0E-8D53-029906973176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3378056" y="3763510"/>
              <a:ext cx="1074224" cy="1105649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912BD0E-A2BD-4127-A02B-9A08603F7C4C}"/>
                </a:ext>
              </a:extLst>
            </p:cNvPr>
            <p:cNvSpPr txBox="1"/>
            <p:nvPr/>
          </p:nvSpPr>
          <p:spPr>
            <a:xfrm>
              <a:off x="1336467" y="3394178"/>
              <a:ext cx="6222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(1,n)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076C970-5CED-4833-B44A-FC4F385E1491}"/>
                </a:ext>
              </a:extLst>
            </p:cNvPr>
            <p:cNvSpPr txBox="1"/>
            <p:nvPr/>
          </p:nvSpPr>
          <p:spPr>
            <a:xfrm>
              <a:off x="3580071" y="3404696"/>
              <a:ext cx="6222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(1,1)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AAA32A4-0E73-45A7-8353-9206A0191723}"/>
                </a:ext>
              </a:extLst>
            </p:cNvPr>
            <p:cNvSpPr txBox="1"/>
            <p:nvPr/>
          </p:nvSpPr>
          <p:spPr>
            <a:xfrm>
              <a:off x="2718908" y="2455495"/>
              <a:ext cx="6222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(1,n)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DA6F4E3-E97C-423D-9FC9-F556006E1C30}"/>
              </a:ext>
            </a:extLst>
          </p:cNvPr>
          <p:cNvGrpSpPr/>
          <p:nvPr/>
        </p:nvGrpSpPr>
        <p:grpSpPr>
          <a:xfrm>
            <a:off x="6857764" y="2144248"/>
            <a:ext cx="4608513" cy="3725609"/>
            <a:chOff x="6857764" y="1795904"/>
            <a:chExt cx="4608513" cy="3725609"/>
          </a:xfrm>
          <a:noFill/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A9A250EF-38EB-46E8-9C58-65EA2EF6C7F5}"/>
                </a:ext>
              </a:extLst>
            </p:cNvPr>
            <p:cNvSpPr/>
            <p:nvPr/>
          </p:nvSpPr>
          <p:spPr>
            <a:xfrm>
              <a:off x="8414292" y="1795904"/>
              <a:ext cx="1224136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AGENCIA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A8CF6316-3ABB-4442-8EB5-0C5DF2183838}"/>
                </a:ext>
              </a:extLst>
            </p:cNvPr>
            <p:cNvSpPr/>
            <p:nvPr/>
          </p:nvSpPr>
          <p:spPr>
            <a:xfrm>
              <a:off x="6904845" y="5092044"/>
              <a:ext cx="1224136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57272AA4-2E29-42EF-9B98-643B551A4F5F}"/>
                </a:ext>
              </a:extLst>
            </p:cNvPr>
            <p:cNvSpPr/>
            <p:nvPr/>
          </p:nvSpPr>
          <p:spPr>
            <a:xfrm>
              <a:off x="10001189" y="5092043"/>
              <a:ext cx="1465088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EMPRESTIMO</a:t>
              </a: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045CD1B-E968-46DC-9E4B-17BE8A8DCF96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>
              <a:off x="9026360" y="2225373"/>
              <a:ext cx="0" cy="288471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: Angulado 22">
              <a:extLst>
                <a:ext uri="{FF2B5EF4-FFF2-40B4-BE49-F238E27FC236}">
                  <a16:creationId xmlns:a16="http://schemas.microsoft.com/office/drawing/2014/main" id="{22176296-0AD5-4F31-A9F7-03B285CF0714}"/>
                </a:ext>
              </a:extLst>
            </p:cNvPr>
            <p:cNvCxnSpPr>
              <a:cxnSpLocks/>
              <a:stCxn id="29" idx="1"/>
              <a:endCxn id="37" idx="0"/>
            </p:cNvCxnSpPr>
            <p:nvPr/>
          </p:nvCxnSpPr>
          <p:spPr>
            <a:xfrm rot="10800000" flipV="1">
              <a:off x="7516913" y="3653174"/>
              <a:ext cx="1133197" cy="51685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Angulado 23">
              <a:extLst>
                <a:ext uri="{FF2B5EF4-FFF2-40B4-BE49-F238E27FC236}">
                  <a16:creationId xmlns:a16="http://schemas.microsoft.com/office/drawing/2014/main" id="{8EC454A1-E12C-41B2-A639-2ADA5B618E68}"/>
                </a:ext>
              </a:extLst>
            </p:cNvPr>
            <p:cNvCxnSpPr>
              <a:cxnSpLocks/>
              <a:stCxn id="29" idx="3"/>
              <a:endCxn id="41" idx="0"/>
            </p:cNvCxnSpPr>
            <p:nvPr/>
          </p:nvCxnSpPr>
          <p:spPr>
            <a:xfrm>
              <a:off x="9402611" y="3653174"/>
              <a:ext cx="1331122" cy="516854"/>
            </a:xfrm>
            <a:prstGeom prst="bentConnector2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osango 27">
              <a:extLst>
                <a:ext uri="{FF2B5EF4-FFF2-40B4-BE49-F238E27FC236}">
                  <a16:creationId xmlns:a16="http://schemas.microsoft.com/office/drawing/2014/main" id="{1F36FD38-4C09-474E-BC29-935776BA5130}"/>
                </a:ext>
              </a:extLst>
            </p:cNvPr>
            <p:cNvSpPr/>
            <p:nvPr/>
          </p:nvSpPr>
          <p:spPr>
            <a:xfrm>
              <a:off x="8367212" y="2513844"/>
              <a:ext cx="1318296" cy="56197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33D93E29-673B-42A6-8A90-D7E0811A1F30}"/>
                </a:ext>
              </a:extLst>
            </p:cNvPr>
            <p:cNvSpPr/>
            <p:nvPr/>
          </p:nvSpPr>
          <p:spPr>
            <a:xfrm>
              <a:off x="8650109" y="3438439"/>
              <a:ext cx="752502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CEA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F9673F99-44C2-46BD-BC85-990EBAF19B0B}"/>
                </a:ext>
              </a:extLst>
            </p:cNvPr>
            <p:cNvCxnSpPr>
              <a:cxnSpLocks/>
              <a:stCxn id="29" idx="0"/>
              <a:endCxn id="28" idx="2"/>
            </p:cNvCxnSpPr>
            <p:nvPr/>
          </p:nvCxnSpPr>
          <p:spPr>
            <a:xfrm flipV="1">
              <a:off x="9026360" y="3075820"/>
              <a:ext cx="0" cy="36261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Losango 36">
              <a:extLst>
                <a:ext uri="{FF2B5EF4-FFF2-40B4-BE49-F238E27FC236}">
                  <a16:creationId xmlns:a16="http://schemas.microsoft.com/office/drawing/2014/main" id="{1F294C44-EDC7-444F-AA9E-3C45AB54D46E}"/>
                </a:ext>
              </a:extLst>
            </p:cNvPr>
            <p:cNvSpPr/>
            <p:nvPr/>
          </p:nvSpPr>
          <p:spPr>
            <a:xfrm>
              <a:off x="6857764" y="4170028"/>
              <a:ext cx="1318296" cy="56197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41" name="Losango 40">
              <a:extLst>
                <a:ext uri="{FF2B5EF4-FFF2-40B4-BE49-F238E27FC236}">
                  <a16:creationId xmlns:a16="http://schemas.microsoft.com/office/drawing/2014/main" id="{CC30F61E-1FCB-403D-8E7A-0472CF1D0A2D}"/>
                </a:ext>
              </a:extLst>
            </p:cNvPr>
            <p:cNvSpPr/>
            <p:nvPr/>
          </p:nvSpPr>
          <p:spPr>
            <a:xfrm>
              <a:off x="10074585" y="4170028"/>
              <a:ext cx="1318296" cy="56197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R3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D6A604AC-9E09-4CD9-A145-86C7D93C6D4A}"/>
                </a:ext>
              </a:extLst>
            </p:cNvPr>
            <p:cNvCxnSpPr>
              <a:cxnSpLocks/>
              <a:stCxn id="20" idx="0"/>
              <a:endCxn id="37" idx="2"/>
            </p:cNvCxnSpPr>
            <p:nvPr/>
          </p:nvCxnSpPr>
          <p:spPr>
            <a:xfrm flipH="1" flipV="1">
              <a:off x="7516912" y="4732004"/>
              <a:ext cx="1" cy="3600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C2DF642D-106C-48D1-ADD9-3AA2B80373C5}"/>
                </a:ext>
              </a:extLst>
            </p:cNvPr>
            <p:cNvCxnSpPr>
              <a:cxnSpLocks/>
              <a:stCxn id="21" idx="0"/>
              <a:endCxn id="41" idx="2"/>
            </p:cNvCxnSpPr>
            <p:nvPr/>
          </p:nvCxnSpPr>
          <p:spPr>
            <a:xfrm flipV="1">
              <a:off x="10733733" y="4732004"/>
              <a:ext cx="0" cy="360039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Seta: para a Direita 47">
            <a:extLst>
              <a:ext uri="{FF2B5EF4-FFF2-40B4-BE49-F238E27FC236}">
                <a16:creationId xmlns:a16="http://schemas.microsoft.com/office/drawing/2014/main" id="{5085B291-280C-401B-ACD6-14C3EB863867}"/>
              </a:ext>
            </a:extLst>
          </p:cNvPr>
          <p:cNvSpPr/>
          <p:nvPr/>
        </p:nvSpPr>
        <p:spPr>
          <a:xfrm>
            <a:off x="5611486" y="3560397"/>
            <a:ext cx="680682" cy="561975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282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2242-6D6E-440D-BA6B-9371E91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 x generalização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88C7E-2F41-43FF-91B0-42CCF75D3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Propriedades podem ser atribuídas a entidades através do conceito de generalização/especialização;</a:t>
            </a:r>
          </a:p>
          <a:p>
            <a:pPr>
              <a:lnSpc>
                <a:spcPct val="90000"/>
              </a:lnSpc>
            </a:pPr>
            <a:r>
              <a:rPr lang="pt-BR" dirty="0"/>
              <a:t>Através deste conceito é possível atribuir propriedades particulares a um subconjunto das ocorrências (especializadas) de uma entidade genérica;</a:t>
            </a:r>
          </a:p>
          <a:p>
            <a:pPr>
              <a:lnSpc>
                <a:spcPct val="90000"/>
              </a:lnSpc>
            </a:pPr>
            <a:r>
              <a:rPr lang="pt-BR" dirty="0"/>
              <a:t>O símbolo para representar generalização/especialização é um triângulo isósceles.</a:t>
            </a:r>
          </a:p>
        </p:txBody>
      </p:sp>
    </p:spTree>
    <p:extLst>
      <p:ext uri="{BB962C8B-B14F-4D97-AF65-F5344CB8AC3E}">
        <p14:creationId xmlns:p14="http://schemas.microsoft.com/office/powerpoint/2010/main" val="2750785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2242-6D6E-440D-BA6B-9371E91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 x generalização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88C7E-2F41-43FF-91B0-42CCF75D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2613651" cy="43994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 1: 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lang="pt-BR" dirty="0"/>
              <a:t>Herança de atributos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6B922D-CEC4-4203-A4DC-234FA98E48F6}"/>
              </a:ext>
            </a:extLst>
          </p:cNvPr>
          <p:cNvGrpSpPr/>
          <p:nvPr/>
        </p:nvGrpSpPr>
        <p:grpSpPr>
          <a:xfrm>
            <a:off x="3687892" y="2328469"/>
            <a:ext cx="7057182" cy="3690902"/>
            <a:chOff x="1667508" y="1988840"/>
            <a:chExt cx="7057182" cy="3690902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F640B2EA-D5C0-4D58-BE92-787076689950}"/>
                </a:ext>
              </a:extLst>
            </p:cNvPr>
            <p:cNvSpPr/>
            <p:nvPr/>
          </p:nvSpPr>
          <p:spPr>
            <a:xfrm>
              <a:off x="1667508" y="2132856"/>
              <a:ext cx="1211632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FILIAL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FD35B51-56DF-46D1-97F0-374E0F8FAB77}"/>
                </a:ext>
              </a:extLst>
            </p:cNvPr>
            <p:cNvSpPr/>
            <p:nvPr/>
          </p:nvSpPr>
          <p:spPr>
            <a:xfrm>
              <a:off x="5483932" y="2132856"/>
              <a:ext cx="1224136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3337C466-E96E-463F-A3A7-0AFE3E484C2B}"/>
                </a:ext>
              </a:extLst>
            </p:cNvPr>
            <p:cNvSpPr/>
            <p:nvPr/>
          </p:nvSpPr>
          <p:spPr>
            <a:xfrm>
              <a:off x="3707232" y="1988840"/>
              <a:ext cx="1088959" cy="86409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9BD89E30-2AB0-4158-9791-AF492BB37F1F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879140" y="2417482"/>
              <a:ext cx="0" cy="34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992A9F2-6D18-4466-975D-4A167EDF737F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2879140" y="2420888"/>
              <a:ext cx="8280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33131DE-5C69-4C05-AB59-7D75F2576D96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4796191" y="2420888"/>
              <a:ext cx="68774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307E706-E3E3-4436-B35B-267F52F92133}"/>
                </a:ext>
              </a:extLst>
            </p:cNvPr>
            <p:cNvSpPr txBox="1"/>
            <p:nvPr/>
          </p:nvSpPr>
          <p:spPr>
            <a:xfrm>
              <a:off x="3007990" y="2048132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(1,1)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0CC5D21-4B05-40C7-A692-0893E54B7706}"/>
                </a:ext>
              </a:extLst>
            </p:cNvPr>
            <p:cNvSpPr txBox="1"/>
            <p:nvPr/>
          </p:nvSpPr>
          <p:spPr>
            <a:xfrm>
              <a:off x="4764100" y="2048132"/>
              <a:ext cx="622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(0,n)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3DBBD5E1-BAF6-46E1-88F2-77F3016BAA29}"/>
                </a:ext>
              </a:extLst>
            </p:cNvPr>
            <p:cNvSpPr/>
            <p:nvPr/>
          </p:nvSpPr>
          <p:spPr>
            <a:xfrm>
              <a:off x="4135056" y="4209170"/>
              <a:ext cx="1224136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FÍSICA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FBE8EBBB-2AD5-46F3-A56E-C23B78193D67}"/>
                </a:ext>
              </a:extLst>
            </p:cNvPr>
            <p:cNvSpPr/>
            <p:nvPr/>
          </p:nvSpPr>
          <p:spPr>
            <a:xfrm>
              <a:off x="6830123" y="4209169"/>
              <a:ext cx="1224136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JURÍDICA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A40B252B-99A4-4975-AD3F-8E6B78DA6299}"/>
                </a:ext>
              </a:extLst>
            </p:cNvPr>
            <p:cNvCxnSpPr>
              <a:cxnSpLocks/>
            </p:cNvCxnSpPr>
            <p:nvPr/>
          </p:nvCxnSpPr>
          <p:spPr>
            <a:xfrm>
              <a:off x="6708068" y="2588192"/>
              <a:ext cx="5825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3B9D4E39-3D1B-42CD-A7E0-657582E943AF}"/>
                </a:ext>
              </a:extLst>
            </p:cNvPr>
            <p:cNvSpPr/>
            <p:nvPr/>
          </p:nvSpPr>
          <p:spPr>
            <a:xfrm>
              <a:off x="7290647" y="2488250"/>
              <a:ext cx="216024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907583A-8875-445E-92BA-BC2E788348C2}"/>
                </a:ext>
              </a:extLst>
            </p:cNvPr>
            <p:cNvSpPr txBox="1"/>
            <p:nvPr/>
          </p:nvSpPr>
          <p:spPr>
            <a:xfrm>
              <a:off x="7617453" y="2411596"/>
              <a:ext cx="728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nome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746F75C-6311-4001-8498-B7A96CF4D26E}"/>
                </a:ext>
              </a:extLst>
            </p:cNvPr>
            <p:cNvCxnSpPr>
              <a:cxnSpLocks/>
            </p:cNvCxnSpPr>
            <p:nvPr/>
          </p:nvCxnSpPr>
          <p:spPr>
            <a:xfrm>
              <a:off x="6711926" y="2262750"/>
              <a:ext cx="58257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CAAA8EC-414B-43F8-81D9-2EC0D866F8B4}"/>
                </a:ext>
              </a:extLst>
            </p:cNvPr>
            <p:cNvSpPr/>
            <p:nvPr/>
          </p:nvSpPr>
          <p:spPr>
            <a:xfrm>
              <a:off x="7294505" y="2162808"/>
              <a:ext cx="216024" cy="21602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E0B5457-B020-4351-B4CF-7E7A83B779F1}"/>
                </a:ext>
              </a:extLst>
            </p:cNvPr>
            <p:cNvSpPr txBox="1"/>
            <p:nvPr/>
          </p:nvSpPr>
          <p:spPr>
            <a:xfrm>
              <a:off x="7621311" y="2086154"/>
              <a:ext cx="110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+mn-lt"/>
                </a:rPr>
                <a:t>id_cliente</a:t>
              </a:r>
              <a:endParaRPr lang="pt-BR" dirty="0">
                <a:latin typeface="+mn-lt"/>
              </a:endParaRP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33DE8FB-E9EC-45D8-9E52-0E9C79BC44E1}"/>
                </a:ext>
              </a:extLst>
            </p:cNvPr>
            <p:cNvSpPr/>
            <p:nvPr/>
          </p:nvSpPr>
          <p:spPr>
            <a:xfrm>
              <a:off x="4251711" y="5085184"/>
              <a:ext cx="216024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7AB32AA-5C49-43CE-B28A-F003C3050C66}"/>
                </a:ext>
              </a:extLst>
            </p:cNvPr>
            <p:cNvSpPr/>
            <p:nvPr/>
          </p:nvSpPr>
          <p:spPr>
            <a:xfrm>
              <a:off x="5095753" y="5085184"/>
              <a:ext cx="216024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311835FD-2408-4D7D-851A-E3940955BD76}"/>
                </a:ext>
              </a:extLst>
            </p:cNvPr>
            <p:cNvSpPr/>
            <p:nvPr/>
          </p:nvSpPr>
          <p:spPr>
            <a:xfrm>
              <a:off x="6896943" y="5085184"/>
              <a:ext cx="216024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4CDA55-AF6F-4100-B9A7-9E9A6C338392}"/>
                </a:ext>
              </a:extLst>
            </p:cNvPr>
            <p:cNvSpPr/>
            <p:nvPr/>
          </p:nvSpPr>
          <p:spPr>
            <a:xfrm>
              <a:off x="7740985" y="5085184"/>
              <a:ext cx="216024" cy="2160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0AAAFF5D-5A51-4DB5-BA35-DD5476A72DAE}"/>
                </a:ext>
              </a:extLst>
            </p:cNvPr>
            <p:cNvSpPr txBox="1"/>
            <p:nvPr/>
          </p:nvSpPr>
          <p:spPr>
            <a:xfrm>
              <a:off x="4123280" y="5301208"/>
              <a:ext cx="472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latin typeface="+mn-lt"/>
                </a:rPr>
                <a:t>cpf</a:t>
              </a:r>
              <a:endParaRPr lang="pt-BR" dirty="0">
                <a:latin typeface="+mn-lt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80CC16-342C-4A71-90D7-4163AA71B6A3}"/>
                </a:ext>
              </a:extLst>
            </p:cNvPr>
            <p:cNvSpPr txBox="1"/>
            <p:nvPr/>
          </p:nvSpPr>
          <p:spPr>
            <a:xfrm>
              <a:off x="4903073" y="5301208"/>
              <a:ext cx="601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sexo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A949C28-2D96-43EC-A5A6-681893ED4A93}"/>
                </a:ext>
              </a:extLst>
            </p:cNvPr>
            <p:cNvSpPr txBox="1"/>
            <p:nvPr/>
          </p:nvSpPr>
          <p:spPr>
            <a:xfrm>
              <a:off x="6710039" y="5310410"/>
              <a:ext cx="580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 err="1">
                  <a:latin typeface="+mn-lt"/>
                </a:rPr>
                <a:t>cnpj</a:t>
              </a:r>
              <a:endParaRPr lang="pt-BR" dirty="0">
                <a:latin typeface="+mn-lt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83A8D0C-B5C3-4071-8800-AC70BBBD8243}"/>
                </a:ext>
              </a:extLst>
            </p:cNvPr>
            <p:cNvSpPr txBox="1"/>
            <p:nvPr/>
          </p:nvSpPr>
          <p:spPr>
            <a:xfrm>
              <a:off x="7617444" y="531041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tipo</a:t>
              </a: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A66AD46-BDB6-4E04-B586-AB60BD948C14}"/>
                </a:ext>
              </a:extLst>
            </p:cNvPr>
            <p:cNvCxnSpPr>
              <a:cxnSpLocks/>
            </p:cNvCxnSpPr>
            <p:nvPr/>
          </p:nvCxnSpPr>
          <p:spPr>
            <a:xfrm>
              <a:off x="4359723" y="4856626"/>
              <a:ext cx="0" cy="2285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3A527AC2-2255-4A14-B610-F582A6C2CA94}"/>
                </a:ext>
              </a:extLst>
            </p:cNvPr>
            <p:cNvCxnSpPr>
              <a:cxnSpLocks/>
            </p:cNvCxnSpPr>
            <p:nvPr/>
          </p:nvCxnSpPr>
          <p:spPr>
            <a:xfrm>
              <a:off x="5203765" y="4856626"/>
              <a:ext cx="0" cy="2247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C36938F7-7B37-4C87-A22A-F1BBC1757323}"/>
                </a:ext>
              </a:extLst>
            </p:cNvPr>
            <p:cNvCxnSpPr>
              <a:cxnSpLocks/>
            </p:cNvCxnSpPr>
            <p:nvPr/>
          </p:nvCxnSpPr>
          <p:spPr>
            <a:xfrm>
              <a:off x="7004955" y="4856626"/>
              <a:ext cx="0" cy="2247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863A5C92-BD27-46CC-A973-79F7E2FF610A}"/>
                </a:ext>
              </a:extLst>
            </p:cNvPr>
            <p:cNvCxnSpPr>
              <a:cxnSpLocks/>
            </p:cNvCxnSpPr>
            <p:nvPr/>
          </p:nvCxnSpPr>
          <p:spPr>
            <a:xfrm>
              <a:off x="7848997" y="4856626"/>
              <a:ext cx="0" cy="2247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riângulo isósceles 32">
              <a:extLst>
                <a:ext uri="{FF2B5EF4-FFF2-40B4-BE49-F238E27FC236}">
                  <a16:creationId xmlns:a16="http://schemas.microsoft.com/office/drawing/2014/main" id="{153E506E-ADA3-400C-AC3B-87DA3E8F72CD}"/>
                </a:ext>
              </a:extLst>
            </p:cNvPr>
            <p:cNvSpPr/>
            <p:nvPr/>
          </p:nvSpPr>
          <p:spPr>
            <a:xfrm>
              <a:off x="5537938" y="3146182"/>
              <a:ext cx="1116124" cy="5356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689A3D4-2BD5-4C5B-91AA-99D0ABBC0451}"/>
                </a:ext>
              </a:extLst>
            </p:cNvPr>
            <p:cNvCxnSpPr>
              <a:cxnSpLocks/>
              <a:stCxn id="33" idx="0"/>
              <a:endCxn id="6" idx="2"/>
            </p:cNvCxnSpPr>
            <p:nvPr/>
          </p:nvCxnSpPr>
          <p:spPr>
            <a:xfrm flipV="1">
              <a:off x="6096000" y="2708920"/>
              <a:ext cx="0" cy="437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9430C306-DCAA-428E-BFB0-703B0AFF3774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4747124" y="3681812"/>
              <a:ext cx="1132852" cy="527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1169D74F-D5AD-4FF3-9307-206722072DB8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6384032" y="3681812"/>
              <a:ext cx="1058159" cy="527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099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202242-6D6E-440D-BA6B-9371E9198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Especialização x generalização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88C7E-2F41-43FF-91B0-42CCF75D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5" y="1837425"/>
            <a:ext cx="2613651" cy="439947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Exemplo 2: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93B8E13-20D9-4179-B15F-CF329D4EB869}"/>
              </a:ext>
            </a:extLst>
          </p:cNvPr>
          <p:cNvGrpSpPr/>
          <p:nvPr/>
        </p:nvGrpSpPr>
        <p:grpSpPr>
          <a:xfrm>
            <a:off x="681025" y="3115507"/>
            <a:ext cx="3919203" cy="2727281"/>
            <a:chOff x="6643584" y="2492896"/>
            <a:chExt cx="3919203" cy="272728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F69CDAE8-9432-4E9D-B5EE-65718EED17C5}"/>
                </a:ext>
              </a:extLst>
            </p:cNvPr>
            <p:cNvSpPr/>
            <p:nvPr/>
          </p:nvSpPr>
          <p:spPr>
            <a:xfrm>
              <a:off x="7992460" y="2492896"/>
              <a:ext cx="1224136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CLIENTE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332572F-A70D-49A8-8A86-A0776AD640BF}"/>
                </a:ext>
              </a:extLst>
            </p:cNvPr>
            <p:cNvSpPr/>
            <p:nvPr/>
          </p:nvSpPr>
          <p:spPr>
            <a:xfrm>
              <a:off x="6643584" y="4569210"/>
              <a:ext cx="1224136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FÍSICA</a:t>
              </a: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B1328D2C-2650-4021-BF2C-F546CBC801F5}"/>
                </a:ext>
              </a:extLst>
            </p:cNvPr>
            <p:cNvSpPr/>
            <p:nvPr/>
          </p:nvSpPr>
          <p:spPr>
            <a:xfrm>
              <a:off x="9338651" y="4569209"/>
              <a:ext cx="1224136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PESSOA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JURÍDICA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CB6A10A-BEF1-4B86-ABC9-80D38C66FAF3}"/>
                </a:ext>
              </a:extLst>
            </p:cNvPr>
            <p:cNvSpPr txBox="1"/>
            <p:nvPr/>
          </p:nvSpPr>
          <p:spPr>
            <a:xfrm>
              <a:off x="8800657" y="3440403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t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C06E5764-9792-498C-9DB9-D55BD2BF2600}"/>
                </a:ext>
              </a:extLst>
            </p:cNvPr>
            <p:cNvSpPr/>
            <p:nvPr/>
          </p:nvSpPr>
          <p:spPr>
            <a:xfrm>
              <a:off x="8046466" y="3506222"/>
              <a:ext cx="1116124" cy="535630"/>
            </a:xfrm>
            <a:prstGeom prst="triangle">
              <a:avLst>
                <a:gd name="adj" fmla="val 50871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83B2955D-A0FA-443B-A2AD-3CF139C1E893}"/>
                </a:ext>
              </a:extLst>
            </p:cNvPr>
            <p:cNvCxnSpPr>
              <a:cxnSpLocks/>
              <a:stCxn id="42" idx="0"/>
              <a:endCxn id="38" idx="2"/>
            </p:cNvCxnSpPr>
            <p:nvPr/>
          </p:nvCxnSpPr>
          <p:spPr>
            <a:xfrm flipH="1" flipV="1">
              <a:off x="8604528" y="3068960"/>
              <a:ext cx="9721" cy="437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B7F31196-90C4-4C04-A6D6-C543BDCD6546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7255652" y="4041852"/>
              <a:ext cx="1132852" cy="527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595D36B-1B3D-46EA-BF8C-E24B5DD6098D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8892560" y="4041852"/>
              <a:ext cx="1058159" cy="52735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o Explicativo: Linha 45">
            <a:extLst>
              <a:ext uri="{FF2B5EF4-FFF2-40B4-BE49-F238E27FC236}">
                <a16:creationId xmlns:a16="http://schemas.microsoft.com/office/drawing/2014/main" id="{C0711FD7-B0AB-4A57-B25C-43CD9796E6C5}"/>
              </a:ext>
            </a:extLst>
          </p:cNvPr>
          <p:cNvSpPr/>
          <p:nvPr/>
        </p:nvSpPr>
        <p:spPr>
          <a:xfrm>
            <a:off x="3713314" y="3360700"/>
            <a:ext cx="1773828" cy="1187068"/>
          </a:xfrm>
          <a:prstGeom prst="borderCallout1">
            <a:avLst>
              <a:gd name="adj1" fmla="val 48854"/>
              <a:gd name="adj2" fmla="val -620"/>
              <a:gd name="adj3" fmla="val 73216"/>
              <a:gd name="adj4" fmla="val -3424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Indica que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todo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é ou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PESSOA FÍSICA 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ou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PESSOA JURÍDICA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DD26774-8F34-4B78-B975-F62A0F0312C1}"/>
              </a:ext>
            </a:extLst>
          </p:cNvPr>
          <p:cNvGrpSpPr/>
          <p:nvPr/>
        </p:nvGrpSpPr>
        <p:grpSpPr>
          <a:xfrm>
            <a:off x="6278105" y="3115506"/>
            <a:ext cx="4533817" cy="2727281"/>
            <a:chOff x="840177" y="1916832"/>
            <a:chExt cx="4533817" cy="2727281"/>
          </a:xfrm>
        </p:grpSpPr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2C31EA58-BBA5-4197-97FA-24F4339DC592}"/>
                </a:ext>
              </a:extLst>
            </p:cNvPr>
            <p:cNvSpPr/>
            <p:nvPr/>
          </p:nvSpPr>
          <p:spPr>
            <a:xfrm>
              <a:off x="2231542" y="1916832"/>
              <a:ext cx="1753774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FUNCIONÁRIO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CC6E247E-F00C-44CB-88BB-6E08402A7D98}"/>
                </a:ext>
              </a:extLst>
            </p:cNvPr>
            <p:cNvSpPr/>
            <p:nvPr/>
          </p:nvSpPr>
          <p:spPr>
            <a:xfrm>
              <a:off x="840177" y="3993146"/>
              <a:ext cx="1531444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MOTORISTA</a:t>
              </a: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98E3054E-36F8-4860-AEDA-F2D0D5DFEB83}"/>
                </a:ext>
              </a:extLst>
            </p:cNvPr>
            <p:cNvSpPr/>
            <p:nvPr/>
          </p:nvSpPr>
          <p:spPr>
            <a:xfrm>
              <a:off x="3842551" y="3993145"/>
              <a:ext cx="1531443" cy="65096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SECRETÁRIA</a:t>
              </a:r>
            </a:p>
          </p:txBody>
        </p:sp>
        <p:sp>
          <p:nvSpPr>
            <p:cNvPr id="51" name="Triângulo isósceles 50">
              <a:extLst>
                <a:ext uri="{FF2B5EF4-FFF2-40B4-BE49-F238E27FC236}">
                  <a16:creationId xmlns:a16="http://schemas.microsoft.com/office/drawing/2014/main" id="{0DA43252-1AE2-44FF-BBD7-DDDCC6B5F011}"/>
                </a:ext>
              </a:extLst>
            </p:cNvPr>
            <p:cNvSpPr/>
            <p:nvPr/>
          </p:nvSpPr>
          <p:spPr>
            <a:xfrm>
              <a:off x="2550367" y="2930158"/>
              <a:ext cx="1116124" cy="535630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719597FA-0454-4C0D-A690-F377B40C766C}"/>
                </a:ext>
              </a:extLst>
            </p:cNvPr>
            <p:cNvCxnSpPr>
              <a:cxnSpLocks/>
              <a:stCxn id="51" idx="0"/>
              <a:endCxn id="48" idx="2"/>
            </p:cNvCxnSpPr>
            <p:nvPr/>
          </p:nvCxnSpPr>
          <p:spPr>
            <a:xfrm flipV="1">
              <a:off x="3108429" y="2492896"/>
              <a:ext cx="0" cy="4372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322BD7F5-4790-49B7-83E7-8C34FE50B61A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 flipV="1">
              <a:off x="1605899" y="3465788"/>
              <a:ext cx="1286506" cy="52735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6BE867A6-61D8-418A-A047-79C30C47E72E}"/>
                </a:ext>
              </a:extLst>
            </p:cNvPr>
            <p:cNvCxnSpPr>
              <a:cxnSpLocks/>
              <a:stCxn id="50" idx="0"/>
            </p:cNvCxnSpPr>
            <p:nvPr/>
          </p:nvCxnSpPr>
          <p:spPr>
            <a:xfrm flipH="1" flipV="1">
              <a:off x="3396463" y="3465789"/>
              <a:ext cx="1211810" cy="52735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982B4EFC-7D7B-4A30-9CBD-9F3065F6F223}"/>
                </a:ext>
              </a:extLst>
            </p:cNvPr>
            <p:cNvSpPr txBox="1"/>
            <p:nvPr/>
          </p:nvSpPr>
          <p:spPr>
            <a:xfrm>
              <a:off x="3359996" y="2863185"/>
              <a:ext cx="3064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dirty="0">
                  <a:latin typeface="+mn-lt"/>
                </a:rPr>
                <a:t>p</a:t>
              </a:r>
            </a:p>
          </p:txBody>
        </p:sp>
      </p:grpSp>
      <p:sp>
        <p:nvSpPr>
          <p:cNvPr id="56" name="Texto Explicativo: Linha 55">
            <a:extLst>
              <a:ext uri="{FF2B5EF4-FFF2-40B4-BE49-F238E27FC236}">
                <a16:creationId xmlns:a16="http://schemas.microsoft.com/office/drawing/2014/main" id="{E2245DA0-71D7-49B2-BFB3-4E9180E9A11D}"/>
              </a:ext>
            </a:extLst>
          </p:cNvPr>
          <p:cNvSpPr/>
          <p:nvPr/>
        </p:nvSpPr>
        <p:spPr>
          <a:xfrm>
            <a:off x="9739706" y="3360700"/>
            <a:ext cx="1959811" cy="1142887"/>
          </a:xfrm>
          <a:prstGeom prst="borderCallout1">
            <a:avLst>
              <a:gd name="adj1" fmla="val 51140"/>
              <a:gd name="adj2" fmla="val -620"/>
              <a:gd name="adj3" fmla="val 78767"/>
              <a:gd name="adj4" fmla="val -3379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Indica que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nem todo FUNCIONÁRIO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é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MOTORISTA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ou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</a:rPr>
              <a:t>SECRETÁRIA</a:t>
            </a:r>
          </a:p>
        </p:txBody>
      </p:sp>
    </p:spTree>
    <p:extLst>
      <p:ext uri="{BB962C8B-B14F-4D97-AF65-F5344CB8AC3E}">
        <p14:creationId xmlns:p14="http://schemas.microsoft.com/office/powerpoint/2010/main" val="3467209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A472-499E-422E-8EBA-BAA05191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Associativa x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5AD10-6644-4824-991E-F5A69AD3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Na modelagem ER não foi prevista a possibilidade de associar dois relacionamentos entre si;</a:t>
            </a:r>
          </a:p>
          <a:p>
            <a:pPr>
              <a:lnSpc>
                <a:spcPct val="90000"/>
              </a:lnSpc>
            </a:pPr>
            <a:r>
              <a:rPr lang="pt-BR" dirty="0"/>
              <a:t>Na prática, quando se está construindo um novo DER ou modificando um DER existente, surgem situações em que é desejável permitir a associação de uma entidade a um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37068791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8A472-499E-422E-8EBA-BAA05191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Entidade Associativa x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5AD10-6644-4824-991E-F5A69AD3F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Exemplo:</a:t>
            </a:r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endParaRPr lang="pt-BR" dirty="0"/>
          </a:p>
          <a:p>
            <a:pPr>
              <a:lnSpc>
                <a:spcPct val="90000"/>
              </a:lnSpc>
            </a:pPr>
            <a:r>
              <a:rPr lang="pt-BR" dirty="0"/>
              <a:t>Como vincular a entidade MEDICAMENTO? Tendo em vista que um medicamento foi receitado por um médico em uma consulta para um paciente...</a:t>
            </a:r>
          </a:p>
          <a:p>
            <a:pPr>
              <a:lnSpc>
                <a:spcPct val="90000"/>
              </a:lnSpc>
            </a:pP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21505F8-5B0A-43C5-818E-B7E1235E3624}"/>
              </a:ext>
            </a:extLst>
          </p:cNvPr>
          <p:cNvGrpSpPr/>
          <p:nvPr/>
        </p:nvGrpSpPr>
        <p:grpSpPr>
          <a:xfrm>
            <a:off x="1894060" y="2766243"/>
            <a:ext cx="7776864" cy="864096"/>
            <a:chOff x="3791744" y="2924944"/>
            <a:chExt cx="7776864" cy="864096"/>
          </a:xfrm>
          <a:noFill/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3A89574-33AE-4F80-A6B6-CDF0FE6944B5}"/>
                </a:ext>
              </a:extLst>
            </p:cNvPr>
            <p:cNvSpPr/>
            <p:nvPr/>
          </p:nvSpPr>
          <p:spPr>
            <a:xfrm>
              <a:off x="3791744" y="3068960"/>
              <a:ext cx="1728192" cy="5760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MÉDICO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DA9B851-43D1-46F8-9EF2-C1434ECB1CF9}"/>
                </a:ext>
              </a:extLst>
            </p:cNvPr>
            <p:cNvSpPr/>
            <p:nvPr/>
          </p:nvSpPr>
          <p:spPr>
            <a:xfrm>
              <a:off x="9840416" y="3068960"/>
              <a:ext cx="1728192" cy="57606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PACIENTE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1C4393D2-49B6-48DC-A495-FEE1F77BF255}"/>
                </a:ext>
              </a:extLst>
            </p:cNvPr>
            <p:cNvSpPr/>
            <p:nvPr/>
          </p:nvSpPr>
          <p:spPr>
            <a:xfrm>
              <a:off x="6348028" y="2924944"/>
              <a:ext cx="2628292" cy="86409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CONSULTA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546F5EF-9F46-4F7D-A336-CA6D2F82700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5519936" y="3353568"/>
              <a:ext cx="0" cy="342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0EF4FB6-2CFE-459C-8DA9-2C0E4F00232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5519936" y="3356992"/>
              <a:ext cx="82809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227A181-FDB2-4F25-A2B2-749F16DEF96F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8976320" y="3356992"/>
              <a:ext cx="864096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5163859-611D-4552-B420-4F46F72CF68E}"/>
                </a:ext>
              </a:extLst>
            </p:cNvPr>
            <p:cNvSpPr txBox="1"/>
            <p:nvPr/>
          </p:nvSpPr>
          <p:spPr>
            <a:xfrm>
              <a:off x="5782048" y="2992145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DC42D6D-C050-41BA-83F3-C16DEA76537B}"/>
                </a:ext>
              </a:extLst>
            </p:cNvPr>
            <p:cNvSpPr txBox="1"/>
            <p:nvPr/>
          </p:nvSpPr>
          <p:spPr>
            <a:xfrm>
              <a:off x="9197909" y="2974507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01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8039C-29F0-4097-8701-B678103A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 dirty="0"/>
              <a:t>Entidade Associativa x Agregação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ECF15-F9F2-46EB-90AD-D73F86B55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Resposta: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F5F8DD8-A51C-4A30-A96D-B37B41BCFE2F}"/>
              </a:ext>
            </a:extLst>
          </p:cNvPr>
          <p:cNvGrpSpPr/>
          <p:nvPr/>
        </p:nvGrpSpPr>
        <p:grpSpPr>
          <a:xfrm>
            <a:off x="3077776" y="2021986"/>
            <a:ext cx="8075607" cy="4249663"/>
            <a:chOff x="1919536" y="1768968"/>
            <a:chExt cx="8075607" cy="4249663"/>
          </a:xfrm>
          <a:noFill/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D5EF861C-5D31-4D52-B232-666CB1A98F8B}"/>
                </a:ext>
              </a:extLst>
            </p:cNvPr>
            <p:cNvSpPr/>
            <p:nvPr/>
          </p:nvSpPr>
          <p:spPr>
            <a:xfrm>
              <a:off x="1919536" y="1772816"/>
              <a:ext cx="1728192" cy="41748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MÉDICO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B8A835D-3E9B-4304-AF93-9C1D6B30AF5B}"/>
                </a:ext>
              </a:extLst>
            </p:cNvPr>
            <p:cNvSpPr/>
            <p:nvPr/>
          </p:nvSpPr>
          <p:spPr>
            <a:xfrm>
              <a:off x="7968208" y="1768968"/>
              <a:ext cx="1728192" cy="421334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PACIENTE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FC2FD270-0E97-4CE5-A28E-B98BE84FF8C0}"/>
                </a:ext>
              </a:extLst>
            </p:cNvPr>
            <p:cNvSpPr/>
            <p:nvPr/>
          </p:nvSpPr>
          <p:spPr>
            <a:xfrm>
              <a:off x="2221455" y="2751849"/>
              <a:ext cx="1878580" cy="511693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atende</a:t>
              </a:r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225ED98F-303D-45F4-9561-D0C315248A7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647728" y="1899789"/>
              <a:ext cx="0" cy="8177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CC5F4D09-7413-4FFF-85F7-CBC78ECB6C22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2783632" y="2190302"/>
              <a:ext cx="377113" cy="56154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BD9C61F-DD14-4F62-A306-10CE769D7310}"/>
                </a:ext>
              </a:extLst>
            </p:cNvPr>
            <p:cNvCxnSpPr>
              <a:cxnSpLocks/>
              <a:stCxn id="13" idx="0"/>
              <a:endCxn id="6" idx="2"/>
            </p:cNvCxnSpPr>
            <p:nvPr/>
          </p:nvCxnSpPr>
          <p:spPr>
            <a:xfrm flipV="1">
              <a:off x="8698096" y="2190302"/>
              <a:ext cx="134208" cy="56154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E20AE9A-348B-4361-99D9-2966D7C9452A}"/>
                </a:ext>
              </a:extLst>
            </p:cNvPr>
            <p:cNvSpPr txBox="1"/>
            <p:nvPr/>
          </p:nvSpPr>
          <p:spPr>
            <a:xfrm>
              <a:off x="2303015" y="2270895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(1,1)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8B9029E-C37E-43EE-82C6-2E7CF4E8B92F}"/>
                </a:ext>
              </a:extLst>
            </p:cNvPr>
            <p:cNvSpPr txBox="1"/>
            <p:nvPr/>
          </p:nvSpPr>
          <p:spPr>
            <a:xfrm>
              <a:off x="4181141" y="3236740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2AC17D74-D8D6-49F0-99F3-FA7E8BFD0D41}"/>
                </a:ext>
              </a:extLst>
            </p:cNvPr>
            <p:cNvSpPr/>
            <p:nvPr/>
          </p:nvSpPr>
          <p:spPr>
            <a:xfrm>
              <a:off x="7401049" y="2751848"/>
              <a:ext cx="2594094" cy="511693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comparece</a:t>
              </a: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85DFFF8-C388-4A7A-9852-BAD202424B0C}"/>
                </a:ext>
              </a:extLst>
            </p:cNvPr>
            <p:cNvSpPr/>
            <p:nvPr/>
          </p:nvSpPr>
          <p:spPr>
            <a:xfrm>
              <a:off x="5015880" y="3563767"/>
              <a:ext cx="1728192" cy="42673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CONSULTA</a:t>
              </a:r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9FD4767-60CC-4CEF-9FA7-7DDC86E004C4}"/>
                </a:ext>
              </a:extLst>
            </p:cNvPr>
            <p:cNvCxnSpPr>
              <a:cxnSpLocks/>
              <a:stCxn id="7" idx="2"/>
              <a:endCxn id="14" idx="1"/>
            </p:cNvCxnSpPr>
            <p:nvPr/>
          </p:nvCxnSpPr>
          <p:spPr>
            <a:xfrm>
              <a:off x="3160745" y="3263542"/>
              <a:ext cx="1855135" cy="513593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D227C1AB-A3DD-478B-BF27-E3EB144836C6}"/>
                </a:ext>
              </a:extLst>
            </p:cNvPr>
            <p:cNvCxnSpPr>
              <a:cxnSpLocks/>
              <a:stCxn id="14" idx="3"/>
              <a:endCxn id="13" idx="2"/>
            </p:cNvCxnSpPr>
            <p:nvPr/>
          </p:nvCxnSpPr>
          <p:spPr>
            <a:xfrm flipV="1">
              <a:off x="6744072" y="3263541"/>
              <a:ext cx="1954024" cy="51359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137276C-C699-4E87-8ED4-BEB5F1A72D93}"/>
                </a:ext>
              </a:extLst>
            </p:cNvPr>
            <p:cNvSpPr txBox="1"/>
            <p:nvPr/>
          </p:nvSpPr>
          <p:spPr>
            <a:xfrm>
              <a:off x="8832304" y="2286409"/>
              <a:ext cx="61747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(1,1)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51B9FD0-D332-484B-A30E-BD3C7EC363AD}"/>
                </a:ext>
              </a:extLst>
            </p:cNvPr>
            <p:cNvSpPr txBox="1"/>
            <p:nvPr/>
          </p:nvSpPr>
          <p:spPr>
            <a:xfrm>
              <a:off x="7088142" y="3263541"/>
              <a:ext cx="31290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sp>
          <p:nvSpPr>
            <p:cNvPr id="19" name="Losango 18">
              <a:extLst>
                <a:ext uri="{FF2B5EF4-FFF2-40B4-BE49-F238E27FC236}">
                  <a16:creationId xmlns:a16="http://schemas.microsoft.com/office/drawing/2014/main" id="{E29BF712-23B5-4CB7-9B36-6981BD32CFEE}"/>
                </a:ext>
              </a:extLst>
            </p:cNvPr>
            <p:cNvSpPr/>
            <p:nvPr/>
          </p:nvSpPr>
          <p:spPr>
            <a:xfrm>
              <a:off x="4511824" y="4424508"/>
              <a:ext cx="2736304" cy="808048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PRESCRIÇÃO</a:t>
              </a:r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9B39306E-E4EB-412A-B711-DDE688D4C12C}"/>
                </a:ext>
              </a:extLst>
            </p:cNvPr>
            <p:cNvSpPr/>
            <p:nvPr/>
          </p:nvSpPr>
          <p:spPr>
            <a:xfrm>
              <a:off x="5015880" y="5591896"/>
              <a:ext cx="1728192" cy="426735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MEDICAMENTO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F80F06A-9A4C-4E79-A780-D1EF6A729661}"/>
                </a:ext>
              </a:extLst>
            </p:cNvPr>
            <p:cNvSpPr txBox="1"/>
            <p:nvPr/>
          </p:nvSpPr>
          <p:spPr>
            <a:xfrm>
              <a:off x="5939547" y="4022839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845DA47-8E08-473A-9174-B7971839DA90}"/>
                </a:ext>
              </a:extLst>
            </p:cNvPr>
            <p:cNvSpPr txBox="1"/>
            <p:nvPr/>
          </p:nvSpPr>
          <p:spPr>
            <a:xfrm>
              <a:off x="5939547" y="5222564"/>
              <a:ext cx="31290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+mn-lt"/>
                </a:rPr>
                <a:t>n</a:t>
              </a:r>
            </a:p>
          </p:txBody>
        </p: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018BADAB-4722-4FEF-88A2-E0F0AB19B8F0}"/>
                </a:ext>
              </a:extLst>
            </p:cNvPr>
            <p:cNvCxnSpPr>
              <a:cxnSpLocks/>
              <a:stCxn id="19" idx="0"/>
              <a:endCxn id="14" idx="2"/>
            </p:cNvCxnSpPr>
            <p:nvPr/>
          </p:nvCxnSpPr>
          <p:spPr>
            <a:xfrm flipV="1">
              <a:off x="5879976" y="3990502"/>
              <a:ext cx="0" cy="434006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0BC31891-F73D-4A6C-A675-D89B67406C91}"/>
                </a:ext>
              </a:extLst>
            </p:cNvPr>
            <p:cNvCxnSpPr>
              <a:cxnSpLocks/>
              <a:stCxn id="20" idx="0"/>
              <a:endCxn id="19" idx="2"/>
            </p:cNvCxnSpPr>
            <p:nvPr/>
          </p:nvCxnSpPr>
          <p:spPr>
            <a:xfrm flipV="1">
              <a:off x="5879976" y="5232556"/>
              <a:ext cx="0" cy="35934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7635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CHEN, P. </a:t>
            </a:r>
            <a:r>
              <a:rPr lang="pt-BR" sz="2000" b="1" dirty="0"/>
              <a:t>Gerenciando Banco de Dados </a:t>
            </a:r>
            <a:r>
              <a:rPr lang="pt-BR" sz="2000" dirty="0"/>
              <a:t>– A Abordagem Entidade-Relacionamento para Projeto Lógico. São Paulo: McGraw-Hill, 1990.</a:t>
            </a:r>
          </a:p>
          <a:p>
            <a:r>
              <a:rPr lang="pt-BR" sz="2000" dirty="0"/>
              <a:t>HEUSER, C. A. </a:t>
            </a:r>
            <a:r>
              <a:rPr lang="pt-BR" sz="2000" b="1" dirty="0"/>
              <a:t>Projeto de Banco de Dados</a:t>
            </a:r>
            <a:r>
              <a:rPr lang="pt-BR" sz="2000" dirty="0"/>
              <a:t>. 4ª ed. Porto Alegre: Sagra </a:t>
            </a:r>
            <a:r>
              <a:rPr lang="pt-BR" sz="2000" dirty="0" err="1"/>
              <a:t>Luzzatto</a:t>
            </a:r>
            <a:r>
              <a:rPr lang="pt-BR" sz="2000" dirty="0"/>
              <a:t>, 1998.</a:t>
            </a:r>
          </a:p>
          <a:p>
            <a:r>
              <a:rPr lang="pt-BR" sz="2000" dirty="0"/>
              <a:t>MACHADO, F. N. R.; ABREU, M. P. </a:t>
            </a:r>
            <a:r>
              <a:rPr lang="pt-BR" sz="2000" b="1" dirty="0"/>
              <a:t>Projeto de Banco de Dados </a:t>
            </a:r>
            <a:r>
              <a:rPr lang="pt-BR" sz="2000" dirty="0"/>
              <a:t>– uma visão prática. 11ª ed. São Paulo: Erica, 2004.</a:t>
            </a:r>
          </a:p>
        </p:txBody>
      </p:sp>
    </p:spTree>
    <p:extLst>
      <p:ext uri="{BB962C8B-B14F-4D97-AF65-F5344CB8AC3E}">
        <p14:creationId xmlns:p14="http://schemas.microsoft.com/office/powerpoint/2010/main" val="3047276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3453-01D8-4F63-B01C-8626D54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7A90-DACF-40E3-ADCF-2F374BEE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-BR" dirty="0"/>
              <a:t>Levantamento das necessidades dos usuários (requisitos);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Especificar de modo sistemático a necessidades dos usuários de banco de dados;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Estruturar o banco de dados de forma a atender plenamente todas as necessidades.</a:t>
            </a:r>
          </a:p>
        </p:txBody>
      </p:sp>
    </p:spTree>
    <p:extLst>
      <p:ext uri="{BB962C8B-B14F-4D97-AF65-F5344CB8AC3E}">
        <p14:creationId xmlns:p14="http://schemas.microsoft.com/office/powerpoint/2010/main" val="242631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3453-01D8-4F63-B01C-8626D543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37A90-DACF-40E3-ADCF-2F374BEEB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pt-BR" dirty="0"/>
              <a:t>Projeto Conceitual;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Projeto Lógico;</a:t>
            </a:r>
          </a:p>
          <a:p>
            <a:pPr algn="just">
              <a:lnSpc>
                <a:spcPct val="90000"/>
              </a:lnSpc>
            </a:pPr>
            <a:r>
              <a:rPr lang="pt-BR" dirty="0"/>
              <a:t>Projeto Físico.</a:t>
            </a:r>
          </a:p>
        </p:txBody>
      </p:sp>
    </p:spTree>
    <p:extLst>
      <p:ext uri="{BB962C8B-B14F-4D97-AF65-F5344CB8AC3E}">
        <p14:creationId xmlns:p14="http://schemas.microsoft.com/office/powerpoint/2010/main" val="329210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conceitual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A5A34-5F4D-4BFB-9571-0E08CF18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5A3D06-520A-4E43-97B5-4F029481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Projeto Conceitual produz um </a:t>
            </a:r>
            <a:r>
              <a:rPr lang="pt-BR" b="1" dirty="0"/>
              <a:t>esquema conceitual</a:t>
            </a:r>
            <a:r>
              <a:rPr lang="pt-BR" dirty="0"/>
              <a:t> a partir de </a:t>
            </a:r>
            <a:r>
              <a:rPr lang="pt-BR" b="1" dirty="0"/>
              <a:t>requisitos</a:t>
            </a:r>
            <a:r>
              <a:rPr lang="pt-BR" dirty="0"/>
              <a:t> de um mundo real;</a:t>
            </a:r>
          </a:p>
          <a:p>
            <a:pPr>
              <a:lnSpc>
                <a:spcPct val="90000"/>
              </a:lnSpc>
            </a:pPr>
            <a:r>
              <a:rPr lang="pt-BR" dirty="0"/>
              <a:t>Projeto conceitual usa </a:t>
            </a:r>
            <a:r>
              <a:rPr lang="pt-BR" b="1" dirty="0"/>
              <a:t>modelo de dados </a:t>
            </a:r>
            <a:r>
              <a:rPr lang="pt-BR" dirty="0"/>
              <a:t>para descrever a realidade;</a:t>
            </a:r>
          </a:p>
          <a:p>
            <a:pPr>
              <a:lnSpc>
                <a:spcPct val="90000"/>
              </a:lnSpc>
            </a:pPr>
            <a:r>
              <a:rPr lang="pt-BR" dirty="0"/>
              <a:t>Registra </a:t>
            </a:r>
            <a:r>
              <a:rPr lang="pt-BR" b="1" dirty="0"/>
              <a:t>quais</a:t>
            </a:r>
            <a:r>
              <a:rPr lang="pt-BR" dirty="0"/>
              <a:t> dados devem aparecer, mas não </a:t>
            </a:r>
            <a:r>
              <a:rPr lang="pt-BR" b="1" dirty="0"/>
              <a:t>como</a:t>
            </a:r>
            <a:r>
              <a:rPr lang="pt-BR" dirty="0"/>
              <a:t>;</a:t>
            </a:r>
          </a:p>
          <a:p>
            <a:pPr>
              <a:lnSpc>
                <a:spcPct val="90000"/>
              </a:lnSpc>
            </a:pPr>
            <a:r>
              <a:rPr lang="pt-BR" dirty="0"/>
              <a:t>É independente do SGBD escolhido.</a:t>
            </a:r>
          </a:p>
          <a:p>
            <a:pPr>
              <a:lnSpc>
                <a:spcPct val="90000"/>
              </a:lnSpc>
            </a:pPr>
            <a:r>
              <a:rPr lang="pt-BR" dirty="0"/>
              <a:t>Exemplos: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Dados de uma </a:t>
            </a:r>
            <a:r>
              <a:rPr lang="pt-BR" b="1" dirty="0"/>
              <a:t>Pessoa</a:t>
            </a:r>
            <a:r>
              <a:rPr lang="pt-BR" dirty="0"/>
              <a:t> com os seguintes atributos: Nome, RG, CPF, Rua, Numero, Cidade;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Dados de um </a:t>
            </a:r>
            <a:r>
              <a:rPr lang="pt-BR" b="1" dirty="0"/>
              <a:t>Livro</a:t>
            </a:r>
            <a:r>
              <a:rPr lang="pt-BR" dirty="0"/>
              <a:t> com os seguintes atributos: Titulo, Autores, ISBN, Editora, </a:t>
            </a:r>
            <a:r>
              <a:rPr lang="pt-BR" dirty="0" err="1"/>
              <a:t>Ano_Publicacao</a:t>
            </a:r>
            <a:r>
              <a:rPr lang="pt-BR" dirty="0"/>
              <a:t>, </a:t>
            </a:r>
            <a:r>
              <a:rPr lang="pt-BR" dirty="0" err="1"/>
              <a:t>Qtde_Paginas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22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A59F0-68F7-47A9-8D42-BE54A92F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conceitual </a:t>
            </a:r>
            <a:r>
              <a:rPr lang="pt-BR" dirty="0">
                <a:sym typeface="Wingdings" panose="05000000000000000000" pitchFamily="2" charset="2"/>
              </a:rPr>
              <a:t> modelo </a:t>
            </a:r>
            <a:r>
              <a:rPr lang="pt-BR" dirty="0" err="1">
                <a:sym typeface="Wingdings" panose="05000000000000000000" pitchFamily="2" charset="2"/>
              </a:rPr>
              <a:t>e-r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9F1EE-7A26-4D8F-8C3B-FA092497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 produto desta fase é o </a:t>
            </a:r>
            <a:r>
              <a:rPr lang="pt-BR" b="1" dirty="0"/>
              <a:t>Modelo Entidade-Relacionamento </a:t>
            </a:r>
            <a:r>
              <a:rPr lang="pt-BR" dirty="0"/>
              <a:t>(MER);</a:t>
            </a:r>
          </a:p>
          <a:p>
            <a:pPr>
              <a:lnSpc>
                <a:spcPct val="90000"/>
              </a:lnSpc>
            </a:pPr>
            <a:r>
              <a:rPr lang="pt-BR" dirty="0"/>
              <a:t>No MER são especificados todos os conjuntos de entidades, relacionamentos, atributos e mapeamentos das restrições;</a:t>
            </a:r>
          </a:p>
          <a:p>
            <a:pPr>
              <a:lnSpc>
                <a:spcPct val="90000"/>
              </a:lnSpc>
            </a:pPr>
            <a:r>
              <a:rPr lang="pt-BR" dirty="0"/>
              <a:t>O MER é representado graficamente através do Diagrama Entidade-Relacionamento (DER), normalmente utilizando a notação Chen (Peter Chen).</a:t>
            </a:r>
          </a:p>
        </p:txBody>
      </p:sp>
    </p:spTree>
    <p:extLst>
      <p:ext uri="{BB962C8B-B14F-4D97-AF65-F5344CB8AC3E}">
        <p14:creationId xmlns:p14="http://schemas.microsoft.com/office/powerpoint/2010/main" val="36483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Diagrama Entidade-Relacionamento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O Diagrama Entidade-Relacionamento (DER) é composto por um conjunto de objetos gráficos que visam representar todos os objetos do modelo Entidade Relacionamento tais como entidades, atributos, atributos chaves, relacionamentos, restrições estruturais, ...;</a:t>
            </a:r>
          </a:p>
          <a:p>
            <a:pPr>
              <a:lnSpc>
                <a:spcPct val="90000"/>
              </a:lnSpc>
            </a:pPr>
            <a:r>
              <a:rPr lang="pt-BR" dirty="0"/>
              <a:t>O DER fornece uma visão lógica do banco de dados, fornecendo um conceito mais generalizado de como estão estruturados os dados de um sistema.</a:t>
            </a:r>
          </a:p>
        </p:txBody>
      </p:sp>
    </p:spTree>
    <p:extLst>
      <p:ext uri="{BB962C8B-B14F-4D97-AF65-F5344CB8AC3E}">
        <p14:creationId xmlns:p14="http://schemas.microsoft.com/office/powerpoint/2010/main" val="60242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000E-3437-4F2B-8671-11DF1712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Entidade-Relacionamento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5EBAEDE-B431-449C-8BEC-501C49338D0E}"/>
              </a:ext>
            </a:extLst>
          </p:cNvPr>
          <p:cNvSpPr/>
          <p:nvPr/>
        </p:nvSpPr>
        <p:spPr>
          <a:xfrm>
            <a:off x="1894765" y="2794721"/>
            <a:ext cx="1512168" cy="429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18A32A-1F96-4025-817A-BE0EF12A6743}"/>
              </a:ext>
            </a:extLst>
          </p:cNvPr>
          <p:cNvSpPr txBox="1"/>
          <p:nvPr/>
        </p:nvSpPr>
        <p:spPr>
          <a:xfrm>
            <a:off x="3507253" y="2840178"/>
            <a:ext cx="1039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ENTIDADE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454365A-DB84-4E2D-815A-2E97A1D387A3}"/>
              </a:ext>
            </a:extLst>
          </p:cNvPr>
          <p:cNvGrpSpPr/>
          <p:nvPr/>
        </p:nvGrpSpPr>
        <p:grpSpPr>
          <a:xfrm>
            <a:off x="1894765" y="3610771"/>
            <a:ext cx="1512168" cy="429469"/>
            <a:chOff x="995296" y="2527497"/>
            <a:chExt cx="1512168" cy="429469"/>
          </a:xfrm>
          <a:noFill/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1D33C57-E29B-439D-92BD-73F92080ACDA}"/>
                </a:ext>
              </a:extLst>
            </p:cNvPr>
            <p:cNvSpPr/>
            <p:nvPr/>
          </p:nvSpPr>
          <p:spPr>
            <a:xfrm>
              <a:off x="995296" y="2527497"/>
              <a:ext cx="1512168" cy="429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31813C2-FC8F-4D9D-B3DE-4C5692B171E6}"/>
                </a:ext>
              </a:extLst>
            </p:cNvPr>
            <p:cNvSpPr/>
            <p:nvPr/>
          </p:nvSpPr>
          <p:spPr>
            <a:xfrm>
              <a:off x="1099528" y="2604426"/>
              <a:ext cx="1318296" cy="2622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DC8062-8235-4EE6-A540-588A9DE9D690}"/>
              </a:ext>
            </a:extLst>
          </p:cNvPr>
          <p:cNvSpPr txBox="1"/>
          <p:nvPr/>
        </p:nvSpPr>
        <p:spPr>
          <a:xfrm>
            <a:off x="3491256" y="3649562"/>
            <a:ext cx="1637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ENTIDADE FRACA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DFD90C9E-1FC8-4582-A94D-8F0FD23FAA09}"/>
              </a:ext>
            </a:extLst>
          </p:cNvPr>
          <p:cNvSpPr/>
          <p:nvPr/>
        </p:nvSpPr>
        <p:spPr>
          <a:xfrm>
            <a:off x="2003565" y="4361356"/>
            <a:ext cx="1318296" cy="813036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1105450-54E3-45FF-900B-5EE4F760B2A0}"/>
              </a:ext>
            </a:extLst>
          </p:cNvPr>
          <p:cNvSpPr txBox="1"/>
          <p:nvPr/>
        </p:nvSpPr>
        <p:spPr>
          <a:xfrm>
            <a:off x="3503120" y="4590707"/>
            <a:ext cx="1788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RELACIONAMENTO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E3EF57-364D-4012-8DE2-F4B2111D98A8}"/>
              </a:ext>
            </a:extLst>
          </p:cNvPr>
          <p:cNvGrpSpPr/>
          <p:nvPr/>
        </p:nvGrpSpPr>
        <p:grpSpPr>
          <a:xfrm>
            <a:off x="2003565" y="5423523"/>
            <a:ext cx="1318296" cy="813036"/>
            <a:chOff x="1092232" y="4502947"/>
            <a:chExt cx="1318296" cy="813036"/>
          </a:xfrm>
          <a:noFill/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38FA688A-45EF-46AB-BEE2-02C70E0DB15A}"/>
                </a:ext>
              </a:extLst>
            </p:cNvPr>
            <p:cNvSpPr/>
            <p:nvPr/>
          </p:nvSpPr>
          <p:spPr>
            <a:xfrm>
              <a:off x="1092232" y="4502947"/>
              <a:ext cx="1318296" cy="813036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362DDE82-0F74-4F88-A253-923BCAA764E9}"/>
                </a:ext>
              </a:extLst>
            </p:cNvPr>
            <p:cNvSpPr/>
            <p:nvPr/>
          </p:nvSpPr>
          <p:spPr>
            <a:xfrm>
              <a:off x="1283328" y="4612185"/>
              <a:ext cx="936104" cy="594559"/>
            </a:xfrm>
            <a:prstGeom prst="diamond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A766E15-479A-476C-B3E1-C7B4748126E0}"/>
              </a:ext>
            </a:extLst>
          </p:cNvPr>
          <p:cNvSpPr txBox="1"/>
          <p:nvPr/>
        </p:nvSpPr>
        <p:spPr>
          <a:xfrm>
            <a:off x="3437477" y="5513166"/>
            <a:ext cx="1788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RELACIONAMENTO</a:t>
            </a:r>
          </a:p>
          <a:p>
            <a:r>
              <a:rPr lang="pt-BR" sz="1600" dirty="0">
                <a:latin typeface="+mn-lt"/>
              </a:rPr>
              <a:t>IDENTIFICADOR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FD0F2AE-4BB6-46D2-BE29-64F45D956D58}"/>
              </a:ext>
            </a:extLst>
          </p:cNvPr>
          <p:cNvGrpSpPr/>
          <p:nvPr/>
        </p:nvGrpSpPr>
        <p:grpSpPr>
          <a:xfrm>
            <a:off x="6601097" y="2198866"/>
            <a:ext cx="1558364" cy="429469"/>
            <a:chOff x="5473740" y="1911248"/>
            <a:chExt cx="1558364" cy="429469"/>
          </a:xfrm>
          <a:noFill/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2E5F3142-F3F9-4361-A8EA-D4D476067010}"/>
                </a:ext>
              </a:extLst>
            </p:cNvPr>
            <p:cNvSpPr/>
            <p:nvPr/>
          </p:nvSpPr>
          <p:spPr>
            <a:xfrm>
              <a:off x="5735960" y="1911248"/>
              <a:ext cx="1296144" cy="42946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3BB3E2EC-618C-4FEB-AA9E-EEC7C6B43C7F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5473740" y="2125983"/>
              <a:ext cx="262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B6C330B9-9713-481D-89AC-20095F7A19DA}"/>
              </a:ext>
            </a:extLst>
          </p:cNvPr>
          <p:cNvGrpSpPr/>
          <p:nvPr/>
        </p:nvGrpSpPr>
        <p:grpSpPr>
          <a:xfrm>
            <a:off x="6601097" y="2996538"/>
            <a:ext cx="1558364" cy="429469"/>
            <a:chOff x="5473740" y="1911248"/>
            <a:chExt cx="1558364" cy="429469"/>
          </a:xfrm>
          <a:noFill/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BEFBA96-24C6-450E-815D-BD300BE64F77}"/>
                </a:ext>
              </a:extLst>
            </p:cNvPr>
            <p:cNvSpPr/>
            <p:nvPr/>
          </p:nvSpPr>
          <p:spPr>
            <a:xfrm>
              <a:off x="5735960" y="1911248"/>
              <a:ext cx="1296144" cy="42946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03AF0E9-FAD4-4BA8-B302-DBDCCB7551D7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5473740" y="2125983"/>
              <a:ext cx="262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2554904-D583-4CC6-9463-C09A962E4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4890" y="2204313"/>
              <a:ext cx="779182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63CFAB3-ECAF-495B-88BA-B3A7278CD3EC}"/>
              </a:ext>
            </a:extLst>
          </p:cNvPr>
          <p:cNvGrpSpPr/>
          <p:nvPr/>
        </p:nvGrpSpPr>
        <p:grpSpPr>
          <a:xfrm>
            <a:off x="6601097" y="3860634"/>
            <a:ext cx="1558364" cy="429469"/>
            <a:chOff x="5473740" y="1911248"/>
            <a:chExt cx="1558364" cy="429469"/>
          </a:xfrm>
          <a:noFill/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8A558F5-9CF1-4960-B7A3-F3DEEC5F03BF}"/>
                </a:ext>
              </a:extLst>
            </p:cNvPr>
            <p:cNvSpPr/>
            <p:nvPr/>
          </p:nvSpPr>
          <p:spPr>
            <a:xfrm>
              <a:off x="5735960" y="1911248"/>
              <a:ext cx="1296144" cy="42946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762A0EA-F7CB-46DC-80A8-9C0AEBB826BE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5473740" y="2125983"/>
              <a:ext cx="262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4E5276F2-99A9-41E3-A124-59D25F22A23A}"/>
                </a:ext>
              </a:extLst>
            </p:cNvPr>
            <p:cNvSpPr/>
            <p:nvPr/>
          </p:nvSpPr>
          <p:spPr>
            <a:xfrm>
              <a:off x="5852942" y="1985625"/>
              <a:ext cx="1062179" cy="280714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2612934-1D24-4E3F-931F-52D33780C140}"/>
              </a:ext>
            </a:extLst>
          </p:cNvPr>
          <p:cNvGrpSpPr/>
          <p:nvPr/>
        </p:nvGrpSpPr>
        <p:grpSpPr>
          <a:xfrm>
            <a:off x="6601097" y="5807429"/>
            <a:ext cx="1558364" cy="429469"/>
            <a:chOff x="5473740" y="1911248"/>
            <a:chExt cx="1558364" cy="429469"/>
          </a:xfrm>
          <a:noFill/>
        </p:grpSpPr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59E3BDD7-76DD-423C-A8E2-484F80631FB0}"/>
                </a:ext>
              </a:extLst>
            </p:cNvPr>
            <p:cNvSpPr/>
            <p:nvPr/>
          </p:nvSpPr>
          <p:spPr>
            <a:xfrm>
              <a:off x="5735960" y="1911248"/>
              <a:ext cx="1296144" cy="42946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7E939362-08B1-4FF2-B63F-0D128F799B2E}"/>
                </a:ext>
              </a:extLst>
            </p:cNvPr>
            <p:cNvCxnSpPr>
              <a:stCxn id="28" idx="2"/>
            </p:cNvCxnSpPr>
            <p:nvPr/>
          </p:nvCxnSpPr>
          <p:spPr>
            <a:xfrm flipH="1">
              <a:off x="5473740" y="2125983"/>
              <a:ext cx="262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430A660B-EE55-4457-B29F-2FE633CF647E}"/>
              </a:ext>
            </a:extLst>
          </p:cNvPr>
          <p:cNvGrpSpPr/>
          <p:nvPr/>
        </p:nvGrpSpPr>
        <p:grpSpPr>
          <a:xfrm>
            <a:off x="6601097" y="4508706"/>
            <a:ext cx="2422460" cy="1008112"/>
            <a:chOff x="5473740" y="1645514"/>
            <a:chExt cx="2422460" cy="1008112"/>
          </a:xfrm>
          <a:noFill/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C0DCD583-1DE0-450B-804E-554F2B349CCF}"/>
                </a:ext>
              </a:extLst>
            </p:cNvPr>
            <p:cNvSpPr/>
            <p:nvPr/>
          </p:nvSpPr>
          <p:spPr>
            <a:xfrm>
              <a:off x="5735960" y="1936125"/>
              <a:ext cx="936104" cy="42946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1464CD0F-D893-4153-926B-FE002DEA28D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5473740" y="2150860"/>
              <a:ext cx="262220" cy="0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C8E00E0-B927-4D2D-8EA9-FCF57DA73F5F}"/>
                </a:ext>
              </a:extLst>
            </p:cNvPr>
            <p:cNvSpPr/>
            <p:nvPr/>
          </p:nvSpPr>
          <p:spPr>
            <a:xfrm>
              <a:off x="7046905" y="1645514"/>
              <a:ext cx="849295" cy="29765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0348DE0D-0EDE-4957-83D1-DB8D9D6AC06F}"/>
                </a:ext>
              </a:extLst>
            </p:cNvPr>
            <p:cNvSpPr/>
            <p:nvPr/>
          </p:nvSpPr>
          <p:spPr>
            <a:xfrm>
              <a:off x="7046905" y="2005554"/>
              <a:ext cx="849295" cy="29765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358D078-B33F-4C14-BDC2-2FEEBA769372}"/>
                </a:ext>
              </a:extLst>
            </p:cNvPr>
            <p:cNvSpPr/>
            <p:nvPr/>
          </p:nvSpPr>
          <p:spPr>
            <a:xfrm>
              <a:off x="7046905" y="2355967"/>
              <a:ext cx="849295" cy="297659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3246D837-245C-4607-9514-B5E197E2B86C}"/>
                </a:ext>
              </a:extLst>
            </p:cNvPr>
            <p:cNvCxnSpPr>
              <a:cxnSpLocks/>
              <a:stCxn id="33" idx="2"/>
              <a:endCxn id="31" idx="7"/>
            </p:cNvCxnSpPr>
            <p:nvPr/>
          </p:nvCxnSpPr>
          <p:spPr>
            <a:xfrm flipH="1">
              <a:off x="6534975" y="1794344"/>
              <a:ext cx="511930" cy="204675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7380C1B4-B184-446D-9C24-0E5AA64B167F}"/>
                </a:ext>
              </a:extLst>
            </p:cNvPr>
            <p:cNvCxnSpPr>
              <a:cxnSpLocks/>
              <a:stCxn id="34" idx="2"/>
              <a:endCxn id="31" idx="6"/>
            </p:cNvCxnSpPr>
            <p:nvPr/>
          </p:nvCxnSpPr>
          <p:spPr>
            <a:xfrm flipH="1" flipV="1">
              <a:off x="6672064" y="2150860"/>
              <a:ext cx="374841" cy="352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67ABFA23-5CB1-4ACD-8CA6-522E6B641512}"/>
                </a:ext>
              </a:extLst>
            </p:cNvPr>
            <p:cNvCxnSpPr>
              <a:cxnSpLocks/>
              <a:stCxn id="35" idx="2"/>
              <a:endCxn id="31" idx="5"/>
            </p:cNvCxnSpPr>
            <p:nvPr/>
          </p:nvCxnSpPr>
          <p:spPr>
            <a:xfrm flipH="1" flipV="1">
              <a:off x="6534975" y="2302700"/>
              <a:ext cx="511930" cy="202097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6E504F1-7CCB-4960-9C48-8D21CCFFB5AB}"/>
              </a:ext>
            </a:extLst>
          </p:cNvPr>
          <p:cNvSpPr txBox="1"/>
          <p:nvPr/>
        </p:nvSpPr>
        <p:spPr>
          <a:xfrm>
            <a:off x="8231469" y="2247813"/>
            <a:ext cx="1023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ATRIBUTO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507736F2-B5D7-44FF-A38C-D28CC7C3990E}"/>
              </a:ext>
            </a:extLst>
          </p:cNvPr>
          <p:cNvSpPr txBox="1"/>
          <p:nvPr/>
        </p:nvSpPr>
        <p:spPr>
          <a:xfrm>
            <a:off x="8231469" y="3039705"/>
            <a:ext cx="1635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ATRIBUTO CHAVE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34C8E03F-74D4-45BB-B6EF-5D95224D40B6}"/>
              </a:ext>
            </a:extLst>
          </p:cNvPr>
          <p:cNvSpPr txBox="1"/>
          <p:nvPr/>
        </p:nvSpPr>
        <p:spPr>
          <a:xfrm>
            <a:off x="8235462" y="3906091"/>
            <a:ext cx="2536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ATRIBUTO MULTIVALORADO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FCA2E83-7503-4311-AA67-BB08CEE39583}"/>
              </a:ext>
            </a:extLst>
          </p:cNvPr>
          <p:cNvSpPr txBox="1"/>
          <p:nvPr/>
        </p:nvSpPr>
        <p:spPr>
          <a:xfrm>
            <a:off x="9226834" y="4728724"/>
            <a:ext cx="1167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ATRIBUTO</a:t>
            </a:r>
          </a:p>
          <a:p>
            <a:r>
              <a:rPr lang="pt-BR" sz="1600" dirty="0">
                <a:latin typeface="+mn-lt"/>
              </a:rPr>
              <a:t>COMPOSTO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9AA1472-4678-4569-85D0-9D06DE2E37B7}"/>
              </a:ext>
            </a:extLst>
          </p:cNvPr>
          <p:cNvSpPr txBox="1"/>
          <p:nvPr/>
        </p:nvSpPr>
        <p:spPr>
          <a:xfrm>
            <a:off x="8235462" y="5850803"/>
            <a:ext cx="1950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+mn-lt"/>
              </a:rPr>
              <a:t>ATRIBUTO DERIVADO</a:t>
            </a:r>
          </a:p>
        </p:txBody>
      </p:sp>
      <p:sp>
        <p:nvSpPr>
          <p:cNvPr id="46" name="Espaço Reservado para Conteúdo 2">
            <a:extLst>
              <a:ext uri="{FF2B5EF4-FFF2-40B4-BE49-F238E27FC236}">
                <a16:creationId xmlns:a16="http://schemas.microsoft.com/office/drawing/2014/main" id="{53420069-1ECB-4F73-BAB8-901AE5B3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531922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Notação Peter Chen (CHEN, 1990):</a:t>
            </a:r>
          </a:p>
        </p:txBody>
      </p:sp>
    </p:spTree>
    <p:extLst>
      <p:ext uri="{BB962C8B-B14F-4D97-AF65-F5344CB8AC3E}">
        <p14:creationId xmlns:p14="http://schemas.microsoft.com/office/powerpoint/2010/main" val="1779304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996</TotalTime>
  <Words>1233</Words>
  <Application>Microsoft Office PowerPoint</Application>
  <PresentationFormat>Widescreen</PresentationFormat>
  <Paragraphs>211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Wingdings</vt:lpstr>
      <vt:lpstr>Circuito</vt:lpstr>
      <vt:lpstr>PROJETO de banco de dados</vt:lpstr>
      <vt:lpstr>fundamentos</vt:lpstr>
      <vt:lpstr>objetivos</vt:lpstr>
      <vt:lpstr>etapas</vt:lpstr>
      <vt:lpstr>PROJETO conceitual</vt:lpstr>
      <vt:lpstr>fundamentos</vt:lpstr>
      <vt:lpstr>Projeto conceitual  modelo e-r</vt:lpstr>
      <vt:lpstr>Diagrama Entidade-Relacionamento</vt:lpstr>
      <vt:lpstr>Diagrama Entidade-Relacionamento</vt:lpstr>
      <vt:lpstr>Diagrama Entidade-Relacionamento</vt:lpstr>
      <vt:lpstr>Entidade</vt:lpstr>
      <vt:lpstr>Atributo</vt:lpstr>
      <vt:lpstr>atributo</vt:lpstr>
      <vt:lpstr>relacionamento</vt:lpstr>
      <vt:lpstr>relacionamento</vt:lpstr>
      <vt:lpstr>Entidade fraca</vt:lpstr>
      <vt:lpstr>Cardinalidade</vt:lpstr>
      <vt:lpstr>relacionamento</vt:lpstr>
      <vt:lpstr>Relacionamento Binário</vt:lpstr>
      <vt:lpstr>Relacionamentos n-ésimos</vt:lpstr>
      <vt:lpstr>Relacionamento Ternário  Binário</vt:lpstr>
      <vt:lpstr>Especialização x generalização</vt:lpstr>
      <vt:lpstr>Especialização x generalização</vt:lpstr>
      <vt:lpstr>Especialização x generalização</vt:lpstr>
      <vt:lpstr>Entidade Associativa x Agregação</vt:lpstr>
      <vt:lpstr>Entidade Associativa x Agregação</vt:lpstr>
      <vt:lpstr>Entidade Associativa x Agregação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Conceitual</dc:title>
  <dc:creator>Evandro Zatti</dc:creator>
  <cp:lastModifiedBy>Luciano Xiscatti</cp:lastModifiedBy>
  <cp:revision>206</cp:revision>
  <dcterms:created xsi:type="dcterms:W3CDTF">2019-02-07T01:51:47Z</dcterms:created>
  <dcterms:modified xsi:type="dcterms:W3CDTF">2024-08-18T23:55:02Z</dcterms:modified>
</cp:coreProperties>
</file>