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74" r:id="rId3"/>
    <p:sldId id="276" r:id="rId4"/>
    <p:sldId id="277" r:id="rId5"/>
    <p:sldId id="279" r:id="rId6"/>
    <p:sldId id="281" r:id="rId7"/>
    <p:sldId id="282" r:id="rId8"/>
    <p:sldId id="284" r:id="rId9"/>
    <p:sldId id="283" r:id="rId10"/>
    <p:sldId id="28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6102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35835" y="2114191"/>
            <a:ext cx="9316528" cy="1457146"/>
          </a:xfrm>
        </p:spPr>
        <p:txBody>
          <a:bodyPr anchor="b">
            <a:normAutofit/>
          </a:bodyPr>
          <a:lstStyle>
            <a:lvl1pPr algn="r">
              <a:defRPr sz="44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pt-BR" dirty="0"/>
              <a:t>título  da aula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035835" y="3708639"/>
            <a:ext cx="9316528" cy="1385979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600"/>
              </a:spcBef>
              <a:buNone/>
              <a:defRPr sz="3200" cap="none" baseline="0">
                <a:solidFill>
                  <a:schemeClr val="tx2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DA DISCIPLINA</a:t>
            </a:r>
          </a:p>
          <a:p>
            <a:r>
              <a:rPr lang="pt-BR" dirty="0"/>
              <a:t>Nome do Curso</a:t>
            </a:r>
            <a:endParaRPr lang="en-US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EF825F-4B91-4D6E-B60E-01EE7C95EDCE}"/>
              </a:ext>
            </a:extLst>
          </p:cNvPr>
          <p:cNvSpPr txBox="1"/>
          <p:nvPr/>
        </p:nvSpPr>
        <p:spPr>
          <a:xfrm>
            <a:off x="2035835" y="5231921"/>
            <a:ext cx="9316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Prof. Luciano Xiscatti</a:t>
            </a:r>
            <a:endParaRPr lang="pt-BR" sz="3600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27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584" y="1837425"/>
            <a:ext cx="11162581" cy="4399473"/>
          </a:xfrm>
        </p:spPr>
        <p:txBody>
          <a:bodyPr/>
          <a:lstStyle>
            <a:lvl2pPr marL="715963" indent="-449263">
              <a:buFont typeface="Wingdings" panose="05000000000000000000" pitchFamily="2" charset="2"/>
              <a:buChar char="ü"/>
              <a:defRPr/>
            </a:lvl2pPr>
            <a:lvl3pPr marL="1077913" indent="-361950">
              <a:buFont typeface="Wingdings" panose="05000000000000000000" pitchFamily="2" charset="2"/>
              <a:buChar char="§"/>
              <a:defRPr/>
            </a:lvl3pPr>
            <a:lvl4pPr marL="1431925" indent="-354013">
              <a:buFont typeface="Wingdings" panose="05000000000000000000" pitchFamily="2" charset="2"/>
              <a:buChar char="Ø"/>
              <a:defRPr/>
            </a:lvl4pPr>
            <a:lvl5pPr marL="1793875" indent="-361950">
              <a:buFont typeface="Courier New" panose="02070309020205020404" pitchFamily="49" charset="0"/>
              <a:buChar char="o"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23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24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562877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7584" y="1853271"/>
            <a:ext cx="5502215" cy="432324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53269"/>
            <a:ext cx="5502215" cy="43232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793A66-FC7C-49C5-832C-278E6AB1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74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56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93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7584" y="353683"/>
            <a:ext cx="11162581" cy="13543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584" y="1785669"/>
            <a:ext cx="11162581" cy="44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15E2243F-6C89-42CD-8123-E0F3C77B7AAE}"/>
              </a:ext>
            </a:extLst>
          </p:cNvPr>
          <p:cNvSpPr txBox="1"/>
          <p:nvPr/>
        </p:nvSpPr>
        <p:spPr>
          <a:xfrm>
            <a:off x="517584" y="6335040"/>
            <a:ext cx="111625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1600" i="1" dirty="0">
                <a:solidFill>
                  <a:schemeClr val="accent2">
                    <a:lumMod val="50000"/>
                  </a:schemeClr>
                </a:solidFill>
              </a:rPr>
              <a:t>Prof. Luciano Xiscatti</a:t>
            </a:r>
          </a:p>
        </p:txBody>
      </p:sp>
      <p:pic>
        <p:nvPicPr>
          <p:cNvPr id="5" name="Gráfico 5">
            <a:extLst>
              <a:ext uri="{FF2B5EF4-FFF2-40B4-BE49-F238E27FC236}">
                <a16:creationId xmlns:a16="http://schemas.microsoft.com/office/drawing/2014/main" id="{E9836CCC-0388-498E-8D3C-5B708E470BE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30928" y="184406"/>
            <a:ext cx="1443488" cy="443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9854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15963" indent="-44926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ü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431925" indent="-354013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793875" indent="-36195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ACBDAB-B9D4-4331-A0F8-A769104977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Banco de dados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753FAF01-FCB4-480E-98D6-02A8E4271C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67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7754D-111A-49CE-A505-8F9C4AAC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4632"/>
            <a:ext cx="12192000" cy="1609344"/>
          </a:xfrm>
        </p:spPr>
        <p:txBody>
          <a:bodyPr>
            <a:normAutofit/>
          </a:bodyPr>
          <a:lstStyle/>
          <a:p>
            <a:pPr algn="ctr"/>
            <a:r>
              <a:rPr lang="pt-BR" sz="3400" dirty="0"/>
              <a:t>Exercícios - Atualizar a tabela com os dados que estão em vermelho!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ED0EEF5-47B8-4E88-8720-CDD67317B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280473"/>
              </p:ext>
            </p:extLst>
          </p:nvPr>
        </p:nvGraphicFramePr>
        <p:xfrm>
          <a:off x="354551" y="2093976"/>
          <a:ext cx="6756048" cy="166290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59508">
                  <a:extLst>
                    <a:ext uri="{9D8B030D-6E8A-4147-A177-3AD203B41FA5}">
                      <a16:colId xmlns:a16="http://schemas.microsoft.com/office/drawing/2014/main" val="1621401634"/>
                    </a:ext>
                  </a:extLst>
                </a:gridCol>
                <a:gridCol w="959508">
                  <a:extLst>
                    <a:ext uri="{9D8B030D-6E8A-4147-A177-3AD203B41FA5}">
                      <a16:colId xmlns:a16="http://schemas.microsoft.com/office/drawing/2014/main" val="3543462680"/>
                    </a:ext>
                  </a:extLst>
                </a:gridCol>
                <a:gridCol w="670840">
                  <a:extLst>
                    <a:ext uri="{9D8B030D-6E8A-4147-A177-3AD203B41FA5}">
                      <a16:colId xmlns:a16="http://schemas.microsoft.com/office/drawing/2014/main" val="627780056"/>
                    </a:ext>
                  </a:extLst>
                </a:gridCol>
                <a:gridCol w="797809">
                  <a:extLst>
                    <a:ext uri="{9D8B030D-6E8A-4147-A177-3AD203B41FA5}">
                      <a16:colId xmlns:a16="http://schemas.microsoft.com/office/drawing/2014/main" val="615223657"/>
                    </a:ext>
                  </a:extLst>
                </a:gridCol>
                <a:gridCol w="797809">
                  <a:extLst>
                    <a:ext uri="{9D8B030D-6E8A-4147-A177-3AD203B41FA5}">
                      <a16:colId xmlns:a16="http://schemas.microsoft.com/office/drawing/2014/main" val="957654129"/>
                    </a:ext>
                  </a:extLst>
                </a:gridCol>
                <a:gridCol w="1100549">
                  <a:extLst>
                    <a:ext uri="{9D8B030D-6E8A-4147-A177-3AD203B41FA5}">
                      <a16:colId xmlns:a16="http://schemas.microsoft.com/office/drawing/2014/main" val="4007588305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1295143865"/>
                    </a:ext>
                  </a:extLst>
                </a:gridCol>
              </a:tblGrid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Nome</a:t>
                      </a:r>
                      <a:r>
                        <a:rPr lang="pt-BR" sz="1100" dirty="0">
                          <a:effectLst/>
                          <a:latin typeface="+mn-lt"/>
                        </a:rPr>
                        <a:t>(*)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Idade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Sexo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Peso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Celular</a:t>
                      </a:r>
                      <a:r>
                        <a:rPr lang="pt-BR" sz="1100" dirty="0">
                          <a:effectLst/>
                          <a:latin typeface="+mn-lt"/>
                        </a:rPr>
                        <a:t>(*)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E-mail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017382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Marcelo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52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99111-1111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marcelo.d2@gmail.com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68096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João Pedro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21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77,5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99222-2222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jp22@outlook.com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90009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Angélica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29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99333-3333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angel@hotmail.com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75118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A49F4D6-B14D-4289-A018-7917B7A2F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987768"/>
              </p:ext>
            </p:extLst>
          </p:nvPr>
        </p:nvGraphicFramePr>
        <p:xfrm>
          <a:off x="354551" y="4522456"/>
          <a:ext cx="8419995" cy="128660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14607">
                  <a:extLst>
                    <a:ext uri="{9D8B030D-6E8A-4147-A177-3AD203B41FA5}">
                      <a16:colId xmlns:a16="http://schemas.microsoft.com/office/drawing/2014/main" val="2203866274"/>
                    </a:ext>
                  </a:extLst>
                </a:gridCol>
                <a:gridCol w="1640539">
                  <a:extLst>
                    <a:ext uri="{9D8B030D-6E8A-4147-A177-3AD203B41FA5}">
                      <a16:colId xmlns:a16="http://schemas.microsoft.com/office/drawing/2014/main" val="43957947"/>
                    </a:ext>
                  </a:extLst>
                </a:gridCol>
                <a:gridCol w="1398240">
                  <a:extLst>
                    <a:ext uri="{9D8B030D-6E8A-4147-A177-3AD203B41FA5}">
                      <a16:colId xmlns:a16="http://schemas.microsoft.com/office/drawing/2014/main" val="2054255549"/>
                    </a:ext>
                  </a:extLst>
                </a:gridCol>
                <a:gridCol w="1203781">
                  <a:extLst>
                    <a:ext uri="{9D8B030D-6E8A-4147-A177-3AD203B41FA5}">
                      <a16:colId xmlns:a16="http://schemas.microsoft.com/office/drawing/2014/main" val="2682986301"/>
                    </a:ext>
                  </a:extLst>
                </a:gridCol>
                <a:gridCol w="1455266">
                  <a:extLst>
                    <a:ext uri="{9D8B030D-6E8A-4147-A177-3AD203B41FA5}">
                      <a16:colId xmlns:a16="http://schemas.microsoft.com/office/drawing/2014/main" val="2099416116"/>
                    </a:ext>
                  </a:extLst>
                </a:gridCol>
                <a:gridCol w="1203781">
                  <a:extLst>
                    <a:ext uri="{9D8B030D-6E8A-4147-A177-3AD203B41FA5}">
                      <a16:colId xmlns:a16="http://schemas.microsoft.com/office/drawing/2014/main" val="1382580086"/>
                    </a:ext>
                  </a:extLst>
                </a:gridCol>
                <a:gridCol w="1203781">
                  <a:extLst>
                    <a:ext uri="{9D8B030D-6E8A-4147-A177-3AD203B41FA5}">
                      <a16:colId xmlns:a16="http://schemas.microsoft.com/office/drawing/2014/main" val="1170630921"/>
                    </a:ext>
                  </a:extLst>
                </a:gridCol>
              </a:tblGrid>
              <a:tr h="4486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</a:rPr>
                        <a:t>NOME(*)</a:t>
                      </a:r>
                      <a:endParaRPr lang="pt-B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</a:rPr>
                        <a:t>ESTOQUE(*)</a:t>
                      </a:r>
                      <a:endParaRPr lang="pt-B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</a:rPr>
                        <a:t>PRECO(*)</a:t>
                      </a:r>
                      <a:endParaRPr lang="pt-B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FUNCIONARIO</a:t>
                      </a:r>
                      <a:r>
                        <a:rPr lang="pt-BR" sz="1100" dirty="0">
                          <a:effectLst/>
                          <a:latin typeface="+mn-lt"/>
                        </a:rPr>
                        <a:t>(*)</a:t>
                      </a:r>
                      <a:endParaRPr lang="pt-B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OBSERVACAO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setor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55463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Sabão em pó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100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Alcir Jr.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Limpeza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538393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Sabão em barra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rgbClr val="FF0000"/>
                          </a:solidFill>
                          <a:effectLst/>
                        </a:rPr>
                        <a:t>257</a:t>
                      </a:r>
                      <a:endParaRPr lang="pt-BR" sz="1100" b="1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4,5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Maria Rita Amorim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Algumas barras estão avariadas.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Limpeza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710895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Vanish</a:t>
                      </a: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em pó 1Kg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70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Alcir Jr.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Limpeza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0274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1A64F01B-52EC-49AB-BA9A-450A893E22B5}"/>
              </a:ext>
            </a:extLst>
          </p:cNvPr>
          <p:cNvSpPr txBox="1"/>
          <p:nvPr/>
        </p:nvSpPr>
        <p:spPr>
          <a:xfrm>
            <a:off x="354551" y="1724644"/>
            <a:ext cx="10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E599F2-7A53-4DDD-AC86-58409CAD180E}"/>
              </a:ext>
            </a:extLst>
          </p:cNvPr>
          <p:cNvSpPr txBox="1"/>
          <p:nvPr/>
        </p:nvSpPr>
        <p:spPr>
          <a:xfrm>
            <a:off x="354551" y="4126216"/>
            <a:ext cx="123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FC46BD-DA28-4FD8-B456-01DA34859AC3}"/>
              </a:ext>
            </a:extLst>
          </p:cNvPr>
          <p:cNvSpPr txBox="1"/>
          <p:nvPr/>
        </p:nvSpPr>
        <p:spPr>
          <a:xfrm>
            <a:off x="5460980" y="6389969"/>
            <a:ext cx="2955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OBSERVAÇÃO: (*) NOT NULL</a:t>
            </a:r>
          </a:p>
        </p:txBody>
      </p:sp>
    </p:spTree>
    <p:extLst>
      <p:ext uri="{BB962C8B-B14F-4D97-AF65-F5344CB8AC3E}">
        <p14:creationId xmlns:p14="http://schemas.microsoft.com/office/powerpoint/2010/main" val="3584380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B4556-22FA-413F-8FC9-9964BCCF4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tabela de clientes usando os tipos primitivos de uma forma mais inteligente</a:t>
            </a:r>
            <a:endParaRPr lang="pt-BR" sz="6600" dirty="0">
              <a:latin typeface="+mn-lt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5CD63C-450F-42C7-B1E4-481A35EC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309" y="2121408"/>
            <a:ext cx="5671128" cy="4050792"/>
          </a:xfrm>
        </p:spPr>
        <p:txBody>
          <a:bodyPr>
            <a:normAutofit fontScale="85000" lnSpcReduction="10000"/>
          </a:bodyPr>
          <a:lstStyle/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it-IT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 TABLE clientes(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id int NOT NULL AUTO_INCREMENT,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nome varchar (40) NOT NULL,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6670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it-IT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sexo </a:t>
            </a:r>
            <a:r>
              <a:rPr lang="pt-BR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enum</a:t>
            </a: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('M', 'F'),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nascimento date,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cidade </a:t>
            </a:r>
            <a:r>
              <a:rPr lang="pt-BR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varchar</a:t>
            </a: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(20) DEFAULT 'Curitiba',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uf char (2) DEFAULT 'PR',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PRIMARY KEY (id)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it-IT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) DEFAULT CHARSET = utf8mb4;</a:t>
            </a:r>
            <a:endParaRPr lang="pt-BR" b="1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3491BA-2F25-46C5-8028-29F15B2DCC9E}"/>
              </a:ext>
            </a:extLst>
          </p:cNvPr>
          <p:cNvSpPr txBox="1"/>
          <p:nvPr/>
        </p:nvSpPr>
        <p:spPr>
          <a:xfrm>
            <a:off x="166250" y="6170171"/>
            <a:ext cx="113607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Um CHARSET é um conjunto de caracteres e suas respectivas representações binárias. Ao usarmos o CHARACTER SET </a:t>
            </a:r>
            <a:r>
              <a:rPr lang="pt-BR" sz="16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utf8mb4</a:t>
            </a:r>
            <a:r>
              <a:rPr lang="pt-BR" sz="16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estamos preparando nosso banco de dados para trabalhar com caracteres acentuados, símbolos, emoticons, etc.</a:t>
            </a:r>
          </a:p>
        </p:txBody>
      </p:sp>
    </p:spTree>
    <p:extLst>
      <p:ext uri="{BB962C8B-B14F-4D97-AF65-F5344CB8AC3E}">
        <p14:creationId xmlns:p14="http://schemas.microsoft.com/office/powerpoint/2010/main" val="369865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FECC9-66B9-41CB-9460-60F4953F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os dados na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C6D1C-6A63-4BB6-B5D1-E54428F6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312" y="1946189"/>
            <a:ext cx="7507594" cy="4547248"/>
          </a:xfrm>
        </p:spPr>
        <p:txBody>
          <a:bodyPr>
            <a:normAutofit fontScale="85000" lnSpcReduction="10000"/>
          </a:bodyPr>
          <a:lstStyle/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clientes (id, nome, sexo, nascimento, cidade, uf)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 ('1', 'Ana', 'F', '1990-06-15', 'Curitiba', 'PR’);</a:t>
            </a: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endParaRPr lang="pt-BR" sz="1800" b="1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clientes (nome, sexo, nascimento, cidade, uf)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 ('Beatriz', 'F', '1990-07-15', 'Campo Largo', 'PR’);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endParaRPr lang="pt-BR" sz="1800" b="1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clientes VALUES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it-IT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(default, 'Elaine', 'F', '1995-09-21', default, default),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it-IT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(default, 'Fábio', 'M', '1995-10-22', 'Ponta Grossa', default),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it-IT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(default, 'Gilberto', 'M', '1996-11-23', 'Santo André', 'SP';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6EAEAC0-6A39-4BE6-8F20-845D1F64A066}"/>
              </a:ext>
            </a:extLst>
          </p:cNvPr>
          <p:cNvSpPr txBox="1"/>
          <p:nvPr/>
        </p:nvSpPr>
        <p:spPr>
          <a:xfrm>
            <a:off x="9060741" y="2093976"/>
            <a:ext cx="2200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Cadastro completo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DCDB44C-ACC1-4525-AFF7-FA00977CC42C}"/>
              </a:ext>
            </a:extLst>
          </p:cNvPr>
          <p:cNvSpPr txBox="1"/>
          <p:nvPr/>
        </p:nvSpPr>
        <p:spPr>
          <a:xfrm>
            <a:off x="8808269" y="3553567"/>
            <a:ext cx="270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Cadastro personalizado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CBA74A2-F8EA-4911-BAF3-2AB2126AE6D6}"/>
              </a:ext>
            </a:extLst>
          </p:cNvPr>
          <p:cNvSpPr txBox="1"/>
          <p:nvPr/>
        </p:nvSpPr>
        <p:spPr>
          <a:xfrm>
            <a:off x="8480490" y="5382490"/>
            <a:ext cx="3360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Cadastrando diversas linhas com uma query!</a:t>
            </a:r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52E50F38-5620-4289-B630-EDB9A5C34461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656945" y="2278642"/>
            <a:ext cx="140379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7FE766ED-A26B-4420-9EDE-3F246FFBD0C2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7656945" y="3738233"/>
            <a:ext cx="11513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47614A97-957E-4381-B523-BBD76547D1AF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7656945" y="5705655"/>
            <a:ext cx="82354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57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FFECC9-66B9-41CB-9460-60F4953F3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Inserindo os dados na tabela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C6D1C-6A63-4BB6-B5D1-E54428F6D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clientes(id, nome, sexo, nascimento, cidade, uf)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</a:t>
            </a: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</a:rPr>
              <a:t>(default, 'Carlos', 'M', '1990-08-15', default, default);</a:t>
            </a: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endParaRPr lang="pt-BR" sz="1800" b="1" dirty="0"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INSERT INTO clientes (nome, sexo, nascimento, cidade, uf)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" indent="0">
              <a:lnSpc>
                <a:spcPct val="107000"/>
              </a:lnSpc>
              <a:spcAft>
                <a:spcPts val="800"/>
              </a:spcAft>
              <a:buNone/>
              <a:tabLst>
                <a:tab pos="2374900" algn="l"/>
              </a:tabLst>
            </a:pP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VALUES ('Henrique', 'M', </a:t>
            </a:r>
            <a:r>
              <a:rPr lang="pt-BR" sz="1800" b="1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null</a:t>
            </a:r>
            <a:r>
              <a:rPr lang="pt-BR" sz="1800" b="1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'Ortigueira', 'PR');</a:t>
            </a:r>
            <a:endParaRPr lang="pt-B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35A575A-B59F-416D-8F7E-9E9571424862}"/>
              </a:ext>
            </a:extLst>
          </p:cNvPr>
          <p:cNvSpPr txBox="1"/>
          <p:nvPr/>
        </p:nvSpPr>
        <p:spPr>
          <a:xfrm>
            <a:off x="2335932" y="6283313"/>
            <a:ext cx="7520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que está entre aspas são 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dados</a:t>
            </a:r>
            <a:r>
              <a:rPr lang="pt-BR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 O que não está entre aspas são </a:t>
            </a:r>
            <a:r>
              <a:rPr lang="pt-BR" sz="1800" b="1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constraints</a:t>
            </a:r>
            <a:r>
              <a:rPr lang="pt-BR" sz="1800" b="1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68972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7754D-111A-49CE-A505-8F9C4AAC1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ED0EEF5-47B8-4E88-8720-CDD67317B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931205"/>
              </p:ext>
            </p:extLst>
          </p:nvPr>
        </p:nvGraphicFramePr>
        <p:xfrm>
          <a:off x="3641724" y="2116614"/>
          <a:ext cx="6574345" cy="166290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87719">
                  <a:extLst>
                    <a:ext uri="{9D8B030D-6E8A-4147-A177-3AD203B41FA5}">
                      <a16:colId xmlns:a16="http://schemas.microsoft.com/office/drawing/2014/main" val="1621401634"/>
                    </a:ext>
                  </a:extLst>
                </a:gridCol>
                <a:gridCol w="987719">
                  <a:extLst>
                    <a:ext uri="{9D8B030D-6E8A-4147-A177-3AD203B41FA5}">
                      <a16:colId xmlns:a16="http://schemas.microsoft.com/office/drawing/2014/main" val="3543462680"/>
                    </a:ext>
                  </a:extLst>
                </a:gridCol>
                <a:gridCol w="690563">
                  <a:extLst>
                    <a:ext uri="{9D8B030D-6E8A-4147-A177-3AD203B41FA5}">
                      <a16:colId xmlns:a16="http://schemas.microsoft.com/office/drawing/2014/main" val="627780056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val="615223657"/>
                    </a:ext>
                  </a:extLst>
                </a:gridCol>
                <a:gridCol w="821266">
                  <a:extLst>
                    <a:ext uri="{9D8B030D-6E8A-4147-A177-3AD203B41FA5}">
                      <a16:colId xmlns:a16="http://schemas.microsoft.com/office/drawing/2014/main" val="957654129"/>
                    </a:ext>
                  </a:extLst>
                </a:gridCol>
                <a:gridCol w="1132906">
                  <a:extLst>
                    <a:ext uri="{9D8B030D-6E8A-4147-A177-3AD203B41FA5}">
                      <a16:colId xmlns:a16="http://schemas.microsoft.com/office/drawing/2014/main" val="2018053995"/>
                    </a:ext>
                  </a:extLst>
                </a:gridCol>
                <a:gridCol w="1132906">
                  <a:extLst>
                    <a:ext uri="{9D8B030D-6E8A-4147-A177-3AD203B41FA5}">
                      <a16:colId xmlns:a16="http://schemas.microsoft.com/office/drawing/2014/main" val="4007588305"/>
                    </a:ext>
                  </a:extLst>
                </a:gridCol>
              </a:tblGrid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Nome</a:t>
                      </a:r>
                      <a:r>
                        <a:rPr lang="pt-BR" sz="1100" dirty="0">
                          <a:effectLst/>
                          <a:latin typeface="+mn-lt"/>
                        </a:rPr>
                        <a:t>(*)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Idade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Sexo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Peso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Bairro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Celular</a:t>
                      </a:r>
                      <a:r>
                        <a:rPr lang="pt-BR" sz="1100" dirty="0">
                          <a:effectLst/>
                          <a:latin typeface="+mn-lt"/>
                        </a:rPr>
                        <a:t>(*)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017382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Marcelo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52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Novo Mundo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99111-1111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68096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João Pedro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21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77,5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Água Verde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99222-2222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90009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Angélica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29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Rebouças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99333-3333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75118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A49F4D6-B14D-4289-A018-7917B7A2F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56060"/>
              </p:ext>
            </p:extLst>
          </p:nvPr>
        </p:nvGraphicFramePr>
        <p:xfrm>
          <a:off x="3641724" y="4601688"/>
          <a:ext cx="6809209" cy="128660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296862">
                  <a:extLst>
                    <a:ext uri="{9D8B030D-6E8A-4147-A177-3AD203B41FA5}">
                      <a16:colId xmlns:a16="http://schemas.microsoft.com/office/drawing/2014/main" val="2203866274"/>
                    </a:ext>
                  </a:extLst>
                </a:gridCol>
                <a:gridCol w="1548010">
                  <a:extLst>
                    <a:ext uri="{9D8B030D-6E8A-4147-A177-3AD203B41FA5}">
                      <a16:colId xmlns:a16="http://schemas.microsoft.com/office/drawing/2014/main" val="43957947"/>
                    </a:ext>
                  </a:extLst>
                </a:gridCol>
                <a:gridCol w="1319377">
                  <a:extLst>
                    <a:ext uri="{9D8B030D-6E8A-4147-A177-3AD203B41FA5}">
                      <a16:colId xmlns:a16="http://schemas.microsoft.com/office/drawing/2014/main" val="2054255549"/>
                    </a:ext>
                  </a:extLst>
                </a:gridCol>
                <a:gridCol w="1135886">
                  <a:extLst>
                    <a:ext uri="{9D8B030D-6E8A-4147-A177-3AD203B41FA5}">
                      <a16:colId xmlns:a16="http://schemas.microsoft.com/office/drawing/2014/main" val="2682986301"/>
                    </a:ext>
                  </a:extLst>
                </a:gridCol>
                <a:gridCol w="1373188">
                  <a:extLst>
                    <a:ext uri="{9D8B030D-6E8A-4147-A177-3AD203B41FA5}">
                      <a16:colId xmlns:a16="http://schemas.microsoft.com/office/drawing/2014/main" val="2099416116"/>
                    </a:ext>
                  </a:extLst>
                </a:gridCol>
                <a:gridCol w="1135886">
                  <a:extLst>
                    <a:ext uri="{9D8B030D-6E8A-4147-A177-3AD203B41FA5}">
                      <a16:colId xmlns:a16="http://schemas.microsoft.com/office/drawing/2014/main" val="1382580086"/>
                    </a:ext>
                  </a:extLst>
                </a:gridCol>
              </a:tblGrid>
              <a:tr h="4486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</a:rPr>
                        <a:t>NOME(*)</a:t>
                      </a:r>
                      <a:endParaRPr lang="pt-B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</a:rPr>
                        <a:t>ESTOQUE(*)</a:t>
                      </a:r>
                      <a:endParaRPr lang="pt-B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</a:rPr>
                        <a:t>PRECO(*)</a:t>
                      </a:r>
                      <a:endParaRPr lang="pt-B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FUNCIONARIO</a:t>
                      </a:r>
                      <a:r>
                        <a:rPr lang="pt-BR" sz="1100" dirty="0">
                          <a:effectLst/>
                          <a:latin typeface="+mn-lt"/>
                        </a:rPr>
                        <a:t>(*)</a:t>
                      </a:r>
                      <a:endParaRPr lang="pt-B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OBSERVACAO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55463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Sabão em pó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100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Alcir Jr.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538393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Sabão em barra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277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4,5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Maria Rita Amorim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Algumas barras estão avariadas.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710895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Vanish</a:t>
                      </a: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em pó 1Kg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70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Alcir Jr.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0274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1A64F01B-52EC-49AB-BA9A-450A893E22B5}"/>
              </a:ext>
            </a:extLst>
          </p:cNvPr>
          <p:cNvSpPr txBox="1"/>
          <p:nvPr/>
        </p:nvSpPr>
        <p:spPr>
          <a:xfrm>
            <a:off x="3641724" y="1747282"/>
            <a:ext cx="10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E599F2-7A53-4DDD-AC86-58409CAD180E}"/>
              </a:ext>
            </a:extLst>
          </p:cNvPr>
          <p:cNvSpPr txBox="1"/>
          <p:nvPr/>
        </p:nvSpPr>
        <p:spPr>
          <a:xfrm>
            <a:off x="3641724" y="4205448"/>
            <a:ext cx="123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FC46BD-DA28-4FD8-B456-01DA34859AC3}"/>
              </a:ext>
            </a:extLst>
          </p:cNvPr>
          <p:cNvSpPr txBox="1"/>
          <p:nvPr/>
        </p:nvSpPr>
        <p:spPr>
          <a:xfrm>
            <a:off x="5396709" y="6442671"/>
            <a:ext cx="329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OBSERVAÇÃO: (*) NOT NULL</a:t>
            </a:r>
          </a:p>
        </p:txBody>
      </p:sp>
    </p:spTree>
    <p:extLst>
      <p:ext uri="{BB962C8B-B14F-4D97-AF65-F5344CB8AC3E}">
        <p14:creationId xmlns:p14="http://schemas.microsoft.com/office/powerpoint/2010/main" val="1130914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5BA6EE-5C66-433C-84A0-75A2DB42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a tabela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08826335-41A1-44A0-BB89-AE91DDE68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850330"/>
              </p:ext>
            </p:extLst>
          </p:nvPr>
        </p:nvGraphicFramePr>
        <p:xfrm>
          <a:off x="2389981" y="2072825"/>
          <a:ext cx="7412038" cy="38198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213">
                  <a:extLst>
                    <a:ext uri="{9D8B030D-6E8A-4147-A177-3AD203B41FA5}">
                      <a16:colId xmlns:a16="http://schemas.microsoft.com/office/drawing/2014/main" val="974769506"/>
                    </a:ext>
                  </a:extLst>
                </a:gridCol>
                <a:gridCol w="3298825">
                  <a:extLst>
                    <a:ext uri="{9D8B030D-6E8A-4147-A177-3AD203B41FA5}">
                      <a16:colId xmlns:a16="http://schemas.microsoft.com/office/drawing/2014/main" val="2171100509"/>
                    </a:ext>
                  </a:extLst>
                </a:gridCol>
              </a:tblGrid>
              <a:tr h="999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ADICIONANDO COLUNA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APAGANDO COLUNA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764901"/>
                  </a:ext>
                </a:extLst>
              </a:tr>
              <a:tr h="1410189">
                <a:tc>
                  <a:txBody>
                    <a:bodyPr/>
                    <a:lstStyle/>
                    <a:p>
                      <a:r>
                        <a:rPr lang="pt-B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tabela</a:t>
                      </a:r>
                      <a:r>
                        <a:rPr lang="pt-BR" sz="1600" dirty="0"/>
                        <a:t> </a:t>
                      </a:r>
                    </a:p>
                    <a:p>
                      <a:r>
                        <a:rPr lang="pt-B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coluna </a:t>
                      </a:r>
                      <a:r>
                        <a:rPr lang="pt-BR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tipo_dados</a:t>
                      </a:r>
                      <a:r>
                        <a:rPr lang="pt-B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constraints</a:t>
                      </a:r>
                      <a:r>
                        <a:rPr lang="pt-B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nome-tabela</a:t>
                      </a:r>
                      <a:r>
                        <a:rPr lang="pt-BR" sz="1600" dirty="0"/>
                        <a:t> </a:t>
                      </a:r>
                    </a:p>
                    <a:p>
                      <a:r>
                        <a:rPr lang="pt-BR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COLUMN nome-coluna;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592316"/>
                  </a:ext>
                </a:extLst>
              </a:tr>
              <a:tr h="1410189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tab_livro</a:t>
                      </a:r>
                      <a:r>
                        <a:rPr lang="en-US" sz="1600" dirty="0"/>
                        <a:t> 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 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ID_Autor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 SMALLINT NOT NULL;</a:t>
                      </a:r>
                    </a:p>
                    <a:p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  <a:r>
                        <a:rPr lang="en-US" sz="1600" dirty="0"/>
                        <a:t> 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PRIMARY KEY (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ID_Cliente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tab_PETS</a:t>
                      </a:r>
                      <a:r>
                        <a:rPr lang="en-US" sz="1600" dirty="0"/>
                        <a:t> 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COLUMN peso;</a:t>
                      </a:r>
                    </a:p>
                    <a:p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nome-tabela</a:t>
                      </a:r>
                      <a:r>
                        <a:rPr lang="en-US" sz="1600" dirty="0"/>
                        <a:t> </a:t>
                      </a:r>
                    </a:p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 PRIMARY KEY;</a:t>
                      </a:r>
                      <a:endParaRPr lang="pt-BR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600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619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C9466-1812-44E6-AA95-79D594C04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Alterando a tabela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8D182F5-675E-411A-9176-6F43DDFCD7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6845948"/>
              </p:ext>
            </p:extLst>
          </p:nvPr>
        </p:nvGraphicFramePr>
        <p:xfrm>
          <a:off x="272473" y="1784635"/>
          <a:ext cx="11647054" cy="3288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6131">
                  <a:extLst>
                    <a:ext uri="{9D8B030D-6E8A-4147-A177-3AD203B41FA5}">
                      <a16:colId xmlns:a16="http://schemas.microsoft.com/office/drawing/2014/main" val="658662325"/>
                    </a:ext>
                  </a:extLst>
                </a:gridCol>
                <a:gridCol w="6790923">
                  <a:extLst>
                    <a:ext uri="{9D8B030D-6E8A-4147-A177-3AD203B41FA5}">
                      <a16:colId xmlns:a16="http://schemas.microsoft.com/office/drawing/2014/main" val="3440622999"/>
                    </a:ext>
                  </a:extLst>
                </a:gridCol>
              </a:tblGrid>
              <a:tr h="86047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MODIFICANDO COLUNA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 MODIFY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MODIFICANDO COLUNA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 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8537458"/>
                  </a:ext>
                </a:extLst>
              </a:tr>
              <a:tr h="1214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tabela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MODIFY COLUMN 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tipo_dados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 TABLE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tabela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CHANGE COLUMN 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nome_col_antiga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nome_col_nova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tipo_dados</a:t>
                      </a: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470337"/>
                  </a:ext>
                </a:extLst>
              </a:tr>
              <a:tr h="121412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</a:t>
                      </a:r>
                      <a:r>
                        <a:rPr lang="pt-BR" sz="1600" b="1" dirty="0"/>
                        <a:t> 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pt-BR" sz="1600" b="1" dirty="0"/>
                        <a:t> clientes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/>
                        <a:t>MODIFY 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pt-BR" sz="1600" b="1" dirty="0"/>
                        <a:t> nome 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pt-BR" sz="1600" b="1" dirty="0"/>
                        <a:t>(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pt-BR" sz="1600" b="1" dirty="0"/>
                        <a:t>);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ALTER</a:t>
                      </a:r>
                      <a:r>
                        <a:rPr lang="pt-BR" sz="1600" b="1" dirty="0"/>
                        <a:t> 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r>
                        <a:rPr lang="pt-BR" sz="1600" b="1" dirty="0"/>
                        <a:t> clientes </a:t>
                      </a:r>
                    </a:p>
                    <a:p>
                      <a:r>
                        <a:rPr lang="pt-BR" sz="1600" b="1" dirty="0"/>
                        <a:t>CHANGE 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</a:t>
                      </a:r>
                      <a:r>
                        <a:rPr lang="pt-BR" sz="1600" b="1" dirty="0"/>
                        <a:t> nome </a:t>
                      </a:r>
                      <a:r>
                        <a:rPr lang="pt-BR" sz="1600" b="1" dirty="0" err="1"/>
                        <a:t>nome_cliente</a:t>
                      </a:r>
                      <a:r>
                        <a:rPr lang="pt-BR" sz="1600" b="1" dirty="0"/>
                        <a:t> 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VARCHAR</a:t>
                      </a:r>
                      <a:r>
                        <a:rPr lang="pt-BR" sz="1600" b="1" dirty="0"/>
                        <a:t>(</a:t>
                      </a:r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pt-BR" sz="1600" b="1" dirty="0"/>
                        <a:t>);</a:t>
                      </a:r>
                      <a:endParaRPr lang="pt-BR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370532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098FE349-0328-4471-B3CA-CB1D21881E82}"/>
              </a:ext>
            </a:extLst>
          </p:cNvPr>
          <p:cNvSpPr txBox="1"/>
          <p:nvPr/>
        </p:nvSpPr>
        <p:spPr>
          <a:xfrm>
            <a:off x="0" y="5466839"/>
            <a:ext cx="1130531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 dirty="0">
                <a:solidFill>
                  <a:srgbClr val="4C555B"/>
                </a:solidFill>
                <a:effectLst/>
                <a:latin typeface="Source Serif Pro" panose="020B0604020202020204" pitchFamily="18" charset="0"/>
              </a:rPr>
              <a:t>CHANGE: se você já criou seu banco de dados MySQL e percebe que uma de suas colunas foi nomeada incorretamente, não é necessário removê-la e fazer uma substituição, basta </a:t>
            </a:r>
            <a:r>
              <a:rPr lang="pt-BR" b="0" i="0" dirty="0" err="1">
                <a:solidFill>
                  <a:srgbClr val="4C555B"/>
                </a:solidFill>
                <a:effectLst/>
                <a:latin typeface="Source Serif Pro" panose="020B0604020202020204" pitchFamily="18" charset="0"/>
              </a:rPr>
              <a:t>renomeá-la</a:t>
            </a:r>
            <a:r>
              <a:rPr lang="pt-BR" b="0" i="0" dirty="0">
                <a:solidFill>
                  <a:srgbClr val="4C555B"/>
                </a:solidFill>
                <a:effectLst/>
                <a:latin typeface="Source Serif Pro" panose="020B0604020202020204" pitchFamily="18" charset="0"/>
              </a:rPr>
              <a:t> usando CHANGE.</a:t>
            </a:r>
          </a:p>
          <a:p>
            <a:pPr algn="l"/>
            <a:endParaRPr lang="pt-BR" sz="700" b="0" i="0" dirty="0">
              <a:solidFill>
                <a:srgbClr val="4C555B"/>
              </a:solidFill>
              <a:effectLst/>
              <a:latin typeface="Source Serif Pro" panose="020B0604020202020204" pitchFamily="18" charset="0"/>
            </a:endParaRPr>
          </a:p>
          <a:p>
            <a:pPr algn="l"/>
            <a:r>
              <a:rPr lang="pt-BR" b="0" i="0" dirty="0">
                <a:solidFill>
                  <a:srgbClr val="4C555B"/>
                </a:solidFill>
                <a:effectLst/>
                <a:latin typeface="Source Serif Pro" panose="020B0604020202020204" pitchFamily="18" charset="0"/>
              </a:rPr>
              <a:t>MODIFY: redimensionar uma coluna no MySQL. Ao fazer isso, você pode permitir mais ou menos caracteres do que antes, por exemplo. Você não pode renomear uma coluna usando MODIFY.</a:t>
            </a:r>
          </a:p>
        </p:txBody>
      </p:sp>
    </p:spTree>
    <p:extLst>
      <p:ext uri="{BB962C8B-B14F-4D97-AF65-F5344CB8AC3E}">
        <p14:creationId xmlns:p14="http://schemas.microsoft.com/office/powerpoint/2010/main" val="53028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7754D-111A-49CE-A505-8F9C4AAC1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9" y="484632"/>
            <a:ext cx="11942617" cy="1609344"/>
          </a:xfrm>
        </p:spPr>
        <p:txBody>
          <a:bodyPr/>
          <a:lstStyle/>
          <a:p>
            <a:r>
              <a:rPr lang="pt-BR" dirty="0"/>
              <a:t>Exercícios – Alterar as colunas das tabelas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9ED0EEF5-47B8-4E88-8720-CDD67317B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0022698"/>
              </p:ext>
            </p:extLst>
          </p:nvPr>
        </p:nvGraphicFramePr>
        <p:xfrm>
          <a:off x="354551" y="2093976"/>
          <a:ext cx="6756048" cy="1662908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959508">
                  <a:extLst>
                    <a:ext uri="{9D8B030D-6E8A-4147-A177-3AD203B41FA5}">
                      <a16:colId xmlns:a16="http://schemas.microsoft.com/office/drawing/2014/main" val="1621401634"/>
                    </a:ext>
                  </a:extLst>
                </a:gridCol>
                <a:gridCol w="959508">
                  <a:extLst>
                    <a:ext uri="{9D8B030D-6E8A-4147-A177-3AD203B41FA5}">
                      <a16:colId xmlns:a16="http://schemas.microsoft.com/office/drawing/2014/main" val="3543462680"/>
                    </a:ext>
                  </a:extLst>
                </a:gridCol>
                <a:gridCol w="670840">
                  <a:extLst>
                    <a:ext uri="{9D8B030D-6E8A-4147-A177-3AD203B41FA5}">
                      <a16:colId xmlns:a16="http://schemas.microsoft.com/office/drawing/2014/main" val="627780056"/>
                    </a:ext>
                  </a:extLst>
                </a:gridCol>
                <a:gridCol w="797809">
                  <a:extLst>
                    <a:ext uri="{9D8B030D-6E8A-4147-A177-3AD203B41FA5}">
                      <a16:colId xmlns:a16="http://schemas.microsoft.com/office/drawing/2014/main" val="615223657"/>
                    </a:ext>
                  </a:extLst>
                </a:gridCol>
                <a:gridCol w="797809">
                  <a:extLst>
                    <a:ext uri="{9D8B030D-6E8A-4147-A177-3AD203B41FA5}">
                      <a16:colId xmlns:a16="http://schemas.microsoft.com/office/drawing/2014/main" val="957654129"/>
                    </a:ext>
                  </a:extLst>
                </a:gridCol>
                <a:gridCol w="1100549">
                  <a:extLst>
                    <a:ext uri="{9D8B030D-6E8A-4147-A177-3AD203B41FA5}">
                      <a16:colId xmlns:a16="http://schemas.microsoft.com/office/drawing/2014/main" val="4007588305"/>
                    </a:ext>
                  </a:extLst>
                </a:gridCol>
                <a:gridCol w="1470025">
                  <a:extLst>
                    <a:ext uri="{9D8B030D-6E8A-4147-A177-3AD203B41FA5}">
                      <a16:colId xmlns:a16="http://schemas.microsoft.com/office/drawing/2014/main" val="1295143865"/>
                    </a:ext>
                  </a:extLst>
                </a:gridCol>
              </a:tblGrid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NOME</a:t>
                      </a:r>
                      <a:r>
                        <a:rPr lang="pt-BR" sz="1100" dirty="0">
                          <a:effectLst/>
                          <a:latin typeface="+mn-lt"/>
                        </a:rPr>
                        <a:t>(*)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IDADE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SEXO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PESO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CELULAR</a:t>
                      </a:r>
                      <a:r>
                        <a:rPr lang="pt-BR" sz="1100" dirty="0">
                          <a:effectLst/>
                          <a:latin typeface="+mn-lt"/>
                        </a:rPr>
                        <a:t>(*)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E-MAIL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9017382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Marcelo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52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M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99111-1111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marcelo.d2@gmail.com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68096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João Pedro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21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M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77,5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99222-2222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jp22@outlook.com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0890009"/>
                  </a:ext>
                </a:extLst>
              </a:tr>
              <a:tr h="41572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Angélica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29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F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>
                          <a:effectLst/>
                        </a:rPr>
                        <a:t>68</a:t>
                      </a:r>
                      <a:endParaRPr lang="pt-B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99333-3333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875118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A49F4D6-B14D-4289-A018-7917B7A2FA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0848738"/>
              </p:ext>
            </p:extLst>
          </p:nvPr>
        </p:nvGraphicFramePr>
        <p:xfrm>
          <a:off x="354551" y="4522456"/>
          <a:ext cx="8419995" cy="1286607"/>
        </p:xfrm>
        <a:graphic>
          <a:graphicData uri="http://schemas.openxmlformats.org/drawingml/2006/table">
            <a:tbl>
              <a:tblPr firstRow="1" firstCol="1" bandRow="1">
                <a:tableStyleId>{7E9639D4-E3E2-4D34-9284-5A2195B3D0D7}</a:tableStyleId>
              </a:tblPr>
              <a:tblGrid>
                <a:gridCol w="314607">
                  <a:extLst>
                    <a:ext uri="{9D8B030D-6E8A-4147-A177-3AD203B41FA5}">
                      <a16:colId xmlns:a16="http://schemas.microsoft.com/office/drawing/2014/main" val="2203866274"/>
                    </a:ext>
                  </a:extLst>
                </a:gridCol>
                <a:gridCol w="1640539">
                  <a:extLst>
                    <a:ext uri="{9D8B030D-6E8A-4147-A177-3AD203B41FA5}">
                      <a16:colId xmlns:a16="http://schemas.microsoft.com/office/drawing/2014/main" val="43957947"/>
                    </a:ext>
                  </a:extLst>
                </a:gridCol>
                <a:gridCol w="1398240">
                  <a:extLst>
                    <a:ext uri="{9D8B030D-6E8A-4147-A177-3AD203B41FA5}">
                      <a16:colId xmlns:a16="http://schemas.microsoft.com/office/drawing/2014/main" val="2054255549"/>
                    </a:ext>
                  </a:extLst>
                </a:gridCol>
                <a:gridCol w="1203781">
                  <a:extLst>
                    <a:ext uri="{9D8B030D-6E8A-4147-A177-3AD203B41FA5}">
                      <a16:colId xmlns:a16="http://schemas.microsoft.com/office/drawing/2014/main" val="2682986301"/>
                    </a:ext>
                  </a:extLst>
                </a:gridCol>
                <a:gridCol w="1455266">
                  <a:extLst>
                    <a:ext uri="{9D8B030D-6E8A-4147-A177-3AD203B41FA5}">
                      <a16:colId xmlns:a16="http://schemas.microsoft.com/office/drawing/2014/main" val="2099416116"/>
                    </a:ext>
                  </a:extLst>
                </a:gridCol>
                <a:gridCol w="1203781">
                  <a:extLst>
                    <a:ext uri="{9D8B030D-6E8A-4147-A177-3AD203B41FA5}">
                      <a16:colId xmlns:a16="http://schemas.microsoft.com/office/drawing/2014/main" val="1382580086"/>
                    </a:ext>
                  </a:extLst>
                </a:gridCol>
                <a:gridCol w="1203781">
                  <a:extLst>
                    <a:ext uri="{9D8B030D-6E8A-4147-A177-3AD203B41FA5}">
                      <a16:colId xmlns:a16="http://schemas.microsoft.com/office/drawing/2014/main" val="1170630921"/>
                    </a:ext>
                  </a:extLst>
                </a:gridCol>
              </a:tblGrid>
              <a:tr h="4486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ID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</a:rPr>
                        <a:t>NOME(*)</a:t>
                      </a:r>
                      <a:endParaRPr lang="pt-B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</a:rPr>
                        <a:t>ESTOQUE(*)</a:t>
                      </a:r>
                      <a:endParaRPr lang="pt-B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</a:rPr>
                        <a:t>PRECO(*)</a:t>
                      </a:r>
                      <a:endParaRPr lang="pt-B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FUNCIONARIO</a:t>
                      </a:r>
                      <a:r>
                        <a:rPr lang="pt-BR" sz="1100" dirty="0">
                          <a:effectLst/>
                          <a:latin typeface="+mn-lt"/>
                        </a:rPr>
                        <a:t>(*)</a:t>
                      </a:r>
                      <a:endParaRPr lang="pt-BR" sz="11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OBSERVACAO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SETOR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8355463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Sabão em pó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100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9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Alcir Jr. 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Limpeza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538393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Sabão em barra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277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4,5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Maria Rita Amorim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Algumas barras estão avariadas.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Limpeza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710895"/>
                  </a:ext>
                </a:extLst>
              </a:tr>
              <a:tr h="24358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Vanish</a:t>
                      </a: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em pó 1Kg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</a:rPr>
                        <a:t>70</a:t>
                      </a: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Alcir Jr.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pt-B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1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Limpeza</a:t>
                      </a:r>
                    </a:p>
                  </a:txBody>
                  <a:tcPr marL="44450" marR="4445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790274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1A64F01B-52EC-49AB-BA9A-450A893E22B5}"/>
              </a:ext>
            </a:extLst>
          </p:cNvPr>
          <p:cNvSpPr txBox="1"/>
          <p:nvPr/>
        </p:nvSpPr>
        <p:spPr>
          <a:xfrm>
            <a:off x="354551" y="1724644"/>
            <a:ext cx="1052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CLIENTES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E599F2-7A53-4DDD-AC86-58409CAD180E}"/>
              </a:ext>
            </a:extLst>
          </p:cNvPr>
          <p:cNvSpPr txBox="1"/>
          <p:nvPr/>
        </p:nvSpPr>
        <p:spPr>
          <a:xfrm>
            <a:off x="354551" y="4126216"/>
            <a:ext cx="1232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PRODUTOS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AFC46BD-DA28-4FD8-B456-01DA34859AC3}"/>
              </a:ext>
            </a:extLst>
          </p:cNvPr>
          <p:cNvSpPr txBox="1"/>
          <p:nvPr/>
        </p:nvSpPr>
        <p:spPr>
          <a:xfrm>
            <a:off x="5396709" y="6442671"/>
            <a:ext cx="329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OBSERVAÇÃO: (*) NOT NULL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8004E8-4B2A-46CE-B422-5ACC67433BE7}"/>
              </a:ext>
            </a:extLst>
          </p:cNvPr>
          <p:cNvSpPr txBox="1"/>
          <p:nvPr/>
        </p:nvSpPr>
        <p:spPr>
          <a:xfrm>
            <a:off x="7335841" y="2093976"/>
            <a:ext cx="3848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Eliminar bairro e adicionar e-mail.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640C302-9DB0-4D08-8EA4-AA605E4F034C}"/>
              </a:ext>
            </a:extLst>
          </p:cNvPr>
          <p:cNvSpPr txBox="1"/>
          <p:nvPr/>
        </p:nvSpPr>
        <p:spPr>
          <a:xfrm>
            <a:off x="8774546" y="4522456"/>
            <a:ext cx="1878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Adicionar setor.</a:t>
            </a:r>
          </a:p>
        </p:txBody>
      </p:sp>
    </p:spTree>
    <p:extLst>
      <p:ext uri="{BB962C8B-B14F-4D97-AF65-F5344CB8AC3E}">
        <p14:creationId xmlns:p14="http://schemas.microsoft.com/office/powerpoint/2010/main" val="222533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30B1E-FA19-4F35-8500-9095E5BAE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Atualizando os dados na tabela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F777EB50-1953-4076-BE68-AD63E8422E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502983"/>
              </p:ext>
            </p:extLst>
          </p:nvPr>
        </p:nvGraphicFramePr>
        <p:xfrm>
          <a:off x="2565563" y="1352758"/>
          <a:ext cx="6541583" cy="41524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1583">
                  <a:extLst>
                    <a:ext uri="{9D8B030D-6E8A-4147-A177-3AD203B41FA5}">
                      <a16:colId xmlns:a16="http://schemas.microsoft.com/office/drawing/2014/main" val="974769506"/>
                    </a:ext>
                  </a:extLst>
                </a:gridCol>
              </a:tblGrid>
              <a:tr h="4921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COMANDO UPDATE / WHERE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3764901"/>
                  </a:ext>
                </a:extLst>
              </a:tr>
              <a:tr h="1220123">
                <a:tc>
                  <a:txBody>
                    <a:bodyPr/>
                    <a:lstStyle/>
                    <a:p>
                      <a:pPr fontAlgn="base"/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 </a:t>
                      </a:r>
                      <a:r>
                        <a:rPr lang="pt-BR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tabela</a:t>
                      </a:r>
                    </a:p>
                    <a:p>
                      <a:pPr fontAlgn="base"/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coluna = </a:t>
                      </a:r>
                      <a:r>
                        <a:rPr lang="pt-B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novo_valor_armazenado</a:t>
                      </a:r>
                      <a:endParaRPr lang="pt-BR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/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coluna = </a:t>
                      </a:r>
                      <a:r>
                        <a:rPr lang="pt-BR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valor_filtro</a:t>
                      </a:r>
                      <a:r>
                        <a:rPr lang="pt-BR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pt-B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592316"/>
                  </a:ext>
                </a:extLst>
              </a:tr>
              <a:tr h="1220123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</a:t>
                      </a:r>
                      <a:r>
                        <a:rPr lang="en-US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clientes</a:t>
                      </a:r>
                      <a:r>
                        <a:rPr lang="en-US" sz="1600" dirty="0"/>
                        <a:t>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IDADE = 63</a:t>
                      </a:r>
                      <a:r>
                        <a:rPr lang="en-US" sz="1600" dirty="0"/>
                        <a:t> </a:t>
                      </a:r>
                    </a:p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ID = 1;</a:t>
                      </a:r>
                      <a:endParaRPr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5600276"/>
                  </a:ext>
                </a:extLst>
              </a:tr>
              <a:tr h="1220123">
                <a:tc>
                  <a:txBody>
                    <a:bodyPr/>
                    <a:lstStyle/>
                    <a:p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 clientes</a:t>
                      </a:r>
                      <a:endParaRPr lang="pt-BR" sz="1600" dirty="0"/>
                    </a:p>
                    <a:p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nome = ‘Marcelo Filho’</a:t>
                      </a:r>
                      <a:r>
                        <a:rPr lang="pt-BR" sz="1600" dirty="0"/>
                        <a:t> </a:t>
                      </a:r>
                    </a:p>
                    <a:p>
                      <a:r>
                        <a:rPr lang="pt-B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 ID = 1;</a:t>
                      </a:r>
                      <a:endParaRPr lang="pt-BR" sz="16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416103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E891F03-DF51-456B-9FC1-F882CF992714}"/>
              </a:ext>
            </a:extLst>
          </p:cNvPr>
          <p:cNvSpPr txBox="1"/>
          <p:nvPr/>
        </p:nvSpPr>
        <p:spPr>
          <a:xfrm>
            <a:off x="257877" y="5647954"/>
            <a:ext cx="1142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effectLst/>
                <a:latin typeface="Open Sans" panose="020B0606030504020204" pitchFamily="34" charset="0"/>
              </a:rPr>
              <a:t>Observação: </a:t>
            </a:r>
          </a:p>
          <a:p>
            <a:r>
              <a:rPr lang="pt-BR" b="0" i="1" dirty="0">
                <a:effectLst/>
                <a:latin typeface="Open Sans" panose="020B0606030504020204" pitchFamily="34" charset="0"/>
              </a:rPr>
              <a:t>Caso não seja usada a cláusula WHERE para filtrar os registros, todos os dados da coluna serão alterados!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4059167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Escur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Escuro" id="{B395F1B2-2666-46DC-9286-1BCDE77A5267}" vid="{1A89D416-5049-48AB-A655-263AE03233F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TemaEscuro</Template>
  <TotalTime>452</TotalTime>
  <Words>888</Words>
  <Application>Microsoft Office PowerPoint</Application>
  <PresentationFormat>Widescreen</PresentationFormat>
  <Paragraphs>250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Courier New</vt:lpstr>
      <vt:lpstr>Open Sans</vt:lpstr>
      <vt:lpstr>Source Serif Pro</vt:lpstr>
      <vt:lpstr>Wingdings</vt:lpstr>
      <vt:lpstr>TemaEscuro</vt:lpstr>
      <vt:lpstr>Banco de dados</vt:lpstr>
      <vt:lpstr>tabela de clientes usando os tipos primitivos de uma forma mais inteligente</vt:lpstr>
      <vt:lpstr>Inserindo os dados na tabela</vt:lpstr>
      <vt:lpstr>Inserindo os dados na tabela</vt:lpstr>
      <vt:lpstr>exercícios</vt:lpstr>
      <vt:lpstr>Alterando a tabela</vt:lpstr>
      <vt:lpstr>Alterando a tabela</vt:lpstr>
      <vt:lpstr>Exercícios – Alterar as colunas das tabelas</vt:lpstr>
      <vt:lpstr>Atualizando os dados na tabela</vt:lpstr>
      <vt:lpstr>Exercícios - Atualizar a tabela com os dados que estão em vermelho!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Vasconcelos Reis</dc:creator>
  <cp:lastModifiedBy>Luciano Xiscatti</cp:lastModifiedBy>
  <cp:revision>10</cp:revision>
  <dcterms:created xsi:type="dcterms:W3CDTF">2021-08-03T04:19:42Z</dcterms:created>
  <dcterms:modified xsi:type="dcterms:W3CDTF">2023-09-11T10:42:04Z</dcterms:modified>
</cp:coreProperties>
</file>