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3"/>
  </p:notesMasterIdLst>
  <p:sldIdLst>
    <p:sldId id="683" r:id="rId2"/>
    <p:sldId id="534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709" r:id="rId12"/>
    <p:sldId id="543" r:id="rId13"/>
    <p:sldId id="544" r:id="rId14"/>
    <p:sldId id="619" r:id="rId15"/>
    <p:sldId id="620" r:id="rId16"/>
    <p:sldId id="710" r:id="rId17"/>
    <p:sldId id="545" r:id="rId18"/>
    <p:sldId id="708" r:id="rId19"/>
    <p:sldId id="684" r:id="rId20"/>
    <p:sldId id="685" r:id="rId21"/>
    <p:sldId id="686" r:id="rId22"/>
    <p:sldId id="687" r:id="rId23"/>
    <p:sldId id="621" r:id="rId24"/>
    <p:sldId id="454" r:id="rId25"/>
    <p:sldId id="622" r:id="rId26"/>
    <p:sldId id="623" r:id="rId27"/>
    <p:sldId id="624" r:id="rId28"/>
    <p:sldId id="707" r:id="rId29"/>
    <p:sldId id="625" r:id="rId30"/>
    <p:sldId id="618" r:id="rId31"/>
    <p:sldId id="44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D4EC"/>
    <a:srgbClr val="FFFFCC"/>
    <a:srgbClr val="FFFF99"/>
    <a:srgbClr val="3AB3DE"/>
    <a:srgbClr val="4BBAE1"/>
    <a:srgbClr val="6FC8E7"/>
    <a:srgbClr val="78CBE8"/>
    <a:srgbClr val="A3DBEF"/>
    <a:srgbClr val="B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8B47-727B-4C6B-AB08-C68D0360D2E4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E9D78-11FF-43D1-B782-3B84ADA9E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E76086-BFD1-76FE-3021-8E5C9B5EA2CD}"/>
              </a:ext>
            </a:extLst>
          </p:cNvPr>
          <p:cNvSpPr txBox="1"/>
          <p:nvPr userDrawn="1"/>
        </p:nvSpPr>
        <p:spPr>
          <a:xfrm>
            <a:off x="2035835" y="5231921"/>
            <a:ext cx="931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</a:t>
            </a:r>
            <a:r>
              <a:rPr lang="pt-BR" sz="3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Dra. Cassiana Fagundes da Silva</a:t>
            </a:r>
          </a:p>
        </p:txBody>
      </p:sp>
    </p:spTree>
    <p:extLst>
      <p:ext uri="{BB962C8B-B14F-4D97-AF65-F5344CB8AC3E}">
        <p14:creationId xmlns:p14="http://schemas.microsoft.com/office/powerpoint/2010/main" val="270722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8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6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5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0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0C7B32-0C0B-B2F6-AF99-C36154AF3355}"/>
              </a:ext>
            </a:extLst>
          </p:cNvPr>
          <p:cNvSpPr txBox="1"/>
          <p:nvPr userDrawn="1"/>
        </p:nvSpPr>
        <p:spPr>
          <a:xfrm>
            <a:off x="517584" y="6335040"/>
            <a:ext cx="111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i="1" dirty="0">
                <a:solidFill>
                  <a:schemeClr val="accent2">
                    <a:lumMod val="50000"/>
                  </a:schemeClr>
                </a:solidFill>
              </a:rPr>
              <a:t>Evandro Zatti</a:t>
            </a:r>
          </a:p>
        </p:txBody>
      </p:sp>
      <p:pic>
        <p:nvPicPr>
          <p:cNvPr id="8" name="Gráfico 5">
            <a:extLst>
              <a:ext uri="{FF2B5EF4-FFF2-40B4-BE49-F238E27FC236}">
                <a16:creationId xmlns:a16="http://schemas.microsoft.com/office/drawing/2014/main" id="{3461394D-676E-37C6-7A71-FD6C9CC10BD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59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5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e.com/kanban/what-is-kanban/" TargetMode="External"/><Relationship Id="rId2" Type="http://schemas.openxmlformats.org/officeDocument/2006/relationships/hyperlink" Target="https://www.youtube.com/watch?v=LJOiFRsp0Z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ello.com/" TargetMode="External"/><Relationship Id="rId5" Type="http://schemas.openxmlformats.org/officeDocument/2006/relationships/hyperlink" Target="https://www.iiba.org/" TargetMode="External"/><Relationship Id="rId4" Type="http://schemas.openxmlformats.org/officeDocument/2006/relationships/hyperlink" Target="https://gestaodalogistica.wordpress.com/2012/10/21/kanba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C2C2-223E-4961-8018-61B2281F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do tempo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3A9F6-0193-4F32-AAB1-A20C462B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GESTÃO DE PROJETOS DE SOFTWARE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82D9D492-DCF9-420E-B71B-FC8F48F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7" y="349597"/>
            <a:ext cx="2432548" cy="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7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420-179C-4663-80EA-36E4486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Estimar as durações das 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86B6-2C49-428D-9AE2-8C50DD51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Consiste em estimar quanto tempo vai durar cada atividade do momento em que começou até o momento em que é concluída;</a:t>
            </a:r>
          </a:p>
          <a:p>
            <a:r>
              <a:rPr lang="pt-BR" dirty="0"/>
              <a:t>Essa estimativa de duração para atividade corresponde ao tempo total decorrido para executá-la;</a:t>
            </a:r>
          </a:p>
          <a:p>
            <a:r>
              <a:rPr lang="pt-BR" dirty="0"/>
              <a:t>Vários fatores influenciam esta estimativa, como: recursos, escopo, grau de risco, natureza da tarefa, histórico de projetos anteriores.</a:t>
            </a:r>
          </a:p>
        </p:txBody>
      </p:sp>
    </p:spTree>
    <p:extLst>
      <p:ext uri="{BB962C8B-B14F-4D97-AF65-F5344CB8AC3E}">
        <p14:creationId xmlns:p14="http://schemas.microsoft.com/office/powerpoint/2010/main" val="82556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8A4C-689B-F242-0019-BB7721BB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das estimativas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3A4B2-4417-7E4A-79FD-F418A34E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6"/>
            <a:ext cx="11162581" cy="995422"/>
          </a:xfrm>
        </p:spPr>
        <p:txBody>
          <a:bodyPr>
            <a:normAutofit/>
          </a:bodyPr>
          <a:lstStyle/>
          <a:p>
            <a:r>
              <a:rPr lang="pt-BR" dirty="0"/>
              <a:t>Uma boa prática para listar as estimativas é colocar em um quadro (tabela), da seguinte maneira: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9D524EF-52B7-AAA4-53C2-DEC8F68E4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2405"/>
              </p:ext>
            </p:extLst>
          </p:nvPr>
        </p:nvGraphicFramePr>
        <p:xfrm>
          <a:off x="696258" y="2962244"/>
          <a:ext cx="10978158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7280">
                  <a:extLst>
                    <a:ext uri="{9D8B030D-6E8A-4147-A177-3AD203B41FA5}">
                      <a16:colId xmlns:a16="http://schemas.microsoft.com/office/drawing/2014/main" val="2939623761"/>
                    </a:ext>
                  </a:extLst>
                </a:gridCol>
                <a:gridCol w="3891521">
                  <a:extLst>
                    <a:ext uri="{9D8B030D-6E8A-4147-A177-3AD203B41FA5}">
                      <a16:colId xmlns:a16="http://schemas.microsoft.com/office/drawing/2014/main" val="3775185668"/>
                    </a:ext>
                  </a:extLst>
                </a:gridCol>
                <a:gridCol w="2411506">
                  <a:extLst>
                    <a:ext uri="{9D8B030D-6E8A-4147-A177-3AD203B41FA5}">
                      <a16:colId xmlns:a16="http://schemas.microsoft.com/office/drawing/2014/main" val="2434258115"/>
                    </a:ext>
                  </a:extLst>
                </a:gridCol>
                <a:gridCol w="2402541">
                  <a:extLst>
                    <a:ext uri="{9D8B030D-6E8A-4147-A177-3AD203B41FA5}">
                      <a16:colId xmlns:a16="http://schemas.microsoft.com/office/drawing/2014/main" val="3590753494"/>
                    </a:ext>
                  </a:extLst>
                </a:gridCol>
                <a:gridCol w="1795310">
                  <a:extLst>
                    <a:ext uri="{9D8B030D-6E8A-4147-A177-3AD203B41FA5}">
                      <a16:colId xmlns:a16="http://schemas.microsoft.com/office/drawing/2014/main" val="28284568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Recursos humanos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Recursos técnicos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Duração </a:t>
                      </a:r>
                      <a:r>
                        <a:rPr lang="pt-BR" sz="1600" dirty="0"/>
                        <a:t>(horas)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97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Iniciação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0" dirty="0"/>
                        <a:t>PC /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53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Planejamento da Integração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/>
                        <a:t>PC /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Estimativa de Escopo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3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Planejar o gerenciamento do escopo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João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/>
                        <a:t>PC /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Coletar os 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PC /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3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Definir o escopo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João, 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PC /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4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Criar a 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João, 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PC + Editor de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8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Elaborar </a:t>
                      </a:r>
                      <a:r>
                        <a:rPr lang="pt-BR" i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product</a:t>
                      </a:r>
                      <a:r>
                        <a:rPr lang="pt-BR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PC + Planilha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3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9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420-179C-4663-80EA-36E4486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Desenvolver o 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86B6-2C49-428D-9AE2-8C50DD51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Após ter uma duração estimada para cada atividade e um intervalo global de tempo no qual o projeto deve ser concluído, é preciso determinar (com base em durações e sequência de precedências) se as atividades podem ser realizadas até a data de conclusão exigida;</a:t>
            </a:r>
          </a:p>
          <a:p>
            <a:r>
              <a:rPr lang="pt-BR" dirty="0"/>
              <a:t>Para fazer isso, deve-se desenvolver um cronograma que forneça as datas importantes para cada atividade;</a:t>
            </a:r>
          </a:p>
        </p:txBody>
      </p:sp>
    </p:spTree>
    <p:extLst>
      <p:ext uri="{BB962C8B-B14F-4D97-AF65-F5344CB8AC3E}">
        <p14:creationId xmlns:p14="http://schemas.microsoft.com/office/powerpoint/2010/main" val="333594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420-179C-4663-80EA-36E4486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Desenvolver o 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86B6-2C49-428D-9AE2-8C50DD51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cronograma deve estabelecer:</a:t>
            </a:r>
          </a:p>
          <a:p>
            <a:pPr lvl="1"/>
            <a:r>
              <a:rPr lang="pt-BR" dirty="0"/>
              <a:t>A data mais cedo na qual a atividade pode ser iniciada e terminada, com base na data de início estimada para o projeto;</a:t>
            </a:r>
          </a:p>
          <a:p>
            <a:pPr lvl="1"/>
            <a:r>
              <a:rPr lang="pt-BR" dirty="0"/>
              <a:t>A data mais tardia na qual uma atividade pode ser iniciada e terminada, a fim de se concluir o projeto até a data exigida.</a:t>
            </a:r>
          </a:p>
        </p:txBody>
      </p:sp>
    </p:spTree>
    <p:extLst>
      <p:ext uri="{BB962C8B-B14F-4D97-AF65-F5344CB8AC3E}">
        <p14:creationId xmlns:p14="http://schemas.microsoft.com/office/powerpoint/2010/main" val="103783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420-179C-4663-80EA-36E4486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Desenvolver o 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86B6-2C49-428D-9AE2-8C50DD51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cronograma pode ser apresentado de forma gráfica, como o diagrama de </a:t>
            </a:r>
            <a:r>
              <a:rPr lang="pt-BR" dirty="0" err="1"/>
              <a:t>Gantt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diagrama de </a:t>
            </a:r>
            <a:r>
              <a:rPr lang="pt-BR" dirty="0" err="1"/>
              <a:t>Gantt</a:t>
            </a:r>
            <a:r>
              <a:rPr lang="pt-BR" dirty="0"/>
              <a:t> é um gráfico usado para ilustrar o avanço das diferentes etapas de um projeto, em uma linha temporal;</a:t>
            </a:r>
          </a:p>
          <a:p>
            <a:pPr lvl="1"/>
            <a:r>
              <a:rPr lang="pt-BR" dirty="0"/>
              <a:t>cada fase/tarefa aparece como uma barra colorida sobre o eixo horizontal do gráfico.</a:t>
            </a:r>
          </a:p>
        </p:txBody>
      </p:sp>
    </p:spTree>
    <p:extLst>
      <p:ext uri="{BB962C8B-B14F-4D97-AF65-F5344CB8AC3E}">
        <p14:creationId xmlns:p14="http://schemas.microsoft.com/office/powerpoint/2010/main" val="95632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420-179C-4663-80EA-36E4486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Desenvolver o cronograma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F1606D-611F-4D60-A070-696143E04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96" y="1708030"/>
            <a:ext cx="9623408" cy="44524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1E6187-3EF6-4308-A185-9AA607B9B8EC}"/>
              </a:ext>
            </a:extLst>
          </p:cNvPr>
          <p:cNvSpPr txBox="1"/>
          <p:nvPr/>
        </p:nvSpPr>
        <p:spPr>
          <a:xfrm rot="16200000">
            <a:off x="9427928" y="4254362"/>
            <a:ext cx="359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https://templates.office.com/</a:t>
            </a:r>
          </a:p>
        </p:txBody>
      </p:sp>
    </p:spTree>
    <p:extLst>
      <p:ext uri="{BB962C8B-B14F-4D97-AF65-F5344CB8AC3E}">
        <p14:creationId xmlns:p14="http://schemas.microsoft.com/office/powerpoint/2010/main" val="376686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8A4C-689B-F242-0019-BB7721BB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Desenvolver o cronograma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37C3072-CFA1-BB69-7A7B-3AB5CD9A3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245" y="1555206"/>
            <a:ext cx="10978171" cy="497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Exemplo Pizzaria – parcial – </a:t>
            </a:r>
            <a:r>
              <a:rPr lang="pt-BR" i="1" dirty="0"/>
              <a:t>sprints</a:t>
            </a:r>
            <a:r>
              <a:rPr lang="pt-BR" dirty="0"/>
              <a:t>* 1 a 4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9D524EF-52B7-AAA4-53C2-DEC8F68E4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76298"/>
              </p:ext>
            </p:extLst>
          </p:nvPr>
        </p:nvGraphicFramePr>
        <p:xfrm>
          <a:off x="696245" y="2052917"/>
          <a:ext cx="10983920" cy="41775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6624">
                  <a:extLst>
                    <a:ext uri="{9D8B030D-6E8A-4147-A177-3AD203B41FA5}">
                      <a16:colId xmlns:a16="http://schemas.microsoft.com/office/drawing/2014/main" val="2939623761"/>
                    </a:ext>
                  </a:extLst>
                </a:gridCol>
                <a:gridCol w="5779529">
                  <a:extLst>
                    <a:ext uri="{9D8B030D-6E8A-4147-A177-3AD203B41FA5}">
                      <a16:colId xmlns:a16="http://schemas.microsoft.com/office/drawing/2014/main" val="3775185668"/>
                    </a:ext>
                  </a:extLst>
                </a:gridCol>
                <a:gridCol w="490863">
                  <a:extLst>
                    <a:ext uri="{9D8B030D-6E8A-4147-A177-3AD203B41FA5}">
                      <a16:colId xmlns:a16="http://schemas.microsoft.com/office/drawing/2014/main" val="2434258115"/>
                    </a:ext>
                  </a:extLst>
                </a:gridCol>
                <a:gridCol w="490863">
                  <a:extLst>
                    <a:ext uri="{9D8B030D-6E8A-4147-A177-3AD203B41FA5}">
                      <a16:colId xmlns:a16="http://schemas.microsoft.com/office/drawing/2014/main" val="1707046540"/>
                    </a:ext>
                  </a:extLst>
                </a:gridCol>
                <a:gridCol w="490863">
                  <a:extLst>
                    <a:ext uri="{9D8B030D-6E8A-4147-A177-3AD203B41FA5}">
                      <a16:colId xmlns:a16="http://schemas.microsoft.com/office/drawing/2014/main" val="832525483"/>
                    </a:ext>
                  </a:extLst>
                </a:gridCol>
                <a:gridCol w="490863">
                  <a:extLst>
                    <a:ext uri="{9D8B030D-6E8A-4147-A177-3AD203B41FA5}">
                      <a16:colId xmlns:a16="http://schemas.microsoft.com/office/drawing/2014/main" val="304879282"/>
                    </a:ext>
                  </a:extLst>
                </a:gridCol>
                <a:gridCol w="490863">
                  <a:extLst>
                    <a:ext uri="{9D8B030D-6E8A-4147-A177-3AD203B41FA5}">
                      <a16:colId xmlns:a16="http://schemas.microsoft.com/office/drawing/2014/main" val="4048657420"/>
                    </a:ext>
                  </a:extLst>
                </a:gridCol>
                <a:gridCol w="490863">
                  <a:extLst>
                    <a:ext uri="{9D8B030D-6E8A-4147-A177-3AD203B41FA5}">
                      <a16:colId xmlns:a16="http://schemas.microsoft.com/office/drawing/2014/main" val="399923346"/>
                    </a:ext>
                  </a:extLst>
                </a:gridCol>
                <a:gridCol w="490863">
                  <a:extLst>
                    <a:ext uri="{9D8B030D-6E8A-4147-A177-3AD203B41FA5}">
                      <a16:colId xmlns:a16="http://schemas.microsoft.com/office/drawing/2014/main" val="3918048034"/>
                    </a:ext>
                  </a:extLst>
                </a:gridCol>
                <a:gridCol w="490863">
                  <a:extLst>
                    <a:ext uri="{9D8B030D-6E8A-4147-A177-3AD203B41FA5}">
                      <a16:colId xmlns:a16="http://schemas.microsoft.com/office/drawing/2014/main" val="2851511735"/>
                    </a:ext>
                  </a:extLst>
                </a:gridCol>
                <a:gridCol w="490863">
                  <a:extLst>
                    <a:ext uri="{9D8B030D-6E8A-4147-A177-3AD203B41FA5}">
                      <a16:colId xmlns:a16="http://schemas.microsoft.com/office/drawing/2014/main" val="1366383987"/>
                    </a:ext>
                  </a:extLst>
                </a:gridCol>
              </a:tblGrid>
              <a:tr h="379778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78678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pPr algn="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43286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Iniciação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533989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Planejamento da Integração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131620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Estimativa de Escopo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32643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Planejar o gerenciamento do escopo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0D4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76196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Coletar os 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0D4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0D4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0D4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38213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Definir o escopo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0D4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0D4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0D4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0D4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40344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Criar a 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0D4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87627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Elaborar </a:t>
                      </a:r>
                      <a:r>
                        <a:rPr lang="pt-BR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product</a:t>
                      </a:r>
                      <a:r>
                        <a:rPr lang="pt-BR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backlog</a:t>
                      </a:r>
                      <a:endParaRPr lang="pt-BR" i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0D4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37932"/>
                  </a:ext>
                </a:extLst>
              </a:tr>
              <a:tr h="379778">
                <a:tc>
                  <a:txBody>
                    <a:bodyPr/>
                    <a:lstStyle/>
                    <a:p>
                      <a:pPr algn="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i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34429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B50652E8-3A25-8311-1362-F8FA0BA7E2E9}"/>
              </a:ext>
            </a:extLst>
          </p:cNvPr>
          <p:cNvSpPr txBox="1"/>
          <p:nvPr/>
        </p:nvSpPr>
        <p:spPr>
          <a:xfrm>
            <a:off x="9789459" y="1619395"/>
            <a:ext cx="197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</a:t>
            </a:r>
            <a:r>
              <a:rPr lang="pt-BR" i="1" dirty="0"/>
              <a:t>sprints</a:t>
            </a:r>
            <a:r>
              <a:rPr lang="pt-BR" dirty="0"/>
              <a:t> quinzenais</a:t>
            </a:r>
          </a:p>
        </p:txBody>
      </p:sp>
    </p:spTree>
    <p:extLst>
      <p:ext uri="{BB962C8B-B14F-4D97-AF65-F5344CB8AC3E}">
        <p14:creationId xmlns:p14="http://schemas.microsoft.com/office/powerpoint/2010/main" val="420332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420-179C-4663-80EA-36E4486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Controlar o 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86B6-2C49-428D-9AE2-8C50DD51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processo de controle envolve a coleta de dados regulares sobre o desempenho do projeto, a comparação do desempenho real com o planejado e aplicação de ações corretivas se o desempenho real estiver abaixo do planejado.</a:t>
            </a:r>
          </a:p>
        </p:txBody>
      </p:sp>
    </p:spTree>
    <p:extLst>
      <p:ext uri="{BB962C8B-B14F-4D97-AF65-F5344CB8AC3E}">
        <p14:creationId xmlns:p14="http://schemas.microsoft.com/office/powerpoint/2010/main" val="155117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420-179C-4663-80EA-36E4486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tempo e frameworks ágeis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86B6-2C49-428D-9AE2-8C50DD51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i="1" dirty="0"/>
              <a:t>frameworks</a:t>
            </a:r>
            <a:r>
              <a:rPr lang="pt-BR" dirty="0"/>
              <a:t> ágeis sugerem o uso de recursos diferenciados na gestão do tempo, auxiliando na coleta dos dados para </a:t>
            </a:r>
            <a:r>
              <a:rPr lang="pt-BR" b="1" dirty="0"/>
              <a:t>acompanhamento em tempo real </a:t>
            </a:r>
            <a:r>
              <a:rPr lang="pt-BR" dirty="0"/>
              <a:t>das atividades;</a:t>
            </a:r>
          </a:p>
          <a:p>
            <a:r>
              <a:rPr lang="pt-BR" dirty="0"/>
              <a:t>O Scrum, por exemplo, além do </a:t>
            </a:r>
            <a:r>
              <a:rPr lang="pt-BR" i="1" dirty="0" err="1"/>
              <a:t>burndown</a:t>
            </a:r>
            <a:r>
              <a:rPr lang="pt-BR" i="1" dirty="0"/>
              <a:t> </a:t>
            </a:r>
            <a:r>
              <a:rPr lang="pt-BR" i="1" dirty="0" err="1"/>
              <a:t>chart</a:t>
            </a:r>
            <a:r>
              <a:rPr lang="pt-BR" dirty="0"/>
              <a:t>, também costuma ser utilizado com outro recurso: o </a:t>
            </a:r>
            <a:r>
              <a:rPr lang="pt-BR" b="1" dirty="0" err="1"/>
              <a:t>Kanban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17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89BA94D-4408-3DBA-E08F-E7F373FB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112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79736-7E56-422B-9199-304BCCE7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do tempo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545F368-41F6-42E1-BF07-7677DCF93AB9}"/>
              </a:ext>
            </a:extLst>
          </p:cNvPr>
          <p:cNvGraphicFramePr>
            <a:graphicFrameLocks noGrp="1"/>
          </p:cNvGraphicFramePr>
          <p:nvPr/>
        </p:nvGraphicFramePr>
        <p:xfrm>
          <a:off x="517584" y="2397450"/>
          <a:ext cx="11162581" cy="3357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9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815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Iniciação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Planejamento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Execução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Monitoramento e Controle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Encerramento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0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3.1. Planejar o gerenciamento do Cronograma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3.2. Definir as atividades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3.3. Sequenciar atividades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3.4. Estimar os recursos das atividades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3.5. Estimar as durações das atividades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3.6. Desenvolver o cronograma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3.7. Controlar o cronograma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29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err="1"/>
              <a:t>Kanban</a:t>
            </a:r>
            <a:r>
              <a:rPr lang="pt-BR" dirty="0"/>
              <a:t> é uma palavra japonesa que significa </a:t>
            </a:r>
            <a:r>
              <a:rPr lang="pt-BR" b="1" dirty="0"/>
              <a:t>registro</a:t>
            </a:r>
            <a:r>
              <a:rPr lang="pt-BR" dirty="0"/>
              <a:t> ou </a:t>
            </a:r>
            <a:r>
              <a:rPr lang="pt-BR" b="1" dirty="0"/>
              <a:t>sinalização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Na Produção, o termo </a:t>
            </a:r>
            <a:r>
              <a:rPr lang="pt-BR" b="1" dirty="0" err="1"/>
              <a:t>kanban</a:t>
            </a:r>
            <a:r>
              <a:rPr lang="pt-BR" dirty="0"/>
              <a:t> está relacionado ao cartão em si ou à utilização dos cartões para indicar o processo produtivo;</a:t>
            </a:r>
          </a:p>
          <a:p>
            <a:pPr algn="just"/>
            <a:r>
              <a:rPr lang="pt-BR" dirty="0"/>
              <a:t>O objetivo do </a:t>
            </a:r>
            <a:r>
              <a:rPr lang="pt-BR" dirty="0" err="1"/>
              <a:t>Kanban</a:t>
            </a:r>
            <a:r>
              <a:rPr lang="pt-BR" dirty="0"/>
              <a:t> é identificar possíveis gargalos no processo e corrigi-los para que o trabalho possa fluir na melhor relação custo-benefício.</a:t>
            </a:r>
          </a:p>
        </p:txBody>
      </p:sp>
    </p:spTree>
    <p:extLst>
      <p:ext uri="{BB962C8B-B14F-4D97-AF65-F5344CB8AC3E}">
        <p14:creationId xmlns:p14="http://schemas.microsoft.com/office/powerpoint/2010/main" val="2364955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primeiro sistema </a:t>
            </a:r>
            <a:r>
              <a:rPr lang="pt-BR" dirty="0" err="1"/>
              <a:t>Kanban</a:t>
            </a:r>
            <a:r>
              <a:rPr lang="pt-BR" dirty="0"/>
              <a:t> foi desenvolvido pelo empresário e engenheiro industrial </a:t>
            </a:r>
            <a:r>
              <a:rPr lang="pt-BR" dirty="0" err="1"/>
              <a:t>Taiichi</a:t>
            </a:r>
            <a:r>
              <a:rPr lang="pt-BR" dirty="0"/>
              <a:t> </a:t>
            </a:r>
            <a:r>
              <a:rPr lang="pt-BR" dirty="0" err="1"/>
              <a:t>Ohno</a:t>
            </a:r>
            <a:r>
              <a:rPr lang="pt-BR" dirty="0"/>
              <a:t> para a fábrica automotiva japonesa Toyota, por volta dos anos 1940;</a:t>
            </a:r>
          </a:p>
          <a:p>
            <a:pPr algn="just"/>
            <a:r>
              <a:rPr lang="pt-BR" dirty="0"/>
              <a:t>A principal razão para isso era a falta de eficiência e produtividade da Toyota em comparação às suas rivais norte-americanas.</a:t>
            </a:r>
          </a:p>
          <a:p>
            <a:pPr marL="0" indent="0" algn="r">
              <a:buNone/>
            </a:pPr>
            <a:r>
              <a:rPr lang="pt-BR" dirty="0"/>
              <a:t>(DIGITE, 2019)</a:t>
            </a:r>
          </a:p>
        </p:txBody>
      </p:sp>
    </p:spTree>
    <p:extLst>
      <p:ext uri="{BB962C8B-B14F-4D97-AF65-F5344CB8AC3E}">
        <p14:creationId xmlns:p14="http://schemas.microsoft.com/office/powerpoint/2010/main" val="1429866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Kanban</a:t>
            </a:r>
            <a:r>
              <a:rPr lang="pt-BR" dirty="0"/>
              <a:t> está intimamente ligado ao conceito de produção </a:t>
            </a:r>
            <a:r>
              <a:rPr lang="pt-BR" b="1" i="1" dirty="0" err="1"/>
              <a:t>lean</a:t>
            </a:r>
            <a:r>
              <a:rPr lang="pt-BR" dirty="0"/>
              <a:t> e </a:t>
            </a:r>
            <a:r>
              <a:rPr lang="pt-BR" b="1" i="1" dirty="0" err="1"/>
              <a:t>just</a:t>
            </a:r>
            <a:r>
              <a:rPr lang="pt-BR" b="1" i="1" dirty="0"/>
              <a:t> in time</a:t>
            </a:r>
            <a:r>
              <a:rPr lang="pt-BR" dirty="0"/>
              <a:t>, onde a produção acontece sob demanda, sem geração de estoque.</a:t>
            </a:r>
          </a:p>
          <a:p>
            <a:pPr algn="just"/>
            <a:r>
              <a:rPr lang="pt-BR" dirty="0"/>
              <a:t>Nos cartões são colocados indicativos do estágio que se encontra cada processo. Ex.: “</a:t>
            </a:r>
            <a:r>
              <a:rPr lang="pt-BR" b="1" dirty="0"/>
              <a:t>para executar</a:t>
            </a:r>
            <a:r>
              <a:rPr lang="pt-BR" dirty="0"/>
              <a:t>”, “</a:t>
            </a:r>
            <a:r>
              <a:rPr lang="pt-BR" b="1" dirty="0"/>
              <a:t>em andamento</a:t>
            </a:r>
            <a:r>
              <a:rPr lang="pt-BR" dirty="0"/>
              <a:t>”, “</a:t>
            </a:r>
            <a:r>
              <a:rPr lang="pt-BR" b="1" dirty="0"/>
              <a:t>finalizado</a:t>
            </a:r>
            <a:r>
              <a:rPr lang="pt-BR" dirty="0"/>
              <a:t>”;</a:t>
            </a:r>
          </a:p>
          <a:p>
            <a:pPr algn="just"/>
            <a:r>
              <a:rPr lang="pt-BR" dirty="0"/>
              <a:t>Os cartões são fixados no </a:t>
            </a:r>
            <a:r>
              <a:rPr lang="pt-BR" b="1" i="1" dirty="0" err="1"/>
              <a:t>kanban</a:t>
            </a:r>
            <a:r>
              <a:rPr lang="pt-BR" b="1" i="1" dirty="0"/>
              <a:t> board </a:t>
            </a:r>
            <a:r>
              <a:rPr lang="pt-BR" dirty="0"/>
              <a:t>(quadro </a:t>
            </a:r>
            <a:r>
              <a:rPr lang="pt-BR" dirty="0" err="1"/>
              <a:t>kanban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04615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Kanban</a:t>
            </a:r>
            <a:r>
              <a:rPr lang="pt-BR" dirty="0"/>
              <a:t> board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02782EC-E52E-4457-9E66-ED347940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6" y="1686691"/>
            <a:ext cx="5529943" cy="463296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89B0757-02A1-4176-9DAC-876F32ADCE30}"/>
              </a:ext>
            </a:extLst>
          </p:cNvPr>
          <p:cNvSpPr txBox="1"/>
          <p:nvPr/>
        </p:nvSpPr>
        <p:spPr>
          <a:xfrm>
            <a:off x="4489267" y="6134985"/>
            <a:ext cx="321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fonte: GESTÃO, 2012</a:t>
            </a:r>
          </a:p>
        </p:txBody>
      </p:sp>
    </p:spTree>
    <p:extLst>
      <p:ext uri="{BB962C8B-B14F-4D97-AF65-F5344CB8AC3E}">
        <p14:creationId xmlns:p14="http://schemas.microsoft.com/office/powerpoint/2010/main" val="578079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método </a:t>
            </a:r>
            <a:r>
              <a:rPr lang="pt-BR" dirty="0" err="1"/>
              <a:t>Kanban</a:t>
            </a:r>
            <a:r>
              <a:rPr lang="pt-BR" dirty="0"/>
              <a:t> segue quatro princípios fundamentais:</a:t>
            </a:r>
          </a:p>
          <a:p>
            <a:pPr marL="809625" lvl="1" indent="-539750">
              <a:buFont typeface="+mj-lt"/>
              <a:buAutoNum type="arabicPeriod"/>
            </a:pPr>
            <a:r>
              <a:rPr lang="pt-BR" dirty="0"/>
              <a:t>Comece com o que você está fazendo agora;</a:t>
            </a:r>
          </a:p>
          <a:p>
            <a:pPr marL="809625" lvl="1" indent="-539750">
              <a:buFont typeface="+mj-lt"/>
              <a:buAutoNum type="arabicPeriod"/>
            </a:pPr>
            <a:r>
              <a:rPr lang="pt-BR" dirty="0"/>
              <a:t>Concorde em buscar uma mudança incremental e evolucionária;</a:t>
            </a:r>
          </a:p>
          <a:p>
            <a:pPr marL="809625" lvl="1" indent="-539750">
              <a:buFont typeface="+mj-lt"/>
              <a:buAutoNum type="arabicPeriod"/>
            </a:pPr>
            <a:r>
              <a:rPr lang="pt-BR" dirty="0"/>
              <a:t>Inicialmente, respeite papéis, responsabilidades e cargos atuais;</a:t>
            </a:r>
          </a:p>
          <a:p>
            <a:pPr marL="809625" lvl="1" indent="-539750">
              <a:buFont typeface="+mj-lt"/>
              <a:buAutoNum type="arabicPeriod"/>
            </a:pPr>
            <a:r>
              <a:rPr lang="pt-BR" dirty="0"/>
              <a:t>Encoraje atos de liderança em todos os níveis.</a:t>
            </a:r>
          </a:p>
        </p:txBody>
      </p:sp>
    </p:spTree>
    <p:extLst>
      <p:ext uri="{BB962C8B-B14F-4D97-AF65-F5344CB8AC3E}">
        <p14:creationId xmlns:p14="http://schemas.microsoft.com/office/powerpoint/2010/main" val="3121753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método </a:t>
            </a:r>
            <a:r>
              <a:rPr lang="pt-BR" dirty="0" err="1"/>
              <a:t>Kanban</a:t>
            </a:r>
            <a:r>
              <a:rPr lang="pt-BR" dirty="0"/>
              <a:t> requer seis práticas principais:</a:t>
            </a:r>
          </a:p>
          <a:p>
            <a:pPr marL="809625" lvl="1" indent="-539750">
              <a:buFont typeface="+mj-lt"/>
              <a:buAutoNum type="arabicPeriod"/>
            </a:pPr>
            <a:r>
              <a:rPr lang="pt-BR" dirty="0"/>
              <a:t>Visualize o fluxo de trabalho;</a:t>
            </a:r>
          </a:p>
          <a:p>
            <a:pPr marL="809625" lvl="1" indent="-539750">
              <a:buFont typeface="+mj-lt"/>
              <a:buAutoNum type="arabicPeriod"/>
            </a:pPr>
            <a:r>
              <a:rPr lang="pt-BR" dirty="0"/>
              <a:t>Limite o WIP (</a:t>
            </a:r>
            <a:r>
              <a:rPr lang="pt-BR" i="1" dirty="0" err="1"/>
              <a:t>Work</a:t>
            </a:r>
            <a:r>
              <a:rPr lang="pt-BR" i="1" dirty="0"/>
              <a:t>-</a:t>
            </a:r>
            <a:r>
              <a:rPr lang="pt-BR" i="1" dirty="0" err="1"/>
              <a:t>In-Progress</a:t>
            </a:r>
            <a:r>
              <a:rPr lang="pt-BR" dirty="0"/>
              <a:t> = Material em Processamento);</a:t>
            </a:r>
          </a:p>
          <a:p>
            <a:pPr marL="809625" lvl="1" indent="-539750">
              <a:buFont typeface="+mj-lt"/>
              <a:buAutoNum type="arabicPeriod"/>
            </a:pPr>
            <a:r>
              <a:rPr lang="pt-BR" dirty="0"/>
              <a:t>Gerencie o fluxo;</a:t>
            </a:r>
          </a:p>
          <a:p>
            <a:pPr marL="809625" lvl="1" indent="-539750">
              <a:buFont typeface="+mj-lt"/>
              <a:buAutoNum type="arabicPeriod"/>
            </a:pPr>
            <a:r>
              <a:rPr lang="pt-BR" dirty="0"/>
              <a:t>Deixe explícitas as políticas do processo;</a:t>
            </a:r>
          </a:p>
          <a:p>
            <a:pPr marL="809625" lvl="1" indent="-539750">
              <a:buFont typeface="+mj-lt"/>
              <a:buAutoNum type="arabicPeriod"/>
            </a:pPr>
            <a:r>
              <a:rPr lang="pt-BR" dirty="0"/>
              <a:t>Implemente processos de feedback;</a:t>
            </a:r>
          </a:p>
          <a:p>
            <a:pPr marL="809625" lvl="1" indent="-539750">
              <a:buFont typeface="+mj-lt"/>
              <a:buAutoNum type="arabicPeriod"/>
            </a:pPr>
            <a:r>
              <a:rPr lang="pt-BR" dirty="0"/>
              <a:t>Melhore de forma colaborativa, evolua de forma experimental (usando metodologia científica).</a:t>
            </a:r>
          </a:p>
        </p:txBody>
      </p:sp>
    </p:spTree>
    <p:extLst>
      <p:ext uri="{BB962C8B-B14F-4D97-AF65-F5344CB8AC3E}">
        <p14:creationId xmlns:p14="http://schemas.microsoft.com/office/powerpoint/2010/main" val="189817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KANBAN 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No desenvolvimento de software, o </a:t>
            </a:r>
            <a:r>
              <a:rPr lang="pt-BR" dirty="0" err="1"/>
              <a:t>Kanban</a:t>
            </a:r>
            <a:r>
              <a:rPr lang="pt-BR" dirty="0"/>
              <a:t> é utilizado como ferramenta de apoio no desenvolvimento ágil, principalmente com o </a:t>
            </a:r>
            <a:r>
              <a:rPr lang="pt-BR" b="1" dirty="0"/>
              <a:t>Scrum</a:t>
            </a:r>
            <a:r>
              <a:rPr lang="pt-BR" dirty="0"/>
              <a:t> e o </a:t>
            </a:r>
            <a:r>
              <a:rPr lang="pt-BR" b="1" dirty="0"/>
              <a:t>Design </a:t>
            </a:r>
            <a:r>
              <a:rPr lang="pt-BR" b="1" dirty="0" err="1"/>
              <a:t>Thinking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Neste caso, utiliza-se o </a:t>
            </a:r>
            <a:r>
              <a:rPr lang="pt-BR" dirty="0" err="1"/>
              <a:t>Kanban</a:t>
            </a:r>
            <a:r>
              <a:rPr lang="pt-BR" dirty="0"/>
              <a:t> para que todos tenham um controle visual das etapas do desenvolvimento, ajudando a identificar etapas que possam representar um gargalo ao andamento do projeto.</a:t>
            </a:r>
          </a:p>
        </p:txBody>
      </p:sp>
    </p:spTree>
    <p:extLst>
      <p:ext uri="{BB962C8B-B14F-4D97-AF65-F5344CB8AC3E}">
        <p14:creationId xmlns:p14="http://schemas.microsoft.com/office/powerpoint/2010/main" val="1614727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KANBAN E SOFTWARE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740A29F-F083-490C-A41A-E8EEE026A2B6}"/>
              </a:ext>
            </a:extLst>
          </p:cNvPr>
          <p:cNvGraphicFramePr>
            <a:graphicFrameLocks noGrp="1"/>
          </p:cNvGraphicFramePr>
          <p:nvPr/>
        </p:nvGraphicFramePr>
        <p:xfrm>
          <a:off x="517584" y="2269187"/>
          <a:ext cx="11162584" cy="3562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5323">
                  <a:extLst>
                    <a:ext uri="{9D8B030D-6E8A-4147-A177-3AD203B41FA5}">
                      <a16:colId xmlns:a16="http://schemas.microsoft.com/office/drawing/2014/main" val="3376945891"/>
                    </a:ext>
                  </a:extLst>
                </a:gridCol>
                <a:gridCol w="1395323">
                  <a:extLst>
                    <a:ext uri="{9D8B030D-6E8A-4147-A177-3AD203B41FA5}">
                      <a16:colId xmlns:a16="http://schemas.microsoft.com/office/drawing/2014/main" val="2115752418"/>
                    </a:ext>
                  </a:extLst>
                </a:gridCol>
                <a:gridCol w="1395323">
                  <a:extLst>
                    <a:ext uri="{9D8B030D-6E8A-4147-A177-3AD203B41FA5}">
                      <a16:colId xmlns:a16="http://schemas.microsoft.com/office/drawing/2014/main" val="2605236984"/>
                    </a:ext>
                  </a:extLst>
                </a:gridCol>
                <a:gridCol w="1395323">
                  <a:extLst>
                    <a:ext uri="{9D8B030D-6E8A-4147-A177-3AD203B41FA5}">
                      <a16:colId xmlns:a16="http://schemas.microsoft.com/office/drawing/2014/main" val="4212800979"/>
                    </a:ext>
                  </a:extLst>
                </a:gridCol>
                <a:gridCol w="1395323">
                  <a:extLst>
                    <a:ext uri="{9D8B030D-6E8A-4147-A177-3AD203B41FA5}">
                      <a16:colId xmlns:a16="http://schemas.microsoft.com/office/drawing/2014/main" val="2406125834"/>
                    </a:ext>
                  </a:extLst>
                </a:gridCol>
                <a:gridCol w="1395323">
                  <a:extLst>
                    <a:ext uri="{9D8B030D-6E8A-4147-A177-3AD203B41FA5}">
                      <a16:colId xmlns:a16="http://schemas.microsoft.com/office/drawing/2014/main" val="479715309"/>
                    </a:ext>
                  </a:extLst>
                </a:gridCol>
                <a:gridCol w="1395323">
                  <a:extLst>
                    <a:ext uri="{9D8B030D-6E8A-4147-A177-3AD203B41FA5}">
                      <a16:colId xmlns:a16="http://schemas.microsoft.com/office/drawing/2014/main" val="4202891035"/>
                    </a:ext>
                  </a:extLst>
                </a:gridCol>
                <a:gridCol w="1395323">
                  <a:extLst>
                    <a:ext uri="{9D8B030D-6E8A-4147-A177-3AD203B41FA5}">
                      <a16:colId xmlns:a16="http://schemas.microsoft.com/office/drawing/2014/main" val="3726423826"/>
                    </a:ext>
                  </a:extLst>
                </a:gridCol>
              </a:tblGrid>
              <a:tr h="3710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Backlog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Análise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Desenvolvimento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Teste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Pronto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28027"/>
                  </a:ext>
                </a:extLst>
              </a:tr>
              <a:tr h="3191902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Esperando análise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Em análise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Esperando </a:t>
                      </a:r>
                      <a:r>
                        <a:rPr lang="pt-BR" sz="16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desenv</a:t>
                      </a:r>
                      <a:r>
                        <a:rPr lang="pt-BR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Em </a:t>
                      </a:r>
                      <a:r>
                        <a:rPr lang="pt-BR" sz="16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desenv</a:t>
                      </a:r>
                      <a:r>
                        <a:rPr lang="pt-BR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Esperando teste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Em teste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89892"/>
                  </a:ext>
                </a:extLst>
              </a:tr>
            </a:tbl>
          </a:graphicData>
        </a:graphic>
      </p:graphicFrame>
      <p:sp>
        <p:nvSpPr>
          <p:cNvPr id="7" name="Retângulo: Canto Dobrado 6">
            <a:extLst>
              <a:ext uri="{FF2B5EF4-FFF2-40B4-BE49-F238E27FC236}">
                <a16:creationId xmlns:a16="http://schemas.microsoft.com/office/drawing/2014/main" id="{B5A802F7-7444-456C-972D-A8CD7A87A9C2}"/>
              </a:ext>
            </a:extLst>
          </p:cNvPr>
          <p:cNvSpPr/>
          <p:nvPr/>
        </p:nvSpPr>
        <p:spPr>
          <a:xfrm>
            <a:off x="783771" y="3235175"/>
            <a:ext cx="914400" cy="616131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Imprimir Recibo</a:t>
            </a:r>
          </a:p>
        </p:txBody>
      </p:sp>
      <p:sp>
        <p:nvSpPr>
          <p:cNvPr id="8" name="Retângulo: Canto Dobrado 7">
            <a:extLst>
              <a:ext uri="{FF2B5EF4-FFF2-40B4-BE49-F238E27FC236}">
                <a16:creationId xmlns:a16="http://schemas.microsoft.com/office/drawing/2014/main" id="{1651F7D1-942E-4268-BBB3-66D5A16CEC2A}"/>
              </a:ext>
            </a:extLst>
          </p:cNvPr>
          <p:cNvSpPr/>
          <p:nvPr/>
        </p:nvSpPr>
        <p:spPr>
          <a:xfrm>
            <a:off x="783771" y="4256315"/>
            <a:ext cx="914400" cy="616131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accent2">
                    <a:lumMod val="50000"/>
                  </a:schemeClr>
                </a:solidFill>
              </a:rPr>
              <a:t>Reem-bolso</a:t>
            </a:r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0860D978-4092-4D8B-BB6E-D55E59794EFA}"/>
              </a:ext>
            </a:extLst>
          </p:cNvPr>
          <p:cNvSpPr/>
          <p:nvPr/>
        </p:nvSpPr>
        <p:spPr>
          <a:xfrm>
            <a:off x="2043653" y="3235175"/>
            <a:ext cx="1183365" cy="814281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Adicionar taxa de vendas local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39BC0FCB-04AC-497E-83E0-714F13AEDA27}"/>
              </a:ext>
            </a:extLst>
          </p:cNvPr>
          <p:cNvSpPr/>
          <p:nvPr/>
        </p:nvSpPr>
        <p:spPr>
          <a:xfrm>
            <a:off x="3385841" y="4108267"/>
            <a:ext cx="1240198" cy="1021139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Fornecer desconto para compradores recorrentes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279FDC2-DF1C-4511-A20D-13E14BB0AEBC}"/>
              </a:ext>
            </a:extLst>
          </p:cNvPr>
          <p:cNvSpPr/>
          <p:nvPr/>
        </p:nvSpPr>
        <p:spPr>
          <a:xfrm>
            <a:off x="4902617" y="3407169"/>
            <a:ext cx="1002482" cy="814281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Comprar item extra opcional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2197EA7B-4E1E-4C15-9979-EF72C0B3CF3C}"/>
              </a:ext>
            </a:extLst>
          </p:cNvPr>
          <p:cNvSpPr/>
          <p:nvPr/>
        </p:nvSpPr>
        <p:spPr>
          <a:xfrm>
            <a:off x="6313710" y="4162725"/>
            <a:ext cx="914400" cy="91222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Remover item do carrinho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FF0DFBCB-D4A1-4BE7-851E-4E0316695C30}"/>
              </a:ext>
            </a:extLst>
          </p:cNvPr>
          <p:cNvSpPr/>
          <p:nvPr/>
        </p:nvSpPr>
        <p:spPr>
          <a:xfrm>
            <a:off x="7708074" y="4162725"/>
            <a:ext cx="914400" cy="91222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Pagar por acesso ao website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35793BE-6F4A-4A02-A337-9C02A55686BA}"/>
              </a:ext>
            </a:extLst>
          </p:cNvPr>
          <p:cNvSpPr/>
          <p:nvPr/>
        </p:nvSpPr>
        <p:spPr>
          <a:xfrm>
            <a:off x="7633543" y="3313613"/>
            <a:ext cx="1123414" cy="616131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Se cadastrar no website</a:t>
            </a:r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2244ECCE-98BB-43EF-B30E-B225B19D55BD}"/>
              </a:ext>
            </a:extLst>
          </p:cNvPr>
          <p:cNvSpPr/>
          <p:nvPr/>
        </p:nvSpPr>
        <p:spPr>
          <a:xfrm>
            <a:off x="9165568" y="3652155"/>
            <a:ext cx="914400" cy="91222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Gerar recibo</a:t>
            </a:r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94FBA525-F212-4F3D-9B0E-1BE127F96CFE}"/>
              </a:ext>
            </a:extLst>
          </p:cNvPr>
          <p:cNvSpPr/>
          <p:nvPr/>
        </p:nvSpPr>
        <p:spPr>
          <a:xfrm>
            <a:off x="10542859" y="3352803"/>
            <a:ext cx="914400" cy="696746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Leitura de código</a:t>
            </a:r>
          </a:p>
        </p:txBody>
      </p:sp>
      <p:sp>
        <p:nvSpPr>
          <p:cNvPr id="17" name="Retângulo: Canto Dobrado 16">
            <a:extLst>
              <a:ext uri="{FF2B5EF4-FFF2-40B4-BE49-F238E27FC236}">
                <a16:creationId xmlns:a16="http://schemas.microsoft.com/office/drawing/2014/main" id="{BA7F0311-7008-4913-BA51-569651CF73EB}"/>
              </a:ext>
            </a:extLst>
          </p:cNvPr>
          <p:cNvSpPr/>
          <p:nvPr/>
        </p:nvSpPr>
        <p:spPr>
          <a:xfrm>
            <a:off x="10548550" y="4408529"/>
            <a:ext cx="914400" cy="91222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Validação de preço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3677C9-12DB-4592-AAAF-F0AAAF67BE89}"/>
              </a:ext>
            </a:extLst>
          </p:cNvPr>
          <p:cNvSpPr txBox="1"/>
          <p:nvPr/>
        </p:nvSpPr>
        <p:spPr>
          <a:xfrm>
            <a:off x="4643266" y="5832142"/>
            <a:ext cx="29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fonte: IIBA, 2010 (adaptado)</a:t>
            </a:r>
          </a:p>
        </p:txBody>
      </p:sp>
    </p:spTree>
    <p:extLst>
      <p:ext uri="{BB962C8B-B14F-4D97-AF65-F5344CB8AC3E}">
        <p14:creationId xmlns:p14="http://schemas.microsoft.com/office/powerpoint/2010/main" val="2611319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KANBAN E SOFTWARE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BD921EB-E922-4463-9648-FA474972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6"/>
            <a:ext cx="11162581" cy="431762"/>
          </a:xfrm>
        </p:spPr>
        <p:txBody>
          <a:bodyPr>
            <a:normAutofit/>
          </a:bodyPr>
          <a:lstStyle/>
          <a:p>
            <a:r>
              <a:rPr lang="pt-BR" dirty="0"/>
              <a:t>Identificação de gargalo: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740A29F-F083-490C-A41A-E8EEE026A2B6}"/>
              </a:ext>
            </a:extLst>
          </p:cNvPr>
          <p:cNvGraphicFramePr>
            <a:graphicFrameLocks noGrp="1"/>
          </p:cNvGraphicFramePr>
          <p:nvPr/>
        </p:nvGraphicFramePr>
        <p:xfrm>
          <a:off x="517584" y="2269187"/>
          <a:ext cx="11162584" cy="3562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5323">
                  <a:extLst>
                    <a:ext uri="{9D8B030D-6E8A-4147-A177-3AD203B41FA5}">
                      <a16:colId xmlns:a16="http://schemas.microsoft.com/office/drawing/2014/main" val="3376945891"/>
                    </a:ext>
                  </a:extLst>
                </a:gridCol>
                <a:gridCol w="1395323">
                  <a:extLst>
                    <a:ext uri="{9D8B030D-6E8A-4147-A177-3AD203B41FA5}">
                      <a16:colId xmlns:a16="http://schemas.microsoft.com/office/drawing/2014/main" val="2115752418"/>
                    </a:ext>
                  </a:extLst>
                </a:gridCol>
                <a:gridCol w="1395323">
                  <a:extLst>
                    <a:ext uri="{9D8B030D-6E8A-4147-A177-3AD203B41FA5}">
                      <a16:colId xmlns:a16="http://schemas.microsoft.com/office/drawing/2014/main" val="2605236984"/>
                    </a:ext>
                  </a:extLst>
                </a:gridCol>
                <a:gridCol w="1395323">
                  <a:extLst>
                    <a:ext uri="{9D8B030D-6E8A-4147-A177-3AD203B41FA5}">
                      <a16:colId xmlns:a16="http://schemas.microsoft.com/office/drawing/2014/main" val="4212800979"/>
                    </a:ext>
                  </a:extLst>
                </a:gridCol>
                <a:gridCol w="1395323">
                  <a:extLst>
                    <a:ext uri="{9D8B030D-6E8A-4147-A177-3AD203B41FA5}">
                      <a16:colId xmlns:a16="http://schemas.microsoft.com/office/drawing/2014/main" val="2406125834"/>
                    </a:ext>
                  </a:extLst>
                </a:gridCol>
                <a:gridCol w="1395323">
                  <a:extLst>
                    <a:ext uri="{9D8B030D-6E8A-4147-A177-3AD203B41FA5}">
                      <a16:colId xmlns:a16="http://schemas.microsoft.com/office/drawing/2014/main" val="479715309"/>
                    </a:ext>
                  </a:extLst>
                </a:gridCol>
                <a:gridCol w="1395323">
                  <a:extLst>
                    <a:ext uri="{9D8B030D-6E8A-4147-A177-3AD203B41FA5}">
                      <a16:colId xmlns:a16="http://schemas.microsoft.com/office/drawing/2014/main" val="4202891035"/>
                    </a:ext>
                  </a:extLst>
                </a:gridCol>
                <a:gridCol w="1395323">
                  <a:extLst>
                    <a:ext uri="{9D8B030D-6E8A-4147-A177-3AD203B41FA5}">
                      <a16:colId xmlns:a16="http://schemas.microsoft.com/office/drawing/2014/main" val="3726423826"/>
                    </a:ext>
                  </a:extLst>
                </a:gridCol>
              </a:tblGrid>
              <a:tr h="37105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Backlog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Análise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Desenvolvimento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Teste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Pronto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28027"/>
                  </a:ext>
                </a:extLst>
              </a:tr>
              <a:tr h="3191902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Esperando análise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Em análise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C00000"/>
                          </a:solidFill>
                        </a:rPr>
                        <a:t>Esperando </a:t>
                      </a:r>
                      <a:r>
                        <a:rPr lang="pt-BR" sz="1600" dirty="0" err="1">
                          <a:solidFill>
                            <a:srgbClr val="C00000"/>
                          </a:solidFill>
                        </a:rPr>
                        <a:t>desenv</a:t>
                      </a:r>
                      <a:r>
                        <a:rPr lang="pt-BR" sz="1600" dirty="0">
                          <a:solidFill>
                            <a:srgbClr val="C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C00000"/>
                          </a:solidFill>
                        </a:rPr>
                        <a:t>Em </a:t>
                      </a:r>
                      <a:r>
                        <a:rPr lang="pt-BR" sz="1600" dirty="0" err="1">
                          <a:solidFill>
                            <a:srgbClr val="C00000"/>
                          </a:solidFill>
                        </a:rPr>
                        <a:t>desenv</a:t>
                      </a:r>
                      <a:r>
                        <a:rPr lang="pt-BR" sz="1600" dirty="0">
                          <a:solidFill>
                            <a:srgbClr val="C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Esperando teste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Em teste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89892"/>
                  </a:ext>
                </a:extLst>
              </a:tr>
            </a:tbl>
          </a:graphicData>
        </a:graphic>
      </p:graphicFrame>
      <p:sp>
        <p:nvSpPr>
          <p:cNvPr id="7" name="Retângulo: Canto Dobrado 6">
            <a:extLst>
              <a:ext uri="{FF2B5EF4-FFF2-40B4-BE49-F238E27FC236}">
                <a16:creationId xmlns:a16="http://schemas.microsoft.com/office/drawing/2014/main" id="{B5A802F7-7444-456C-972D-A8CD7A87A9C2}"/>
              </a:ext>
            </a:extLst>
          </p:cNvPr>
          <p:cNvSpPr/>
          <p:nvPr/>
        </p:nvSpPr>
        <p:spPr>
          <a:xfrm>
            <a:off x="783771" y="3235175"/>
            <a:ext cx="914400" cy="616131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Imprimir Recibo</a:t>
            </a:r>
          </a:p>
        </p:txBody>
      </p:sp>
      <p:sp>
        <p:nvSpPr>
          <p:cNvPr id="8" name="Retângulo: Canto Dobrado 7">
            <a:extLst>
              <a:ext uri="{FF2B5EF4-FFF2-40B4-BE49-F238E27FC236}">
                <a16:creationId xmlns:a16="http://schemas.microsoft.com/office/drawing/2014/main" id="{1651F7D1-942E-4268-BBB3-66D5A16CEC2A}"/>
              </a:ext>
            </a:extLst>
          </p:cNvPr>
          <p:cNvSpPr/>
          <p:nvPr/>
        </p:nvSpPr>
        <p:spPr>
          <a:xfrm>
            <a:off x="783771" y="4256315"/>
            <a:ext cx="914400" cy="616131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solidFill>
                  <a:schemeClr val="accent2">
                    <a:lumMod val="50000"/>
                  </a:schemeClr>
                </a:solidFill>
              </a:rPr>
              <a:t>Reem-bolso</a:t>
            </a:r>
            <a:endParaRPr lang="pt-BR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0860D978-4092-4D8B-BB6E-D55E59794EFA}"/>
              </a:ext>
            </a:extLst>
          </p:cNvPr>
          <p:cNvSpPr/>
          <p:nvPr/>
        </p:nvSpPr>
        <p:spPr>
          <a:xfrm>
            <a:off x="1990808" y="3235175"/>
            <a:ext cx="1183365" cy="814281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Adicionar taxa de vendas local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39BC0FCB-04AC-497E-83E0-714F13AEDA27}"/>
              </a:ext>
            </a:extLst>
          </p:cNvPr>
          <p:cNvSpPr/>
          <p:nvPr/>
        </p:nvSpPr>
        <p:spPr>
          <a:xfrm>
            <a:off x="1986820" y="4114797"/>
            <a:ext cx="1240198" cy="1021139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Fornecer desconto para compradores recorrentes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279FDC2-DF1C-4511-A20D-13E14BB0AEBC}"/>
              </a:ext>
            </a:extLst>
          </p:cNvPr>
          <p:cNvSpPr/>
          <p:nvPr/>
        </p:nvSpPr>
        <p:spPr>
          <a:xfrm>
            <a:off x="3426306" y="3231891"/>
            <a:ext cx="1002482" cy="814281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Comprar item extra opcional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2197EA7B-4E1E-4C15-9979-EF72C0B3CF3C}"/>
              </a:ext>
            </a:extLst>
          </p:cNvPr>
          <p:cNvSpPr/>
          <p:nvPr/>
        </p:nvSpPr>
        <p:spPr>
          <a:xfrm>
            <a:off x="3426306" y="4114797"/>
            <a:ext cx="914400" cy="91222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Remover item do carrinho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FF0DFBCB-D4A1-4BE7-851E-4E0316695C30}"/>
              </a:ext>
            </a:extLst>
          </p:cNvPr>
          <p:cNvSpPr/>
          <p:nvPr/>
        </p:nvSpPr>
        <p:spPr>
          <a:xfrm>
            <a:off x="7697001" y="3667908"/>
            <a:ext cx="914400" cy="91222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Pagar por acesso ao website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35793BE-6F4A-4A02-A337-9C02A55686BA}"/>
              </a:ext>
            </a:extLst>
          </p:cNvPr>
          <p:cNvSpPr/>
          <p:nvPr/>
        </p:nvSpPr>
        <p:spPr>
          <a:xfrm>
            <a:off x="3426306" y="5101077"/>
            <a:ext cx="1123414" cy="550785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Se cadastrar no website</a:t>
            </a:r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2244ECCE-98BB-43EF-B30E-B225B19D55BD}"/>
              </a:ext>
            </a:extLst>
          </p:cNvPr>
          <p:cNvSpPr/>
          <p:nvPr/>
        </p:nvSpPr>
        <p:spPr>
          <a:xfrm>
            <a:off x="9165568" y="3660864"/>
            <a:ext cx="914400" cy="91222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Gerar recibo</a:t>
            </a:r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94FBA525-F212-4F3D-9B0E-1BE127F96CFE}"/>
              </a:ext>
            </a:extLst>
          </p:cNvPr>
          <p:cNvSpPr/>
          <p:nvPr/>
        </p:nvSpPr>
        <p:spPr>
          <a:xfrm>
            <a:off x="10542859" y="3352803"/>
            <a:ext cx="914400" cy="696746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Leitura de código</a:t>
            </a:r>
          </a:p>
        </p:txBody>
      </p:sp>
      <p:sp>
        <p:nvSpPr>
          <p:cNvPr id="17" name="Retângulo: Canto Dobrado 16">
            <a:extLst>
              <a:ext uri="{FF2B5EF4-FFF2-40B4-BE49-F238E27FC236}">
                <a16:creationId xmlns:a16="http://schemas.microsoft.com/office/drawing/2014/main" id="{BA7F0311-7008-4913-BA51-569651CF73EB}"/>
              </a:ext>
            </a:extLst>
          </p:cNvPr>
          <p:cNvSpPr/>
          <p:nvPr/>
        </p:nvSpPr>
        <p:spPr>
          <a:xfrm>
            <a:off x="10548550" y="4408529"/>
            <a:ext cx="914400" cy="91222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2">
                    <a:lumMod val="50000"/>
                  </a:schemeClr>
                </a:solidFill>
              </a:rPr>
              <a:t>Validação de preço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3677C9-12DB-4592-AAAF-F0AAAF67BE89}"/>
              </a:ext>
            </a:extLst>
          </p:cNvPr>
          <p:cNvSpPr txBox="1"/>
          <p:nvPr/>
        </p:nvSpPr>
        <p:spPr>
          <a:xfrm>
            <a:off x="4643266" y="5832142"/>
            <a:ext cx="29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fonte: IIBA, 2010 (adaptado)</a:t>
            </a:r>
          </a:p>
        </p:txBody>
      </p:sp>
    </p:spTree>
    <p:extLst>
      <p:ext uri="{BB962C8B-B14F-4D97-AF65-F5344CB8AC3E}">
        <p14:creationId xmlns:p14="http://schemas.microsoft.com/office/powerpoint/2010/main" val="1324530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E-KANBAN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Kanban</a:t>
            </a:r>
            <a:r>
              <a:rPr lang="pt-BR" dirty="0"/>
              <a:t> eletrônico (</a:t>
            </a:r>
            <a:r>
              <a:rPr lang="pt-BR" b="1" dirty="0"/>
              <a:t>e-</a:t>
            </a:r>
            <a:r>
              <a:rPr lang="pt-BR" b="1" dirty="0" err="1"/>
              <a:t>Kanban</a:t>
            </a:r>
            <a:r>
              <a:rPr lang="pt-BR" dirty="0"/>
              <a:t>) é utilizado como um substituto do quadro físico evitando problemas como a perda de cartões e proporcionando mais rapidez na atualização do </a:t>
            </a:r>
            <a:r>
              <a:rPr lang="pt-BR" i="1" dirty="0" err="1"/>
              <a:t>kanban</a:t>
            </a:r>
            <a:r>
              <a:rPr lang="pt-BR" i="1" dirty="0"/>
              <a:t> board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Uma solução que implementa de forma bastante eficaz os benefícios do e-</a:t>
            </a:r>
            <a:r>
              <a:rPr lang="pt-BR" dirty="0" err="1"/>
              <a:t>kanban</a:t>
            </a:r>
            <a:r>
              <a:rPr lang="pt-BR" dirty="0"/>
              <a:t> é o </a:t>
            </a:r>
            <a:r>
              <a:rPr lang="pt-BR" b="1" dirty="0" err="1"/>
              <a:t>Trello</a:t>
            </a:r>
            <a:r>
              <a:rPr lang="pt-BR" dirty="0"/>
              <a:t> (TRELLO, 2019).</a:t>
            </a:r>
          </a:p>
        </p:txBody>
      </p:sp>
    </p:spTree>
    <p:extLst>
      <p:ext uri="{BB962C8B-B14F-4D97-AF65-F5344CB8AC3E}">
        <p14:creationId xmlns:p14="http://schemas.microsoft.com/office/powerpoint/2010/main" val="367562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420-179C-4663-80EA-36E4486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Planejar o Gerenciamento do tempo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86B6-2C49-428D-9AE2-8C50DD51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Consiste em antever os componentes do cronograma, considerando atividades, recursos, tempo;</a:t>
            </a:r>
          </a:p>
          <a:p>
            <a:r>
              <a:rPr lang="pt-BR" dirty="0"/>
              <a:t>Como documento formal, é gerado o Plano de Gerenciamento de Tempo. No plano devem estar documentados:</a:t>
            </a:r>
          </a:p>
          <a:p>
            <a:pPr lvl="1"/>
            <a:r>
              <a:rPr lang="pt-BR" dirty="0"/>
              <a:t>Título do projeto;</a:t>
            </a:r>
          </a:p>
          <a:p>
            <a:pPr lvl="1"/>
            <a:r>
              <a:rPr lang="pt-BR" dirty="0"/>
              <a:t>Nome da pessoa que elaborou o documento;</a:t>
            </a:r>
          </a:p>
          <a:p>
            <a:pPr lvl="1"/>
            <a:r>
              <a:rPr lang="pt-BR" dirty="0"/>
              <a:t>Descritivos dos processos gerenciais do cronograma (regras gerais);</a:t>
            </a:r>
          </a:p>
          <a:p>
            <a:pPr lvl="1"/>
            <a:r>
              <a:rPr lang="pt-BR" dirty="0"/>
              <a:t>Priorização das Mudanças de Prazo;</a:t>
            </a:r>
          </a:p>
        </p:txBody>
      </p:sp>
    </p:spTree>
    <p:extLst>
      <p:ext uri="{BB962C8B-B14F-4D97-AF65-F5344CB8AC3E}">
        <p14:creationId xmlns:p14="http://schemas.microsoft.com/office/powerpoint/2010/main" val="3139856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423E7-F06F-4225-A00B-4B16FF01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D2A58A-35BD-48D7-9EAA-A549991D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Visando o projeto avaliativo da disciplina, com base na EAP:</a:t>
            </a:r>
          </a:p>
          <a:p>
            <a:pPr lvl="1"/>
            <a:r>
              <a:rPr lang="pt-BR" dirty="0"/>
              <a:t>Estime os recursos e durações para cada atividade (projeto todo)</a:t>
            </a:r>
            <a:br>
              <a:rPr lang="pt-BR" dirty="0"/>
            </a:br>
            <a:r>
              <a:rPr lang="pt-BR" dirty="0"/>
              <a:t>(exemplo da página 11);</a:t>
            </a:r>
          </a:p>
          <a:p>
            <a:pPr lvl="1"/>
            <a:r>
              <a:rPr lang="pt-BR" dirty="0"/>
              <a:t>Sequencie as atividades para apenas um </a:t>
            </a:r>
            <a:r>
              <a:rPr lang="pt-BR" i="1" dirty="0"/>
              <a:t>sprint</a:t>
            </a:r>
            <a:r>
              <a:rPr lang="pt-BR" dirty="0"/>
              <a:t>, gerando um dos diagramas</a:t>
            </a:r>
            <a:br>
              <a:rPr lang="pt-BR" dirty="0"/>
            </a:br>
            <a:r>
              <a:rPr lang="pt-BR" dirty="0"/>
              <a:t>(precedência ou setas, exemplos das páginas 7 e 8);</a:t>
            </a:r>
          </a:p>
          <a:p>
            <a:pPr lvl="1"/>
            <a:r>
              <a:rPr lang="pt-BR" dirty="0"/>
              <a:t>Elabore o cronograma para todo o projeto, no formato de </a:t>
            </a:r>
            <a:r>
              <a:rPr lang="pt-BR" dirty="0" err="1"/>
              <a:t>Gantt</a:t>
            </a:r>
            <a:br>
              <a:rPr lang="pt-BR" dirty="0"/>
            </a:br>
            <a:r>
              <a:rPr lang="pt-BR" dirty="0"/>
              <a:t>(exemplos das páginas 15 e 16).</a:t>
            </a:r>
          </a:p>
          <a:p>
            <a:pPr lvl="1"/>
            <a:r>
              <a:rPr lang="pt-BR" dirty="0"/>
              <a:t>Evidencie o uso de </a:t>
            </a:r>
            <a:r>
              <a:rPr lang="pt-BR" i="1" dirty="0"/>
              <a:t>framework</a:t>
            </a:r>
            <a:r>
              <a:rPr lang="pt-BR" dirty="0"/>
              <a:t> ágil:</a:t>
            </a:r>
          </a:p>
          <a:p>
            <a:pPr lvl="2"/>
            <a:r>
              <a:rPr lang="pt-BR" dirty="0"/>
              <a:t>Apresente o </a:t>
            </a:r>
            <a:r>
              <a:rPr lang="pt-BR" i="1" dirty="0" err="1"/>
              <a:t>burndown</a:t>
            </a:r>
            <a:r>
              <a:rPr lang="pt-BR" i="1" dirty="0"/>
              <a:t> </a:t>
            </a:r>
            <a:r>
              <a:rPr lang="pt-BR" i="1" dirty="0" err="1"/>
              <a:t>chart</a:t>
            </a:r>
            <a:r>
              <a:rPr lang="pt-BR" i="1" dirty="0"/>
              <a:t> </a:t>
            </a:r>
            <a:r>
              <a:rPr lang="pt-BR" dirty="0"/>
              <a:t>atualizado;</a:t>
            </a:r>
          </a:p>
          <a:p>
            <a:pPr lvl="2"/>
            <a:r>
              <a:rPr lang="pt-BR" dirty="0"/>
              <a:t>Apresente um </a:t>
            </a:r>
            <a:r>
              <a:rPr lang="pt-BR" i="1" dirty="0"/>
              <a:t>print</a:t>
            </a:r>
            <a:r>
              <a:rPr lang="pt-BR" dirty="0"/>
              <a:t> do quadro </a:t>
            </a:r>
            <a:r>
              <a:rPr lang="pt-BR" dirty="0" err="1"/>
              <a:t>Kanban</a:t>
            </a:r>
            <a:r>
              <a:rPr lang="pt-BR" dirty="0"/>
              <a:t> em algum ponto intermediário do processo.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821220-A414-409E-ACB5-2E4AB361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964" y="1973832"/>
            <a:ext cx="1104900" cy="9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14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11CF-504E-412E-94C2-51461B8A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000" dirty="0"/>
              <a:t>BUEDE, O. V.; CARVALHO, R. W.; FLORES, M. H.; MARTIN, M. N. </a:t>
            </a:r>
            <a:r>
              <a:rPr lang="pt-BR" sz="2000" b="1" dirty="0" err="1"/>
              <a:t>Kanban</a:t>
            </a:r>
            <a:r>
              <a:rPr lang="pt-BR" sz="2000" b="1" dirty="0"/>
              <a:t> no Desenvolvimento Ágil de Software</a:t>
            </a:r>
            <a:r>
              <a:rPr lang="pt-BR" sz="2000" dirty="0"/>
              <a:t>. FACIN/PUCRS. Porto Alegre, 2009.</a:t>
            </a:r>
          </a:p>
          <a:p>
            <a:pPr lvl="1"/>
            <a:r>
              <a:rPr lang="pt-BR" sz="1600" dirty="0"/>
              <a:t>Disponível em: </a:t>
            </a:r>
            <a:r>
              <a:rPr lang="pt-BR" sz="1600" dirty="0">
                <a:hlinkClick r:id="rId2"/>
              </a:rPr>
              <a:t>https://www.youtube.com/</a:t>
            </a:r>
            <a:r>
              <a:rPr lang="pt-BR" sz="1600" dirty="0" err="1">
                <a:hlinkClick r:id="rId2"/>
              </a:rPr>
              <a:t>watch?v</a:t>
            </a:r>
            <a:r>
              <a:rPr lang="pt-BR" sz="1600" dirty="0">
                <a:hlinkClick r:id="rId2"/>
              </a:rPr>
              <a:t>=LJOiFRsp0Z8</a:t>
            </a:r>
            <a:r>
              <a:rPr lang="pt-BR" sz="1600" dirty="0"/>
              <a:t>. Acesso em 07/04/2023.</a:t>
            </a:r>
          </a:p>
          <a:p>
            <a:r>
              <a:rPr lang="pt-BR" sz="2000" dirty="0"/>
              <a:t>DIGITE. </a:t>
            </a:r>
            <a:r>
              <a:rPr lang="pt-BR" sz="2000" b="1" i="1" dirty="0" err="1"/>
              <a:t>How</a:t>
            </a:r>
            <a:r>
              <a:rPr lang="pt-BR" sz="2000" b="1" i="1" dirty="0"/>
              <a:t> </a:t>
            </a:r>
            <a:r>
              <a:rPr lang="pt-BR" sz="2000" b="1" i="1" dirty="0" err="1"/>
              <a:t>Work</a:t>
            </a:r>
            <a:r>
              <a:rPr lang="pt-BR" sz="2000" b="1" i="1" dirty="0"/>
              <a:t> </a:t>
            </a:r>
            <a:r>
              <a:rPr lang="pt-BR" sz="2000" b="1" i="1" dirty="0" err="1"/>
              <a:t>Ready</a:t>
            </a:r>
            <a:r>
              <a:rPr lang="pt-BR" sz="2000" b="1" i="1" dirty="0"/>
              <a:t> </a:t>
            </a:r>
            <a:r>
              <a:rPr lang="pt-BR" sz="2000" b="1" i="1" dirty="0" err="1"/>
              <a:t>Gets</a:t>
            </a:r>
            <a:r>
              <a:rPr lang="pt-BR" sz="2000" b="1" i="1" dirty="0"/>
              <a:t> </a:t>
            </a:r>
            <a:r>
              <a:rPr lang="pt-BR" sz="2000" b="1" i="1" dirty="0" err="1"/>
              <a:t>Done</a:t>
            </a:r>
            <a:r>
              <a:rPr lang="pt-BR" sz="2000" dirty="0"/>
              <a:t>.</a:t>
            </a:r>
          </a:p>
          <a:p>
            <a:pPr lvl="1"/>
            <a:r>
              <a:rPr lang="pt-BR" sz="1600" dirty="0"/>
              <a:t>Disponível em: </a:t>
            </a:r>
            <a:r>
              <a:rPr lang="pt-BR" sz="1600" dirty="0">
                <a:hlinkClick r:id="rId3"/>
              </a:rPr>
              <a:t>https://www.digite.com/</a:t>
            </a:r>
            <a:r>
              <a:rPr lang="pt-BR" sz="1600" dirty="0" err="1">
                <a:hlinkClick r:id="rId3"/>
              </a:rPr>
              <a:t>kanban</a:t>
            </a:r>
            <a:r>
              <a:rPr lang="pt-BR" sz="1600" dirty="0">
                <a:hlinkClick r:id="rId3"/>
              </a:rPr>
              <a:t>/</a:t>
            </a:r>
            <a:r>
              <a:rPr lang="pt-BR" sz="1600" dirty="0" err="1">
                <a:hlinkClick r:id="rId3"/>
              </a:rPr>
              <a:t>what-is-kanban</a:t>
            </a:r>
            <a:r>
              <a:rPr lang="pt-BR" sz="1600" dirty="0">
                <a:hlinkClick r:id="rId3"/>
              </a:rPr>
              <a:t>/</a:t>
            </a:r>
            <a:r>
              <a:rPr lang="pt-BR" sz="1600" dirty="0"/>
              <a:t>. Acesso em 07/04/2023.</a:t>
            </a:r>
          </a:p>
          <a:p>
            <a:r>
              <a:rPr lang="pt-BR" sz="2000" dirty="0"/>
              <a:t>GESTÃO da Logística. 2012.</a:t>
            </a:r>
          </a:p>
          <a:p>
            <a:pPr lvl="1"/>
            <a:r>
              <a:rPr lang="pt-BR" sz="1600" dirty="0"/>
              <a:t>Disponível em: </a:t>
            </a:r>
            <a:r>
              <a:rPr lang="pt-BR" sz="1600" dirty="0">
                <a:hlinkClick r:id="rId4"/>
              </a:rPr>
              <a:t>https://gestaodalogistica.wordpress.com/2012/10/21/</a:t>
            </a:r>
            <a:r>
              <a:rPr lang="pt-BR" sz="1600" dirty="0" err="1">
                <a:hlinkClick r:id="rId4"/>
              </a:rPr>
              <a:t>kanban</a:t>
            </a:r>
            <a:r>
              <a:rPr lang="pt-BR" sz="1600" dirty="0">
                <a:hlinkClick r:id="rId4"/>
              </a:rPr>
              <a:t>/</a:t>
            </a:r>
            <a:r>
              <a:rPr lang="pt-BR" sz="1600" dirty="0"/>
              <a:t>. Acesso em 07/04/2023.</a:t>
            </a:r>
          </a:p>
          <a:p>
            <a:r>
              <a:rPr lang="pt-BR" sz="2000" dirty="0"/>
              <a:t>IIBA. </a:t>
            </a:r>
            <a:r>
              <a:rPr lang="en-US" sz="2000" b="1" i="1" dirty="0"/>
              <a:t>Agile Extension to the Business Analysis Body of Knowledge</a:t>
            </a:r>
            <a:r>
              <a:rPr lang="pt-BR" sz="2000" dirty="0"/>
              <a:t>. 2010.</a:t>
            </a:r>
          </a:p>
          <a:p>
            <a:pPr lvl="1"/>
            <a:r>
              <a:rPr lang="pt-BR" sz="1600" dirty="0"/>
              <a:t>Disponível em: </a:t>
            </a:r>
            <a:r>
              <a:rPr lang="pt-BR" sz="1600" dirty="0">
                <a:hlinkClick r:id="rId5"/>
              </a:rPr>
              <a:t>https://www.iiba.org/</a:t>
            </a:r>
            <a:r>
              <a:rPr lang="pt-BR" sz="1600" dirty="0"/>
              <a:t>. Acesso em 07/04/2023.</a:t>
            </a:r>
          </a:p>
          <a:p>
            <a:r>
              <a:rPr lang="pt-BR" sz="2000" dirty="0"/>
              <a:t>PMI. </a:t>
            </a:r>
            <a:r>
              <a:rPr lang="en-US" sz="2000" b="1" i="1" dirty="0"/>
              <a:t>A Guide to the Project Management Body of Knowledge (PMBOK Guide)</a:t>
            </a:r>
            <a:r>
              <a:rPr lang="pt-BR" sz="2000" dirty="0"/>
              <a:t>. 5th ed. 2008.</a:t>
            </a:r>
          </a:p>
          <a:p>
            <a:r>
              <a:rPr lang="pt-BR" sz="2000" dirty="0"/>
              <a:t>TRELLO.</a:t>
            </a:r>
          </a:p>
          <a:p>
            <a:pPr lvl="1"/>
            <a:r>
              <a:rPr lang="pt-BR" sz="1600" dirty="0"/>
              <a:t>Disponível em: </a:t>
            </a:r>
            <a:r>
              <a:rPr lang="pt-BR" sz="1600" dirty="0">
                <a:hlinkClick r:id="rId6"/>
              </a:rPr>
              <a:t>https://trello.com/</a:t>
            </a:r>
            <a:r>
              <a:rPr lang="pt-BR" sz="1600" dirty="0"/>
              <a:t>. Acesso em 07/04/2023.</a:t>
            </a:r>
          </a:p>
        </p:txBody>
      </p:sp>
    </p:spTree>
    <p:extLst>
      <p:ext uri="{BB962C8B-B14F-4D97-AF65-F5344CB8AC3E}">
        <p14:creationId xmlns:p14="http://schemas.microsoft.com/office/powerpoint/2010/main" val="304727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420-179C-4663-80EA-36E4486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Planejar o Gerenciamento do tempo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86B6-2C49-428D-9AE2-8C50DD51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dirty="0"/>
              <a:t>Sistema de Controle de Mudanças de Prazo;</a:t>
            </a:r>
          </a:p>
          <a:p>
            <a:pPr lvl="1"/>
            <a:r>
              <a:rPr lang="pt-BR" dirty="0"/>
              <a:t>Frequência de avaliação de prazos do projeto;</a:t>
            </a:r>
          </a:p>
          <a:p>
            <a:pPr lvl="1"/>
            <a:r>
              <a:rPr lang="pt-BR" dirty="0"/>
              <a:t>Alocação financeira para o gerenciamento de cronograma;</a:t>
            </a:r>
          </a:p>
          <a:p>
            <a:pPr lvl="1"/>
            <a:r>
              <a:rPr lang="pt-BR" dirty="0"/>
              <a:t>Nome do responsável pelo plano;</a:t>
            </a:r>
          </a:p>
          <a:p>
            <a:pPr lvl="1"/>
            <a:r>
              <a:rPr lang="pt-BR" dirty="0"/>
              <a:t>Frequência de atualização do plano de gerenciamento do cronograma;</a:t>
            </a:r>
          </a:p>
          <a:p>
            <a:pPr lvl="1"/>
            <a:r>
              <a:rPr lang="pt-BR" dirty="0"/>
              <a:t>Outros assuntos relacionados ao gerenciamento de tempo não previstos no plano;</a:t>
            </a:r>
          </a:p>
          <a:p>
            <a:pPr lvl="1"/>
            <a:r>
              <a:rPr lang="pt-BR" dirty="0"/>
              <a:t>Registros de alterações no documento;</a:t>
            </a:r>
          </a:p>
          <a:p>
            <a:pPr lvl="1"/>
            <a:r>
              <a:rPr lang="pt-BR" dirty="0"/>
              <a:t>Aprovações.</a:t>
            </a:r>
          </a:p>
        </p:txBody>
      </p:sp>
    </p:spTree>
    <p:extLst>
      <p:ext uri="{BB962C8B-B14F-4D97-AF65-F5344CB8AC3E}">
        <p14:creationId xmlns:p14="http://schemas.microsoft.com/office/powerpoint/2010/main" val="172229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420-179C-4663-80EA-36E4486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Definir as 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86B6-2C49-428D-9AE2-8C50DD51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processo tem por objetivo identificar as atividades específicas e detalhadas do projeto global. Essas atividades podem produzir produtos (saídas) que serão utilizados por outras atividades;</a:t>
            </a:r>
          </a:p>
          <a:p>
            <a:r>
              <a:rPr lang="pt-BR" dirty="0"/>
              <a:t>A atividade é uma porção definida de trabalho que consome tempo, mas que não necessariamente exige esforço de pessoas. Por exemplo: esperar que o concreto endureça pode levar vários dias, porém não exige trabalho humano.</a:t>
            </a:r>
          </a:p>
        </p:txBody>
      </p:sp>
    </p:spTree>
    <p:extLst>
      <p:ext uri="{BB962C8B-B14F-4D97-AF65-F5344CB8AC3E}">
        <p14:creationId xmlns:p14="http://schemas.microsoft.com/office/powerpoint/2010/main" val="151302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420-179C-4663-80EA-36E4486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Sequenciar as 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86B6-2C49-428D-9AE2-8C50DD51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Consiste na identificação e descrição das dependências entre as atividades do cronograma;</a:t>
            </a:r>
          </a:p>
          <a:p>
            <a:r>
              <a:rPr lang="pt-BR" dirty="0"/>
              <a:t>Além disso, deve-se definir a sequência em que as atividades serão realizadas, uma vez que algumas atividades precisam ser concluídas antes que outras comecem.</a:t>
            </a:r>
          </a:p>
        </p:txBody>
      </p:sp>
    </p:spTree>
    <p:extLst>
      <p:ext uri="{BB962C8B-B14F-4D97-AF65-F5344CB8AC3E}">
        <p14:creationId xmlns:p14="http://schemas.microsoft.com/office/powerpoint/2010/main" val="295600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420-179C-4663-80EA-36E4486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Sequenciar as 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86B6-2C49-428D-9AE2-8C50DD51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do Diagrama de Precedência (MDP):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DF959A6-716F-4409-A615-47219490CE9E}"/>
              </a:ext>
            </a:extLst>
          </p:cNvPr>
          <p:cNvGrpSpPr/>
          <p:nvPr/>
        </p:nvGrpSpPr>
        <p:grpSpPr>
          <a:xfrm>
            <a:off x="1853161" y="2990807"/>
            <a:ext cx="7748040" cy="2520603"/>
            <a:chOff x="1853161" y="2990807"/>
            <a:chExt cx="7748040" cy="2520603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464BAF61-218D-4336-B772-986E09BD548C}"/>
                </a:ext>
              </a:extLst>
            </p:cNvPr>
            <p:cNvSpPr/>
            <p:nvPr/>
          </p:nvSpPr>
          <p:spPr>
            <a:xfrm>
              <a:off x="1853161" y="3885997"/>
              <a:ext cx="1080120" cy="720080"/>
            </a:xfrm>
            <a:prstGeom prst="roundRect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Início</a:t>
              </a:r>
            </a:p>
          </p:txBody>
        </p:sp>
        <p:cxnSp>
          <p:nvCxnSpPr>
            <p:cNvPr id="5" name="Straight Arrow Connector 9">
              <a:extLst>
                <a:ext uri="{FF2B5EF4-FFF2-40B4-BE49-F238E27FC236}">
                  <a16:creationId xmlns:a16="http://schemas.microsoft.com/office/drawing/2014/main" id="{370FDAA6-BC88-42FB-BFC3-0C29734BC2B1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 flipV="1">
              <a:off x="2933281" y="3350847"/>
              <a:ext cx="835272" cy="8951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5B5FFBC4-D9A9-49D1-995A-2D4B31B80BFD}"/>
                </a:ext>
              </a:extLst>
            </p:cNvPr>
            <p:cNvSpPr/>
            <p:nvPr/>
          </p:nvSpPr>
          <p:spPr>
            <a:xfrm>
              <a:off x="8521081" y="3891068"/>
              <a:ext cx="1080120" cy="720080"/>
            </a:xfrm>
            <a:prstGeom prst="roundRect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Término</a:t>
              </a:r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2D5CEEDE-E191-40AA-9F08-A6DECF5E6F03}"/>
                </a:ext>
              </a:extLst>
            </p:cNvPr>
            <p:cNvSpPr/>
            <p:nvPr/>
          </p:nvSpPr>
          <p:spPr>
            <a:xfrm>
              <a:off x="3768553" y="2990807"/>
              <a:ext cx="1080120" cy="720080"/>
            </a:xfrm>
            <a:prstGeom prst="roundRect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cxnSp>
          <p:nvCxnSpPr>
            <p:cNvPr id="8" name="Straight Arrow Connector 9">
              <a:extLst>
                <a:ext uri="{FF2B5EF4-FFF2-40B4-BE49-F238E27FC236}">
                  <a16:creationId xmlns:a16="http://schemas.microsoft.com/office/drawing/2014/main" id="{144B9C58-4CB3-4586-868A-2296D58610BA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4848673" y="3350847"/>
              <a:ext cx="50405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CBDE11C0-D82E-4503-8EB1-A59C0A7E0B2A}"/>
                </a:ext>
              </a:extLst>
            </p:cNvPr>
            <p:cNvSpPr/>
            <p:nvPr/>
          </p:nvSpPr>
          <p:spPr>
            <a:xfrm>
              <a:off x="5352729" y="2990807"/>
              <a:ext cx="1080120" cy="720080"/>
            </a:xfrm>
            <a:prstGeom prst="roundRect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8874D14-D52C-40D6-A56E-5664ACE5DEF6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6432849" y="3350847"/>
              <a:ext cx="50405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95BCE0A-77BD-4603-A3B2-A2E5BD240E17}"/>
                </a:ext>
              </a:extLst>
            </p:cNvPr>
            <p:cNvSpPr/>
            <p:nvPr/>
          </p:nvSpPr>
          <p:spPr>
            <a:xfrm>
              <a:off x="6936905" y="2990807"/>
              <a:ext cx="1080120" cy="720080"/>
            </a:xfrm>
            <a:prstGeom prst="roundRect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</a:t>
              </a:r>
            </a:p>
          </p:txBody>
        </p:sp>
        <p:cxnSp>
          <p:nvCxnSpPr>
            <p:cNvPr id="12" name="Straight Arrow Connector 9">
              <a:extLst>
                <a:ext uri="{FF2B5EF4-FFF2-40B4-BE49-F238E27FC236}">
                  <a16:creationId xmlns:a16="http://schemas.microsoft.com/office/drawing/2014/main" id="{2401DC1E-10C5-440B-AD8A-2B3CCA3C3B21}"/>
                </a:ext>
              </a:extLst>
            </p:cNvPr>
            <p:cNvCxnSpPr>
              <a:stCxn id="11" idx="3"/>
              <a:endCxn id="6" idx="0"/>
            </p:cNvCxnSpPr>
            <p:nvPr/>
          </p:nvCxnSpPr>
          <p:spPr>
            <a:xfrm>
              <a:off x="8017025" y="3350847"/>
              <a:ext cx="1044116" cy="54022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C0BBBB4F-73B6-4A75-B696-F6FAB582B735}"/>
                </a:ext>
              </a:extLst>
            </p:cNvPr>
            <p:cNvSpPr/>
            <p:nvPr/>
          </p:nvSpPr>
          <p:spPr>
            <a:xfrm>
              <a:off x="3768553" y="4791330"/>
              <a:ext cx="1080120" cy="720080"/>
            </a:xfrm>
            <a:prstGeom prst="roundRect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</a:t>
              </a:r>
            </a:p>
          </p:txBody>
        </p:sp>
        <p:cxnSp>
          <p:nvCxnSpPr>
            <p:cNvPr id="14" name="Straight Arrow Connector 9">
              <a:extLst>
                <a:ext uri="{FF2B5EF4-FFF2-40B4-BE49-F238E27FC236}">
                  <a16:creationId xmlns:a16="http://schemas.microsoft.com/office/drawing/2014/main" id="{E604476B-83A6-4FD2-8261-C09C4776D313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4848673" y="5151370"/>
              <a:ext cx="50405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8DFDDE51-9DD2-42AA-B504-79984379052D}"/>
                </a:ext>
              </a:extLst>
            </p:cNvPr>
            <p:cNvSpPr/>
            <p:nvPr/>
          </p:nvSpPr>
          <p:spPr>
            <a:xfrm>
              <a:off x="5352729" y="4791330"/>
              <a:ext cx="1080120" cy="720080"/>
            </a:xfrm>
            <a:prstGeom prst="roundRect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</a:t>
              </a:r>
            </a:p>
          </p:txBody>
        </p:sp>
        <p:cxnSp>
          <p:nvCxnSpPr>
            <p:cNvPr id="16" name="Straight Arrow Connector 9">
              <a:extLst>
                <a:ext uri="{FF2B5EF4-FFF2-40B4-BE49-F238E27FC236}">
                  <a16:creationId xmlns:a16="http://schemas.microsoft.com/office/drawing/2014/main" id="{EBB41F70-739B-4FE8-8FA5-7BBE4542217B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6432849" y="5151370"/>
              <a:ext cx="50405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16611EC1-76F7-4E50-A9AB-F8DA798C1F08}"/>
                </a:ext>
              </a:extLst>
            </p:cNvPr>
            <p:cNvSpPr/>
            <p:nvPr/>
          </p:nvSpPr>
          <p:spPr>
            <a:xfrm>
              <a:off x="6936905" y="4791330"/>
              <a:ext cx="1080120" cy="720080"/>
            </a:xfrm>
            <a:prstGeom prst="roundRect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</a:t>
              </a:r>
            </a:p>
          </p:txBody>
        </p:sp>
        <p:cxnSp>
          <p:nvCxnSpPr>
            <p:cNvPr id="18" name="Straight Arrow Connector 9">
              <a:extLst>
                <a:ext uri="{FF2B5EF4-FFF2-40B4-BE49-F238E27FC236}">
                  <a16:creationId xmlns:a16="http://schemas.microsoft.com/office/drawing/2014/main" id="{3A9E2677-A3E9-4DBF-983B-F75E522CE615}"/>
                </a:ext>
              </a:extLst>
            </p:cNvPr>
            <p:cNvCxnSpPr>
              <a:stCxn id="17" idx="3"/>
              <a:endCxn id="6" idx="2"/>
            </p:cNvCxnSpPr>
            <p:nvPr/>
          </p:nvCxnSpPr>
          <p:spPr>
            <a:xfrm flipV="1">
              <a:off x="8017025" y="4611148"/>
              <a:ext cx="1044116" cy="54022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" name="Straight Arrow Connector 9">
              <a:extLst>
                <a:ext uri="{FF2B5EF4-FFF2-40B4-BE49-F238E27FC236}">
                  <a16:creationId xmlns:a16="http://schemas.microsoft.com/office/drawing/2014/main" id="{A702228E-4129-40A2-B237-60DB37B28734}"/>
                </a:ext>
              </a:extLst>
            </p:cNvPr>
            <p:cNvCxnSpPr>
              <a:stCxn id="4" idx="3"/>
              <a:endCxn id="13" idx="1"/>
            </p:cNvCxnSpPr>
            <p:nvPr/>
          </p:nvCxnSpPr>
          <p:spPr>
            <a:xfrm>
              <a:off x="2933281" y="4246037"/>
              <a:ext cx="835272" cy="90533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Conector angulado 29">
              <a:extLst>
                <a:ext uri="{FF2B5EF4-FFF2-40B4-BE49-F238E27FC236}">
                  <a16:creationId xmlns:a16="http://schemas.microsoft.com/office/drawing/2014/main" id="{1CEFB250-0274-457A-A166-B6AB7EC30619}"/>
                </a:ext>
              </a:extLst>
            </p:cNvPr>
            <p:cNvCxnSpPr>
              <a:stCxn id="13" idx="0"/>
              <a:endCxn id="11" idx="2"/>
            </p:cNvCxnSpPr>
            <p:nvPr/>
          </p:nvCxnSpPr>
          <p:spPr>
            <a:xfrm rot="5400000" flipH="1" flipV="1">
              <a:off x="5352568" y="2666933"/>
              <a:ext cx="1080443" cy="316835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7A58F4-4594-430F-AD08-4059EF756767}"/>
              </a:ext>
            </a:extLst>
          </p:cNvPr>
          <p:cNvSpPr txBox="1"/>
          <p:nvPr/>
        </p:nvSpPr>
        <p:spPr>
          <a:xfrm>
            <a:off x="9601201" y="5867566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PMI, 2008</a:t>
            </a:r>
          </a:p>
        </p:txBody>
      </p:sp>
    </p:spTree>
    <p:extLst>
      <p:ext uri="{BB962C8B-B14F-4D97-AF65-F5344CB8AC3E}">
        <p14:creationId xmlns:p14="http://schemas.microsoft.com/office/powerpoint/2010/main" val="202553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420-179C-4663-80EA-36E4486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Sequenciar as 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86B6-2C49-428D-9AE2-8C50DD51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 do Diagrama de Setas (MDS):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1174353-B539-40F8-A9B3-6A04C0FE36B4}"/>
              </a:ext>
            </a:extLst>
          </p:cNvPr>
          <p:cNvSpPr txBox="1"/>
          <p:nvPr/>
        </p:nvSpPr>
        <p:spPr>
          <a:xfrm>
            <a:off x="5858657" y="2725760"/>
            <a:ext cx="380232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81A07E9-574C-4269-9111-7A1797678211}"/>
              </a:ext>
            </a:extLst>
          </p:cNvPr>
          <p:cNvGrpSpPr/>
          <p:nvPr/>
        </p:nvGrpSpPr>
        <p:grpSpPr>
          <a:xfrm>
            <a:off x="2208542" y="3068960"/>
            <a:ext cx="7967173" cy="2964961"/>
            <a:chOff x="2208542" y="3068960"/>
            <a:chExt cx="7967173" cy="2964961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84D56EB-348F-47E7-A29A-3F4A95FECD32}"/>
                </a:ext>
              </a:extLst>
            </p:cNvPr>
            <p:cNvSpPr/>
            <p:nvPr/>
          </p:nvSpPr>
          <p:spPr>
            <a:xfrm>
              <a:off x="2507297" y="3356992"/>
              <a:ext cx="360040" cy="360040"/>
            </a:xfrm>
            <a:prstGeom prst="ellipse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53096F6-1418-468A-8FA0-B25B6123818A}"/>
                </a:ext>
              </a:extLst>
            </p:cNvPr>
            <p:cNvSpPr/>
            <p:nvPr/>
          </p:nvSpPr>
          <p:spPr>
            <a:xfrm>
              <a:off x="3494921" y="4149080"/>
              <a:ext cx="360040" cy="360040"/>
            </a:xfrm>
            <a:prstGeom prst="ellipse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6689CD6-BC57-49B5-867E-5CA9E8F9D9BF}"/>
                </a:ext>
              </a:extLst>
            </p:cNvPr>
            <p:cNvSpPr/>
            <p:nvPr/>
          </p:nvSpPr>
          <p:spPr>
            <a:xfrm>
              <a:off x="4955569" y="3068960"/>
              <a:ext cx="360040" cy="360040"/>
            </a:xfrm>
            <a:prstGeom prst="ellipse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F0342A-994B-4DAE-A841-ECC1E6902A68}"/>
                </a:ext>
              </a:extLst>
            </p:cNvPr>
            <p:cNvSpPr/>
            <p:nvPr/>
          </p:nvSpPr>
          <p:spPr>
            <a:xfrm>
              <a:off x="6827777" y="3068960"/>
              <a:ext cx="360040" cy="360040"/>
            </a:xfrm>
            <a:prstGeom prst="ellipse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C9D9BA86-C342-420F-9BDA-3217621A9A8E}"/>
                </a:ext>
              </a:extLst>
            </p:cNvPr>
            <p:cNvSpPr/>
            <p:nvPr/>
          </p:nvSpPr>
          <p:spPr>
            <a:xfrm>
              <a:off x="4955569" y="5330682"/>
              <a:ext cx="360040" cy="360040"/>
            </a:xfrm>
            <a:prstGeom prst="ellipse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5AD7EFFC-9E36-4D5B-92AB-46287E51C00E}"/>
                </a:ext>
              </a:extLst>
            </p:cNvPr>
            <p:cNvSpPr/>
            <p:nvPr/>
          </p:nvSpPr>
          <p:spPr>
            <a:xfrm>
              <a:off x="6827777" y="5330682"/>
              <a:ext cx="360040" cy="360040"/>
            </a:xfrm>
            <a:prstGeom prst="ellipse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3949158-89E2-4871-AD0E-82D74FC33F23}"/>
                </a:ext>
              </a:extLst>
            </p:cNvPr>
            <p:cNvSpPr/>
            <p:nvPr/>
          </p:nvSpPr>
          <p:spPr>
            <a:xfrm>
              <a:off x="8247449" y="4149080"/>
              <a:ext cx="360040" cy="360040"/>
            </a:xfrm>
            <a:prstGeom prst="ellipse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E313306-025D-48D3-894B-67778B473424}"/>
                </a:ext>
              </a:extLst>
            </p:cNvPr>
            <p:cNvSpPr/>
            <p:nvPr/>
          </p:nvSpPr>
          <p:spPr>
            <a:xfrm>
              <a:off x="9204041" y="4919901"/>
              <a:ext cx="360040" cy="360040"/>
            </a:xfrm>
            <a:prstGeom prst="ellipse">
              <a:avLst/>
            </a:prstGeom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9">
              <a:extLst>
                <a:ext uri="{FF2B5EF4-FFF2-40B4-BE49-F238E27FC236}">
                  <a16:creationId xmlns:a16="http://schemas.microsoft.com/office/drawing/2014/main" id="{1FA709E3-7894-429D-9BC6-A880DF809364}"/>
                </a:ext>
              </a:extLst>
            </p:cNvPr>
            <p:cNvCxnSpPr>
              <a:stCxn id="22" idx="5"/>
              <a:endCxn id="24" idx="1"/>
            </p:cNvCxnSpPr>
            <p:nvPr/>
          </p:nvCxnSpPr>
          <p:spPr>
            <a:xfrm>
              <a:off x="2814610" y="3664305"/>
              <a:ext cx="733038" cy="537502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2" name="Straight Arrow Connector 9">
              <a:extLst>
                <a:ext uri="{FF2B5EF4-FFF2-40B4-BE49-F238E27FC236}">
                  <a16:creationId xmlns:a16="http://schemas.microsoft.com/office/drawing/2014/main" id="{0D168043-4859-4674-89D4-C0A0E554B8F2}"/>
                </a:ext>
              </a:extLst>
            </p:cNvPr>
            <p:cNvCxnSpPr>
              <a:stCxn id="24" idx="5"/>
              <a:endCxn id="27" idx="1"/>
            </p:cNvCxnSpPr>
            <p:nvPr/>
          </p:nvCxnSpPr>
          <p:spPr>
            <a:xfrm>
              <a:off x="3802234" y="4456393"/>
              <a:ext cx="1206062" cy="92701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3" name="Straight Arrow Connector 9">
              <a:extLst>
                <a:ext uri="{FF2B5EF4-FFF2-40B4-BE49-F238E27FC236}">
                  <a16:creationId xmlns:a16="http://schemas.microsoft.com/office/drawing/2014/main" id="{391EC7DC-5128-4933-A2F0-6657C18FCFE6}"/>
                </a:ext>
              </a:extLst>
            </p:cNvPr>
            <p:cNvCxnSpPr>
              <a:stCxn id="24" idx="7"/>
              <a:endCxn id="25" idx="3"/>
            </p:cNvCxnSpPr>
            <p:nvPr/>
          </p:nvCxnSpPr>
          <p:spPr>
            <a:xfrm flipV="1">
              <a:off x="3802234" y="3376273"/>
              <a:ext cx="1206062" cy="8255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4" name="Straight Arrow Connector 9">
              <a:extLst>
                <a:ext uri="{FF2B5EF4-FFF2-40B4-BE49-F238E27FC236}">
                  <a16:creationId xmlns:a16="http://schemas.microsoft.com/office/drawing/2014/main" id="{5F0DC7EC-D585-44D3-96E5-D825CC58A62C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>
              <a:off x="5315609" y="3248980"/>
              <a:ext cx="151216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5" name="Straight Arrow Connector 9">
              <a:extLst>
                <a:ext uri="{FF2B5EF4-FFF2-40B4-BE49-F238E27FC236}">
                  <a16:creationId xmlns:a16="http://schemas.microsoft.com/office/drawing/2014/main" id="{0BF1ADA9-6431-41AD-97EC-47872FC31DB5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5315609" y="5510702"/>
              <a:ext cx="151216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6" name="Straight Arrow Connector 9">
              <a:extLst>
                <a:ext uri="{FF2B5EF4-FFF2-40B4-BE49-F238E27FC236}">
                  <a16:creationId xmlns:a16="http://schemas.microsoft.com/office/drawing/2014/main" id="{BD5689F1-D407-4B59-A4B2-764AEF2CAAF5}"/>
                </a:ext>
              </a:extLst>
            </p:cNvPr>
            <p:cNvCxnSpPr>
              <a:stCxn id="26" idx="5"/>
              <a:endCxn id="29" idx="1"/>
            </p:cNvCxnSpPr>
            <p:nvPr/>
          </p:nvCxnSpPr>
          <p:spPr>
            <a:xfrm>
              <a:off x="7135090" y="3376273"/>
              <a:ext cx="1165086" cy="8255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7" name="Straight Arrow Connector 9">
              <a:extLst>
                <a:ext uri="{FF2B5EF4-FFF2-40B4-BE49-F238E27FC236}">
                  <a16:creationId xmlns:a16="http://schemas.microsoft.com/office/drawing/2014/main" id="{C2087346-173C-420A-8941-D7D5C1323996}"/>
                </a:ext>
              </a:extLst>
            </p:cNvPr>
            <p:cNvCxnSpPr>
              <a:stCxn id="28" idx="7"/>
              <a:endCxn id="29" idx="3"/>
            </p:cNvCxnSpPr>
            <p:nvPr/>
          </p:nvCxnSpPr>
          <p:spPr>
            <a:xfrm flipV="1">
              <a:off x="7135090" y="4456393"/>
              <a:ext cx="1165086" cy="92701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8" name="Straight Arrow Connector 9">
              <a:extLst>
                <a:ext uri="{FF2B5EF4-FFF2-40B4-BE49-F238E27FC236}">
                  <a16:creationId xmlns:a16="http://schemas.microsoft.com/office/drawing/2014/main" id="{1BD08793-B477-4522-9749-D6CF8074A279}"/>
                </a:ext>
              </a:extLst>
            </p:cNvPr>
            <p:cNvCxnSpPr>
              <a:stCxn id="29" idx="5"/>
              <a:endCxn id="30" idx="1"/>
            </p:cNvCxnSpPr>
            <p:nvPr/>
          </p:nvCxnSpPr>
          <p:spPr>
            <a:xfrm>
              <a:off x="8554762" y="4456393"/>
              <a:ext cx="702006" cy="516235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9" name="Straight Arrow Connector 9">
              <a:extLst>
                <a:ext uri="{FF2B5EF4-FFF2-40B4-BE49-F238E27FC236}">
                  <a16:creationId xmlns:a16="http://schemas.microsoft.com/office/drawing/2014/main" id="{BF1F1C5C-52D2-4F5F-A6B7-9CAD38E5FBA3}"/>
                </a:ext>
              </a:extLst>
            </p:cNvPr>
            <p:cNvCxnSpPr>
              <a:stCxn id="27" idx="7"/>
              <a:endCxn id="26" idx="3"/>
            </p:cNvCxnSpPr>
            <p:nvPr/>
          </p:nvCxnSpPr>
          <p:spPr>
            <a:xfrm flipV="1">
              <a:off x="5262882" y="3376273"/>
              <a:ext cx="1617622" cy="2007136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9243D646-4FD8-4724-812E-39AE4D5D4F39}"/>
                </a:ext>
              </a:extLst>
            </p:cNvPr>
            <p:cNvSpPr txBox="1"/>
            <p:nvPr/>
          </p:nvSpPr>
          <p:spPr>
            <a:xfrm>
              <a:off x="2208542" y="3735379"/>
              <a:ext cx="96853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2800" dirty="0">
                  <a:solidFill>
                    <a:schemeClr val="tx1"/>
                  </a:solidFill>
                  <a:latin typeface="+mj-lt"/>
                </a:rPr>
                <a:t>Início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4B01EFFC-3634-4F8C-9324-073B1EA1E45D}"/>
                </a:ext>
              </a:extLst>
            </p:cNvPr>
            <p:cNvSpPr txBox="1"/>
            <p:nvPr/>
          </p:nvSpPr>
          <p:spPr>
            <a:xfrm>
              <a:off x="8798287" y="4259608"/>
              <a:ext cx="1377428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2800" dirty="0">
                  <a:solidFill>
                    <a:schemeClr val="tx1"/>
                  </a:solidFill>
                  <a:latin typeface="+mj-lt"/>
                </a:rPr>
                <a:t>Término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A2D4E7FE-8273-4DAB-AF2E-8FAD744505F7}"/>
                </a:ext>
              </a:extLst>
            </p:cNvPr>
            <p:cNvSpPr txBox="1"/>
            <p:nvPr/>
          </p:nvSpPr>
          <p:spPr>
            <a:xfrm>
              <a:off x="4006554" y="3306917"/>
              <a:ext cx="393056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2800" dirty="0">
                  <a:solidFill>
                    <a:schemeClr val="tx1"/>
                  </a:solidFill>
                  <a:latin typeface="+mj-lt"/>
                </a:rPr>
                <a:t>A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1605E43-D704-4C89-A6CF-A2AC73F71D9F}"/>
                </a:ext>
              </a:extLst>
            </p:cNvPr>
            <p:cNvSpPr txBox="1"/>
            <p:nvPr/>
          </p:nvSpPr>
          <p:spPr>
            <a:xfrm>
              <a:off x="7798277" y="3306917"/>
              <a:ext cx="375424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2800" dirty="0">
                  <a:solidFill>
                    <a:schemeClr val="tx1"/>
                  </a:solidFill>
                  <a:latin typeface="+mj-lt"/>
                </a:rPr>
                <a:t>C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2E6C6A4C-7E39-46CF-A67D-A91231255FB9}"/>
                </a:ext>
              </a:extLst>
            </p:cNvPr>
            <p:cNvSpPr txBox="1"/>
            <p:nvPr/>
          </p:nvSpPr>
          <p:spPr>
            <a:xfrm>
              <a:off x="4000938" y="4828615"/>
              <a:ext cx="40588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2800" dirty="0">
                  <a:solidFill>
                    <a:schemeClr val="tx1"/>
                  </a:solidFill>
                  <a:latin typeface="+mj-lt"/>
                </a:rPr>
                <a:t>D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FE39B588-811C-4510-8EDB-BA44115768D6}"/>
                </a:ext>
              </a:extLst>
            </p:cNvPr>
            <p:cNvSpPr txBox="1"/>
            <p:nvPr/>
          </p:nvSpPr>
          <p:spPr>
            <a:xfrm>
              <a:off x="5858657" y="5510701"/>
              <a:ext cx="359394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2800" dirty="0">
                  <a:solidFill>
                    <a:schemeClr val="tx1"/>
                  </a:solidFill>
                  <a:latin typeface="+mj-lt"/>
                </a:rPr>
                <a:t>E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71E7341-D935-452A-AD48-2DF69608C246}"/>
                </a:ext>
              </a:extLst>
            </p:cNvPr>
            <p:cNvSpPr txBox="1"/>
            <p:nvPr/>
          </p:nvSpPr>
          <p:spPr>
            <a:xfrm>
              <a:off x="7792661" y="4828615"/>
              <a:ext cx="349776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pt-BR" sz="2800" dirty="0">
                  <a:solidFill>
                    <a:schemeClr val="tx1"/>
                  </a:solidFill>
                  <a:latin typeface="+mj-lt"/>
                </a:rPr>
                <a:t>F</a:t>
              </a:r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C61F2F41-3497-4289-9EDF-D7B24FC6147C}"/>
              </a:ext>
            </a:extLst>
          </p:cNvPr>
          <p:cNvSpPr txBox="1"/>
          <p:nvPr/>
        </p:nvSpPr>
        <p:spPr>
          <a:xfrm>
            <a:off x="9809799" y="5867566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PMI, 2008</a:t>
            </a:r>
          </a:p>
        </p:txBody>
      </p:sp>
    </p:spTree>
    <p:extLst>
      <p:ext uri="{BB962C8B-B14F-4D97-AF65-F5344CB8AC3E}">
        <p14:creationId xmlns:p14="http://schemas.microsoft.com/office/powerpoint/2010/main" val="391435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21420-179C-4663-80EA-36E4486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Estimar os recursos das 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86B6-2C49-428D-9AE2-8C50DD51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Consiste em estimar o tipo e as quantidades de recursos necessários para realizar cada atividade do cronograma.</a:t>
            </a:r>
          </a:p>
        </p:txBody>
      </p:sp>
    </p:spTree>
    <p:extLst>
      <p:ext uri="{BB962C8B-B14F-4D97-AF65-F5344CB8AC3E}">
        <p14:creationId xmlns:p14="http://schemas.microsoft.com/office/powerpoint/2010/main" val="30036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954</TotalTime>
  <Words>1723</Words>
  <Application>Microsoft Office PowerPoint</Application>
  <PresentationFormat>Widescreen</PresentationFormat>
  <Paragraphs>261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Calibri</vt:lpstr>
      <vt:lpstr>Calisto MT</vt:lpstr>
      <vt:lpstr>Wingdings 2</vt:lpstr>
      <vt:lpstr>Ardósia</vt:lpstr>
      <vt:lpstr>gerenciamento do tempo</vt:lpstr>
      <vt:lpstr>Gerenciamento do tempo</vt:lpstr>
      <vt:lpstr>Planejar o Gerenciamento do tempo</vt:lpstr>
      <vt:lpstr>Planejar o Gerenciamento do tempo</vt:lpstr>
      <vt:lpstr>Definir as atividades</vt:lpstr>
      <vt:lpstr>Sequenciar as atividades</vt:lpstr>
      <vt:lpstr>Sequenciar as atividades</vt:lpstr>
      <vt:lpstr>Sequenciar as atividades</vt:lpstr>
      <vt:lpstr>Estimar os recursos das atividades</vt:lpstr>
      <vt:lpstr>Estimar as durações das atividades</vt:lpstr>
      <vt:lpstr>Representação das estimativas</vt:lpstr>
      <vt:lpstr>Desenvolver o cronograma</vt:lpstr>
      <vt:lpstr>Desenvolver o cronograma</vt:lpstr>
      <vt:lpstr>Desenvolver o cronograma</vt:lpstr>
      <vt:lpstr>Desenvolver o cronograma</vt:lpstr>
      <vt:lpstr>Desenvolver o cronograma</vt:lpstr>
      <vt:lpstr>Controlar o cronograma</vt:lpstr>
      <vt:lpstr>gerenciamento do tempo e frameworks ágeis</vt:lpstr>
      <vt:lpstr>kanban</vt:lpstr>
      <vt:lpstr>conceito</vt:lpstr>
      <vt:lpstr>histórico</vt:lpstr>
      <vt:lpstr>funcionamento</vt:lpstr>
      <vt:lpstr>Kanban board</vt:lpstr>
      <vt:lpstr>Princípios</vt:lpstr>
      <vt:lpstr>práticas</vt:lpstr>
      <vt:lpstr>KANBAN E SOFTWARE</vt:lpstr>
      <vt:lpstr>KANBAN E SOFTWARE</vt:lpstr>
      <vt:lpstr>KANBAN E SOFTWARE</vt:lpstr>
      <vt:lpstr>E-KANBAN</vt:lpstr>
      <vt:lpstr>Atividade prática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do Tempo</dc:title>
  <dc:creator>Evandro Zatti</dc:creator>
  <cp:lastModifiedBy>Cassiana Fagundes da Silva</cp:lastModifiedBy>
  <cp:revision>208</cp:revision>
  <dcterms:created xsi:type="dcterms:W3CDTF">2019-02-07T01:51:47Z</dcterms:created>
  <dcterms:modified xsi:type="dcterms:W3CDTF">2024-04-17T10:41:09Z</dcterms:modified>
</cp:coreProperties>
</file>