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329" r:id="rId2"/>
    <p:sldId id="461" r:id="rId3"/>
    <p:sldId id="455" r:id="rId4"/>
    <p:sldId id="456" r:id="rId5"/>
    <p:sldId id="457" r:id="rId6"/>
    <p:sldId id="458" r:id="rId7"/>
    <p:sldId id="459" r:id="rId8"/>
    <p:sldId id="460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79" r:id="rId27"/>
    <p:sldId id="480" r:id="rId28"/>
    <p:sldId id="481" r:id="rId29"/>
    <p:sldId id="482" r:id="rId30"/>
    <p:sldId id="483" r:id="rId31"/>
    <p:sldId id="484" r:id="rId32"/>
    <p:sldId id="694" r:id="rId33"/>
    <p:sldId id="485" r:id="rId34"/>
    <p:sldId id="487" r:id="rId35"/>
    <p:sldId id="488" r:id="rId36"/>
    <p:sldId id="489" r:id="rId37"/>
    <p:sldId id="490" r:id="rId38"/>
    <p:sldId id="491" r:id="rId39"/>
    <p:sldId id="492" r:id="rId40"/>
    <p:sldId id="695" r:id="rId41"/>
    <p:sldId id="493" r:id="rId42"/>
    <p:sldId id="495" r:id="rId43"/>
    <p:sldId id="496" r:id="rId44"/>
    <p:sldId id="497" r:id="rId45"/>
    <p:sldId id="498" r:id="rId46"/>
    <p:sldId id="499" r:id="rId47"/>
    <p:sldId id="500" r:id="rId48"/>
    <p:sldId id="502" r:id="rId49"/>
    <p:sldId id="503" r:id="rId50"/>
    <p:sldId id="504" r:id="rId51"/>
    <p:sldId id="574" r:id="rId52"/>
    <p:sldId id="506" r:id="rId53"/>
    <p:sldId id="557" r:id="rId54"/>
    <p:sldId id="507" r:id="rId55"/>
    <p:sldId id="508" r:id="rId56"/>
    <p:sldId id="509" r:id="rId57"/>
    <p:sldId id="572" r:id="rId58"/>
    <p:sldId id="573" r:id="rId59"/>
    <p:sldId id="514" r:id="rId60"/>
    <p:sldId id="592" r:id="rId61"/>
    <p:sldId id="515" r:id="rId62"/>
    <p:sldId id="600" r:id="rId63"/>
    <p:sldId id="518" r:id="rId64"/>
    <p:sldId id="519" r:id="rId65"/>
    <p:sldId id="682" r:id="rId66"/>
    <p:sldId id="696" r:id="rId67"/>
    <p:sldId id="697" r:id="rId68"/>
    <p:sldId id="698" r:id="rId69"/>
    <p:sldId id="453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3AB3DE"/>
    <a:srgbClr val="4BBAE1"/>
    <a:srgbClr val="6FC8E7"/>
    <a:srgbClr val="78CBE8"/>
    <a:srgbClr val="90D4EC"/>
    <a:srgbClr val="A3DBEF"/>
    <a:srgbClr val="BE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28284-983A-4569-AFAB-E7FC774B0056}" v="13" dt="2024-02-28T10:24:38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C56E7CD-AC54-A128-426C-D96B39999D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5DE7DA8-194C-75D6-86A9-1C184E1D3E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A6EBE-1B11-4E37-9BF7-7CC918490678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084EF1-5219-F17A-F9D8-0E5802D3BE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4C39CC-FD6A-44BB-83CD-916F243E36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4413D-B3D6-4A02-81BC-8D0C9E9139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136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28B47-727B-4C6B-AB08-C68D0360D2E4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E9D78-11FF-43D1-B782-3B84ADA9E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1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5835" y="2114191"/>
            <a:ext cx="9316528" cy="1457146"/>
          </a:xfrm>
        </p:spPr>
        <p:txBody>
          <a:bodyPr anchor="b">
            <a:normAutofit/>
          </a:bodyPr>
          <a:lstStyle>
            <a:lvl1pPr algn="r">
              <a:defRPr sz="4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/>
              <a:t>título  da aula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5835" y="3708639"/>
            <a:ext cx="9316528" cy="1385979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3200" cap="none" baseline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DA DISCIPLINA</a:t>
            </a:r>
          </a:p>
          <a:p>
            <a:r>
              <a:rPr lang="pt-BR" dirty="0"/>
              <a:t>Nome do Curso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4399473"/>
          </a:xfrm>
        </p:spPr>
        <p:txBody>
          <a:bodyPr/>
          <a:lstStyle>
            <a:lvl2pPr marL="715963" indent="-449263">
              <a:buFont typeface="Wingdings" panose="05000000000000000000" pitchFamily="2" charset="2"/>
              <a:buChar char="ü"/>
              <a:defRPr/>
            </a:lvl2pPr>
            <a:lvl3pPr marL="1077913" indent="-361950">
              <a:buFont typeface="Wingdings" panose="05000000000000000000" pitchFamily="2" charset="2"/>
              <a:buChar char="§"/>
              <a:defRPr/>
            </a:lvl3pPr>
            <a:lvl4pPr marL="1431925" indent="-354013">
              <a:buFont typeface="Wingdings" panose="05000000000000000000" pitchFamily="2" charset="2"/>
              <a:buChar char="Ø"/>
              <a:defRPr/>
            </a:lvl4pPr>
            <a:lvl5pPr marL="1793875" indent="-36195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pic>
        <p:nvPicPr>
          <p:cNvPr id="4" name="Gráfico 5">
            <a:extLst>
              <a:ext uri="{FF2B5EF4-FFF2-40B4-BE49-F238E27FC236}">
                <a16:creationId xmlns:a16="http://schemas.microsoft.com/office/drawing/2014/main" id="{B541BB37-E4F9-B63E-B56F-E917F05104E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97284" y="74256"/>
            <a:ext cx="1812082" cy="5561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24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584" y="1853271"/>
            <a:ext cx="5502215" cy="4323242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53269"/>
            <a:ext cx="5502215" cy="4323243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793A66-FC7C-49C5-832C-278E6AB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pic>
        <p:nvPicPr>
          <p:cNvPr id="2" name="Gráfico 5">
            <a:extLst>
              <a:ext uri="{FF2B5EF4-FFF2-40B4-BE49-F238E27FC236}">
                <a16:creationId xmlns:a16="http://schemas.microsoft.com/office/drawing/2014/main" id="{2736485C-9627-7201-CA92-68308575AB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7284" y="74256"/>
            <a:ext cx="1812082" cy="5561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584" y="1785669"/>
            <a:ext cx="11162581" cy="44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pic>
        <p:nvPicPr>
          <p:cNvPr id="5" name="Gráfico 5">
            <a:extLst>
              <a:ext uri="{FF2B5EF4-FFF2-40B4-BE49-F238E27FC236}">
                <a16:creationId xmlns:a16="http://schemas.microsoft.com/office/drawing/2014/main" id="{E9836CCC-0388-498E-8D3C-5B708E470BE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230928" y="184406"/>
            <a:ext cx="1443488" cy="44304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449263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ü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19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4013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875" indent="-3619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mi.org/learning/library/agile-project-management-pmbok-waterfall-7042" TargetMode="Externa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e0GTYjlvl4" TargetMode="Externa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wPurqWWaJE" TargetMode="External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6C2C2-223E-4961-8018-61B2281F6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Histórico e fundamentos</a:t>
            </a:r>
            <a:br>
              <a:rPr lang="pt-BR" dirty="0"/>
            </a:br>
            <a:r>
              <a:rPr lang="pt-BR" dirty="0"/>
              <a:t>DE PROJETOS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03A9F6-0193-4F32-AAB1-A20C462BB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GESTÃO DE PROJETOS DE SOFTWARE</a:t>
            </a:r>
          </a:p>
        </p:txBody>
      </p:sp>
    </p:spTree>
    <p:extLst>
      <p:ext uri="{BB962C8B-B14F-4D97-AF65-F5344CB8AC3E}">
        <p14:creationId xmlns:p14="http://schemas.microsoft.com/office/powerpoint/2010/main" val="56421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9F5C3-A079-4121-8206-1D6B6ACE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7F9B35-7D79-48F6-968D-D101C88D9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Exemplos de critérios para a composição de Programas: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Duração;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Resultado Esperado;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Priorização Semelhantes;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Recursos/Localização Comuns;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Clientes ou Interfaces Comuns.</a:t>
            </a:r>
            <a:endParaRPr lang="pt-BR" sz="2000" i="1" dirty="0"/>
          </a:p>
        </p:txBody>
      </p:sp>
    </p:spTree>
    <p:extLst>
      <p:ext uri="{BB962C8B-B14F-4D97-AF65-F5344CB8AC3E}">
        <p14:creationId xmlns:p14="http://schemas.microsoft.com/office/powerpoint/2010/main" val="36607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B9343-727E-4D1C-A247-A8B1ED79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portfólio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65B7A-0107-48B7-963E-8395DBC6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b="1" dirty="0"/>
              <a:t>portfolio</a:t>
            </a:r>
            <a:r>
              <a:rPr lang="pt-BR" dirty="0"/>
              <a:t> é uma </a:t>
            </a:r>
            <a:r>
              <a:rPr lang="pt-BR" b="1" dirty="0"/>
              <a:t>coleção de programas </a:t>
            </a:r>
            <a:r>
              <a:rPr lang="pt-BR" dirty="0"/>
              <a:t>e/ ou </a:t>
            </a:r>
            <a:r>
              <a:rPr lang="pt-BR" b="1" dirty="0"/>
              <a:t>projetos</a:t>
            </a:r>
            <a:r>
              <a:rPr lang="pt-BR" dirty="0"/>
              <a:t> agrupados de modo a facilitar a sua integração em torno de objetivos comuns.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127154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D8AD2-5ADB-479E-9264-706DE505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Portfólio X programa x projeto</a:t>
            </a:r>
          </a:p>
        </p:txBody>
      </p:sp>
      <p:grpSp>
        <p:nvGrpSpPr>
          <p:cNvPr id="4" name="Grupo 48">
            <a:extLst>
              <a:ext uri="{FF2B5EF4-FFF2-40B4-BE49-F238E27FC236}">
                <a16:creationId xmlns:a16="http://schemas.microsoft.com/office/drawing/2014/main" id="{D6A6D457-8FB4-48AB-8FE3-6E6B8E998428}"/>
              </a:ext>
            </a:extLst>
          </p:cNvPr>
          <p:cNvGrpSpPr/>
          <p:nvPr/>
        </p:nvGrpSpPr>
        <p:grpSpPr>
          <a:xfrm>
            <a:off x="1133061" y="1836402"/>
            <a:ext cx="10098156" cy="3938233"/>
            <a:chOff x="1475656" y="1844824"/>
            <a:chExt cx="6264696" cy="3165317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2C88E3C-D6A0-45C7-81BB-1B4F0058FE4C}"/>
                </a:ext>
              </a:extLst>
            </p:cNvPr>
            <p:cNvSpPr/>
            <p:nvPr/>
          </p:nvSpPr>
          <p:spPr>
            <a:xfrm>
              <a:off x="3851920" y="1844824"/>
              <a:ext cx="1008112" cy="432048"/>
            </a:xfrm>
            <a:prstGeom prst="rect">
              <a:avLst/>
            </a:prstGeom>
            <a:ln w="19050">
              <a:tailEnd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Portfólio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C04E816-3D13-4A20-B734-7EBC37920C7B}"/>
                </a:ext>
              </a:extLst>
            </p:cNvPr>
            <p:cNvSpPr/>
            <p:nvPr/>
          </p:nvSpPr>
          <p:spPr>
            <a:xfrm>
              <a:off x="2699792" y="2708920"/>
              <a:ext cx="1008112" cy="432048"/>
            </a:xfrm>
            <a:prstGeom prst="rect">
              <a:avLst/>
            </a:prstGeom>
            <a:ln w="19050">
              <a:tailEnd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Portfólio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696B198-682B-437F-A39A-CDA28398AA77}"/>
                </a:ext>
              </a:extLst>
            </p:cNvPr>
            <p:cNvSpPr/>
            <p:nvPr/>
          </p:nvSpPr>
          <p:spPr>
            <a:xfrm>
              <a:off x="1475656" y="3645024"/>
              <a:ext cx="1080120" cy="432048"/>
            </a:xfrm>
            <a:prstGeom prst="rect">
              <a:avLst/>
            </a:prstGeom>
            <a:ln w="19050">
              <a:tailEnd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Programas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D7D1499-CEB8-4DD2-AD13-1673B32DF359}"/>
                </a:ext>
              </a:extLst>
            </p:cNvPr>
            <p:cNvSpPr/>
            <p:nvPr/>
          </p:nvSpPr>
          <p:spPr>
            <a:xfrm>
              <a:off x="3851920" y="2707593"/>
              <a:ext cx="1008112" cy="432048"/>
            </a:xfrm>
            <a:prstGeom prst="rect">
              <a:avLst/>
            </a:prstGeom>
            <a:ln w="19050">
              <a:tailEnd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Projetos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44501D8-5BEA-4234-A8A6-4E055B947762}"/>
                </a:ext>
              </a:extLst>
            </p:cNvPr>
            <p:cNvSpPr/>
            <p:nvPr/>
          </p:nvSpPr>
          <p:spPr>
            <a:xfrm>
              <a:off x="5004048" y="2706266"/>
              <a:ext cx="1080592" cy="432048"/>
            </a:xfrm>
            <a:prstGeom prst="rect">
              <a:avLst/>
            </a:prstGeom>
            <a:ln w="19050">
              <a:tailEnd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Programas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F8BB6C14-AFC1-4B41-970A-9E1DF2F57D18}"/>
                </a:ext>
              </a:extLst>
            </p:cNvPr>
            <p:cNvSpPr/>
            <p:nvPr/>
          </p:nvSpPr>
          <p:spPr>
            <a:xfrm>
              <a:off x="2723952" y="3645024"/>
              <a:ext cx="887784" cy="432048"/>
            </a:xfrm>
            <a:prstGeom prst="rect">
              <a:avLst/>
            </a:prstGeom>
            <a:ln w="19050">
              <a:tailEnd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Projetos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F1CE7DE-247F-4196-96CA-98FDC0FA07F4}"/>
                </a:ext>
              </a:extLst>
            </p:cNvPr>
            <p:cNvSpPr/>
            <p:nvPr/>
          </p:nvSpPr>
          <p:spPr>
            <a:xfrm>
              <a:off x="3779912" y="3645024"/>
              <a:ext cx="1128440" cy="432048"/>
            </a:xfrm>
            <a:prstGeom prst="rect">
              <a:avLst/>
            </a:prstGeom>
            <a:ln w="19050">
              <a:tailEnd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Programas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1F6AEBEA-D05C-4500-90BA-4B8E140E78AC}"/>
                </a:ext>
              </a:extLst>
            </p:cNvPr>
            <p:cNvSpPr/>
            <p:nvPr/>
          </p:nvSpPr>
          <p:spPr>
            <a:xfrm>
              <a:off x="5076528" y="3645024"/>
              <a:ext cx="1008112" cy="432048"/>
            </a:xfrm>
            <a:prstGeom prst="rect">
              <a:avLst/>
            </a:prstGeom>
            <a:ln w="19050">
              <a:tailEnd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Projetos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C7CCF9C-5EAF-4514-AE6B-D974BA8F0B91}"/>
                </a:ext>
              </a:extLst>
            </p:cNvPr>
            <p:cNvSpPr/>
            <p:nvPr/>
          </p:nvSpPr>
          <p:spPr>
            <a:xfrm>
              <a:off x="6252816" y="3645024"/>
              <a:ext cx="1487536" cy="432048"/>
            </a:xfrm>
            <a:prstGeom prst="rect">
              <a:avLst/>
            </a:prstGeom>
            <a:ln w="19050">
              <a:tailEnd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Outras tarefas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F95C2C70-85C8-4977-9971-707495720BD9}"/>
                </a:ext>
              </a:extLst>
            </p:cNvPr>
            <p:cNvSpPr/>
            <p:nvPr/>
          </p:nvSpPr>
          <p:spPr>
            <a:xfrm>
              <a:off x="1511660" y="4578093"/>
              <a:ext cx="1008112" cy="432048"/>
            </a:xfrm>
            <a:prstGeom prst="rect">
              <a:avLst/>
            </a:prstGeom>
            <a:ln w="19050">
              <a:tailEnd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Projetos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DAD7634-8F19-4E04-8020-DE3C69C66CA1}"/>
                </a:ext>
              </a:extLst>
            </p:cNvPr>
            <p:cNvSpPr/>
            <p:nvPr/>
          </p:nvSpPr>
          <p:spPr>
            <a:xfrm>
              <a:off x="3350733" y="4578093"/>
              <a:ext cx="1008112" cy="432048"/>
            </a:xfrm>
            <a:prstGeom prst="rect">
              <a:avLst/>
            </a:prstGeom>
            <a:ln w="19050">
              <a:tailEnd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Projetos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73236D2A-EDCC-4EFD-A5D0-072533EBC9ED}"/>
                </a:ext>
              </a:extLst>
            </p:cNvPr>
            <p:cNvSpPr/>
            <p:nvPr/>
          </p:nvSpPr>
          <p:spPr>
            <a:xfrm>
              <a:off x="4499992" y="4578093"/>
              <a:ext cx="1008112" cy="432048"/>
            </a:xfrm>
            <a:prstGeom prst="rect">
              <a:avLst/>
            </a:prstGeom>
            <a:ln w="19050">
              <a:tailEnd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400" dirty="0"/>
                <a:t>Projetos</a:t>
              </a:r>
            </a:p>
          </p:txBody>
        </p:sp>
        <p:cxnSp>
          <p:nvCxnSpPr>
            <p:cNvPr id="17" name="Conector de seta reta 5">
              <a:extLst>
                <a:ext uri="{FF2B5EF4-FFF2-40B4-BE49-F238E27FC236}">
                  <a16:creationId xmlns:a16="http://schemas.microsoft.com/office/drawing/2014/main" id="{6D958D94-1B7A-4EBC-B0FD-AB33C29AE1C8}"/>
                </a:ext>
              </a:extLst>
            </p:cNvPr>
            <p:cNvCxnSpPr>
              <a:endCxn id="6" idx="0"/>
            </p:cNvCxnSpPr>
            <p:nvPr/>
          </p:nvCxnSpPr>
          <p:spPr>
            <a:xfrm flipH="1">
              <a:off x="3203848" y="2275545"/>
              <a:ext cx="881980" cy="433375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8" name="Conector de seta reta 20">
              <a:extLst>
                <a:ext uri="{FF2B5EF4-FFF2-40B4-BE49-F238E27FC236}">
                  <a16:creationId xmlns:a16="http://schemas.microsoft.com/office/drawing/2014/main" id="{8E088FDB-A1FA-46AF-A7EA-9A00A61F2FFF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4355976" y="2276872"/>
              <a:ext cx="0" cy="430721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" name="Conector de seta reta 23">
              <a:extLst>
                <a:ext uri="{FF2B5EF4-FFF2-40B4-BE49-F238E27FC236}">
                  <a16:creationId xmlns:a16="http://schemas.microsoft.com/office/drawing/2014/main" id="{38AC8493-5779-4B45-BD5D-35A9C85006AF}"/>
                </a:ext>
              </a:extLst>
            </p:cNvPr>
            <p:cNvCxnSpPr>
              <a:endCxn id="9" idx="0"/>
            </p:cNvCxnSpPr>
            <p:nvPr/>
          </p:nvCxnSpPr>
          <p:spPr>
            <a:xfrm>
              <a:off x="4589884" y="2275545"/>
              <a:ext cx="954460" cy="430721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0" name="Conector de seta reta 26">
              <a:extLst>
                <a:ext uri="{FF2B5EF4-FFF2-40B4-BE49-F238E27FC236}">
                  <a16:creationId xmlns:a16="http://schemas.microsoft.com/office/drawing/2014/main" id="{8DA365F5-CC62-451A-8FE4-2F6D74E83748}"/>
                </a:ext>
              </a:extLst>
            </p:cNvPr>
            <p:cNvCxnSpPr>
              <a:endCxn id="7" idx="0"/>
            </p:cNvCxnSpPr>
            <p:nvPr/>
          </p:nvCxnSpPr>
          <p:spPr>
            <a:xfrm flipH="1">
              <a:off x="2015716" y="3142295"/>
              <a:ext cx="918102" cy="502729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Conector de seta reta 27">
              <a:extLst>
                <a:ext uri="{FF2B5EF4-FFF2-40B4-BE49-F238E27FC236}">
                  <a16:creationId xmlns:a16="http://schemas.microsoft.com/office/drawing/2014/main" id="{63947E3B-C9AD-44FE-AEDA-9013140C8A6B}"/>
                </a:ext>
              </a:extLst>
            </p:cNvPr>
            <p:cNvCxnSpPr>
              <a:endCxn id="10" idx="0"/>
            </p:cNvCxnSpPr>
            <p:nvPr/>
          </p:nvCxnSpPr>
          <p:spPr>
            <a:xfrm flipH="1">
              <a:off x="3167844" y="3140968"/>
              <a:ext cx="36004" cy="504056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2" name="Conector de seta reta 30">
              <a:extLst>
                <a:ext uri="{FF2B5EF4-FFF2-40B4-BE49-F238E27FC236}">
                  <a16:creationId xmlns:a16="http://schemas.microsoft.com/office/drawing/2014/main" id="{9F07893B-8429-4B0B-97A9-48D4781F1129}"/>
                </a:ext>
              </a:extLst>
            </p:cNvPr>
            <p:cNvCxnSpPr>
              <a:endCxn id="11" idx="0"/>
            </p:cNvCxnSpPr>
            <p:nvPr/>
          </p:nvCxnSpPr>
          <p:spPr>
            <a:xfrm flipH="1">
              <a:off x="4344132" y="3135660"/>
              <a:ext cx="1019956" cy="509364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3" name="Conector de seta reta 31">
              <a:extLst>
                <a:ext uri="{FF2B5EF4-FFF2-40B4-BE49-F238E27FC236}">
                  <a16:creationId xmlns:a16="http://schemas.microsoft.com/office/drawing/2014/main" id="{9B701326-1CF3-4860-B9CE-FA377EAC5B2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5569673" y="3135660"/>
              <a:ext cx="10911" cy="509364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4" name="Conector de seta reta 32">
              <a:extLst>
                <a:ext uri="{FF2B5EF4-FFF2-40B4-BE49-F238E27FC236}">
                  <a16:creationId xmlns:a16="http://schemas.microsoft.com/office/drawing/2014/main" id="{39662BF0-69AE-44A1-8A46-0BA3CA9207E5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5796136" y="3135660"/>
              <a:ext cx="1200448" cy="509364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5" name="Conector de seta reta 42">
              <a:extLst>
                <a:ext uri="{FF2B5EF4-FFF2-40B4-BE49-F238E27FC236}">
                  <a16:creationId xmlns:a16="http://schemas.microsoft.com/office/drawing/2014/main" id="{A715CFA8-8EC4-40AE-B7B7-F93BB527CCA0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2015716" y="4077072"/>
              <a:ext cx="0" cy="501021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6" name="Conector de seta reta 44">
              <a:extLst>
                <a:ext uri="{FF2B5EF4-FFF2-40B4-BE49-F238E27FC236}">
                  <a16:creationId xmlns:a16="http://schemas.microsoft.com/office/drawing/2014/main" id="{14142F0A-DD3E-4231-BAFA-9BB0703E0D9F}"/>
                </a:ext>
              </a:extLst>
            </p:cNvPr>
            <p:cNvCxnSpPr>
              <a:endCxn id="15" idx="0"/>
            </p:cNvCxnSpPr>
            <p:nvPr/>
          </p:nvCxnSpPr>
          <p:spPr>
            <a:xfrm flipH="1">
              <a:off x="3854789" y="4075745"/>
              <a:ext cx="229958" cy="502348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7" name="Conector de seta reta 47">
              <a:extLst>
                <a:ext uri="{FF2B5EF4-FFF2-40B4-BE49-F238E27FC236}">
                  <a16:creationId xmlns:a16="http://schemas.microsoft.com/office/drawing/2014/main" id="{7310877F-00EF-485B-8A78-54A1096D5EFD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4572000" y="4073091"/>
              <a:ext cx="432048" cy="505002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366407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D8AD2-5ADB-479E-9264-706DE505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Portfólio X programa x projeto</a:t>
            </a:r>
          </a:p>
        </p:txBody>
      </p:sp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AB3BD6C8-F962-42A3-967A-8FABBDC140E5}"/>
              </a:ext>
            </a:extLst>
          </p:cNvPr>
          <p:cNvGraphicFramePr>
            <a:graphicFrameLocks noGrp="1"/>
          </p:cNvGraphicFramePr>
          <p:nvPr/>
        </p:nvGraphicFramePr>
        <p:xfrm>
          <a:off x="611762" y="1477273"/>
          <a:ext cx="11062653" cy="472412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312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6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3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0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pt-BR" sz="1100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/>
                        <a:t>Projeto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/>
                        <a:t>Programa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/>
                        <a:t>Portfólio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/>
                        <a:t>Escopo / Foco</a:t>
                      </a:r>
                      <a:endParaRPr lang="pt-BR" sz="1400" b="1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/>
                        <a:t>Específico, com fases e entregas bem definidas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/>
                        <a:t>Mais</a:t>
                      </a:r>
                      <a:r>
                        <a:rPr lang="pt-BR" sz="1400" baseline="0" dirty="0"/>
                        <a:t> amplo, adaptado para suportar objetivos  comuns entre projetos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/>
                        <a:t>Adapta-se aos objetivos estratégicos da organização – seleção e priorização de projetos e programas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/>
                        <a:t>Plano e Controle</a:t>
                      </a:r>
                      <a:endParaRPr lang="pt-BR" sz="1400" b="1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/>
                        <a:t>Nível de detalhe</a:t>
                      </a:r>
                      <a:r>
                        <a:rPr lang="pt-BR" sz="1400" baseline="0" dirty="0"/>
                        <a:t> compatível com o suporte à entrega dos resultados do projeto ao longo de fases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/>
                        <a:t>Menos detalhados</a:t>
                      </a:r>
                      <a:r>
                        <a:rPr lang="pt-BR" sz="1400" baseline="0" dirty="0"/>
                        <a:t> do que os dos projetos (alto nível), visando fornecer diretrizes e resultados agregados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/>
                        <a:t>Foco no controle</a:t>
                      </a:r>
                      <a:r>
                        <a:rPr lang="pt-BR" sz="1400" baseline="0" dirty="0"/>
                        <a:t> e monitoramento conjunto de projetos e programas como um todo – otimização da alocação dos recursos críticos com base em indicadores estratégicos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/>
                        <a:t>Mudança</a:t>
                      </a:r>
                      <a:endParaRPr lang="pt-BR" sz="1400" b="1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/>
                        <a:t>A expectativa</a:t>
                      </a:r>
                      <a:r>
                        <a:rPr lang="pt-BR" sz="1400" baseline="0" dirty="0"/>
                        <a:t> é que haja poucas mudanças ao longo do projeto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/>
                        <a:t>Há</a:t>
                      </a:r>
                      <a:r>
                        <a:rPr lang="pt-BR" sz="1400" baseline="0" dirty="0"/>
                        <a:t> expectativas de mudanças em relação ao compartilhamento de recursos entre projetos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/>
                        <a:t>Mudanças devem responder às</a:t>
                      </a:r>
                      <a:r>
                        <a:rPr lang="pt-BR" sz="1400" baseline="0" dirty="0"/>
                        <a:t> necessidades de alteração de estratégia de negócios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/>
                        <a:t>Medida de Sucesso</a:t>
                      </a:r>
                      <a:endParaRPr lang="pt-BR" sz="1400" b="1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/>
                        <a:t>Orçamento gasto no tempo proposto e entregas em conformidade com as especificações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/>
                        <a:t>Retorno do Investimento</a:t>
                      </a:r>
                      <a:r>
                        <a:rPr lang="pt-BR" sz="1400" baseline="0" dirty="0"/>
                        <a:t> (ROI) agregado dos projetos, além de novas captações adquiridas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/>
                        <a:t>Alcance dos objetivos</a:t>
                      </a:r>
                      <a:r>
                        <a:rPr lang="pt-BR" sz="1400" baseline="0" dirty="0"/>
                        <a:t> estratégicos, com base nas metas estabelecidas para os indicadores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8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/>
                        <a:t>Liderança</a:t>
                      </a:r>
                      <a:endParaRPr lang="pt-BR" sz="1400" b="1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/>
                        <a:t>Foco</a:t>
                      </a:r>
                      <a:r>
                        <a:rPr lang="pt-BR" sz="1400" baseline="0" dirty="0"/>
                        <a:t> nas tarefas e respectivas entregas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/>
                        <a:t>Foco no</a:t>
                      </a:r>
                      <a:r>
                        <a:rPr lang="pt-BR" sz="1400" baseline="0" dirty="0"/>
                        <a:t> resultado agregado dos projetos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400" dirty="0"/>
                        <a:t>Foco</a:t>
                      </a:r>
                      <a:r>
                        <a:rPr lang="pt-BR" sz="1400" baseline="0" dirty="0"/>
                        <a:t> no empreendimento e na tomada de decisão</a:t>
                      </a:r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58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F47B-1325-4ACB-AF67-B72CAB40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de projetos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873AC67-0AA7-429F-8BCB-D671FD375A7C}"/>
              </a:ext>
            </a:extLst>
          </p:cNvPr>
          <p:cNvGraphicFramePr>
            <a:graphicFrameLocks noGrp="1"/>
          </p:cNvGraphicFramePr>
          <p:nvPr/>
        </p:nvGraphicFramePr>
        <p:xfrm>
          <a:off x="976232" y="2026082"/>
          <a:ext cx="10239535" cy="387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0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4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endParaRPr lang="pt-BR" sz="2000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Operacionais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Estratégicos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r>
                        <a:rPr lang="pt-BR" sz="2000" b="1" dirty="0"/>
                        <a:t>Externos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Melhoria de produtos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Melhoria de atendimento a clientes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Melhoria na</a:t>
                      </a:r>
                      <a:r>
                        <a:rPr lang="pt-BR" sz="2000" baseline="0" dirty="0">
                          <a:solidFill>
                            <a:schemeClr val="bg1"/>
                          </a:solidFill>
                        </a:rPr>
                        <a:t> logística</a:t>
                      </a:r>
                      <a:endParaRPr lang="pt-BR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Novos negócios,</a:t>
                      </a:r>
                      <a:r>
                        <a:rPr lang="pt-BR" sz="2000" baseline="0" dirty="0">
                          <a:solidFill>
                            <a:schemeClr val="bg1"/>
                          </a:solidFill>
                        </a:rPr>
                        <a:t> projetos especiais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000" baseline="0" dirty="0">
                          <a:solidFill>
                            <a:schemeClr val="bg1"/>
                          </a:solidFill>
                        </a:rPr>
                        <a:t>Desenvolver novos produtos/serviços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000" baseline="0" dirty="0">
                          <a:solidFill>
                            <a:schemeClr val="bg1"/>
                          </a:solidFill>
                        </a:rPr>
                        <a:t>Desenvolver alianças e parcerias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000" baseline="0" dirty="0">
                          <a:solidFill>
                            <a:schemeClr val="bg1"/>
                          </a:solidFill>
                        </a:rPr>
                        <a:t>Mudanças no posicionamento estratégico</a:t>
                      </a:r>
                      <a:endParaRPr lang="pt-BR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4176">
                <a:tc>
                  <a:txBody>
                    <a:bodyPr/>
                    <a:lstStyle/>
                    <a:p>
                      <a:r>
                        <a:rPr lang="pt-BR" sz="2000" b="1" dirty="0"/>
                        <a:t>Internos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Modificar</a:t>
                      </a:r>
                      <a:r>
                        <a:rPr lang="pt-BR" sz="2000" baseline="0" dirty="0">
                          <a:solidFill>
                            <a:schemeClr val="bg1"/>
                          </a:solidFill>
                        </a:rPr>
                        <a:t> operações e processos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000" baseline="0" dirty="0">
                          <a:solidFill>
                            <a:schemeClr val="bg1"/>
                          </a:solidFill>
                        </a:rPr>
                        <a:t>Aprimorar qualidade e/ou desempenho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000" baseline="0" dirty="0">
                          <a:solidFill>
                            <a:schemeClr val="bg1"/>
                          </a:solidFill>
                        </a:rPr>
                        <a:t>Desenvolver competências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000" baseline="0" dirty="0">
                          <a:solidFill>
                            <a:schemeClr val="bg1"/>
                          </a:solidFill>
                        </a:rPr>
                        <a:t>Desenvolver sistemas</a:t>
                      </a:r>
                      <a:endParaRPr lang="pt-BR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Mudanças organizacionais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Mudanças culturais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2000" dirty="0">
                          <a:solidFill>
                            <a:schemeClr val="bg1"/>
                          </a:solidFill>
                        </a:rPr>
                        <a:t>Mudanças</a:t>
                      </a:r>
                      <a:r>
                        <a:rPr lang="pt-BR" sz="2000" baseline="0" dirty="0">
                          <a:solidFill>
                            <a:schemeClr val="bg1"/>
                          </a:solidFill>
                        </a:rPr>
                        <a:t> em políticas e procedimentos</a:t>
                      </a:r>
                      <a:endParaRPr lang="pt-BR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654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75B40-D214-4DF4-ACE4-5532753F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F5A9F0-3E07-4044-8317-A5BFCEFA1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Todo projeto pode ser subdividido em algumas </a:t>
            </a:r>
            <a:r>
              <a:rPr lang="pt-BR" b="1" dirty="0"/>
              <a:t>fases de desenvolvimento</a:t>
            </a:r>
            <a:r>
              <a:rPr lang="pt-BR" dirty="0"/>
              <a:t>.</a:t>
            </a:r>
          </a:p>
          <a:p>
            <a:pPr>
              <a:lnSpc>
                <a:spcPct val="90000"/>
              </a:lnSpc>
            </a:pPr>
            <a:r>
              <a:rPr lang="pt-BR" dirty="0"/>
              <a:t>O entendimento sobre essas fases permite um </a:t>
            </a:r>
            <a:r>
              <a:rPr lang="pt-BR" b="1" dirty="0"/>
              <a:t>melhor controle </a:t>
            </a:r>
            <a:r>
              <a:rPr lang="pt-BR" dirty="0"/>
              <a:t>de recursos gastos para </a:t>
            </a:r>
            <a:r>
              <a:rPr lang="pt-BR" b="1" dirty="0"/>
              <a:t>atingir as metas </a:t>
            </a:r>
            <a:r>
              <a:rPr lang="pt-BR" dirty="0"/>
              <a:t>estabelecidas.</a:t>
            </a:r>
          </a:p>
          <a:p>
            <a:pPr>
              <a:lnSpc>
                <a:spcPct val="90000"/>
              </a:lnSpc>
            </a:pPr>
            <a:r>
              <a:rPr lang="pt-BR" dirty="0"/>
              <a:t>Esse conjunto de </a:t>
            </a:r>
            <a:r>
              <a:rPr lang="pt-BR" b="1" dirty="0"/>
              <a:t>fases</a:t>
            </a:r>
            <a:r>
              <a:rPr lang="pt-BR" dirty="0"/>
              <a:t> é conhecido como </a:t>
            </a:r>
            <a:r>
              <a:rPr lang="pt-BR" b="1" dirty="0"/>
              <a:t>Ciclo de Vida</a:t>
            </a:r>
            <a:r>
              <a:rPr lang="pt-BR" dirty="0"/>
              <a:t>.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147073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75B40-D214-4DF4-ACE4-5532753F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F5A9F0-3E07-4044-8317-A5BFCEFA1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Cada </a:t>
            </a:r>
            <a:r>
              <a:rPr lang="pt-BR" b="1" dirty="0"/>
              <a:t>fase</a:t>
            </a:r>
            <a:r>
              <a:rPr lang="pt-BR" dirty="0"/>
              <a:t> do ciclo de vida de um projeto divide-se em um conjunto de </a:t>
            </a:r>
            <a:r>
              <a:rPr lang="pt-BR" b="1" dirty="0"/>
              <a:t>etapas</a:t>
            </a:r>
            <a:r>
              <a:rPr lang="pt-BR" dirty="0"/>
              <a:t> que, por sua vez, são subdivididas em um conjunto de </a:t>
            </a:r>
            <a:r>
              <a:rPr lang="pt-BR" b="1" dirty="0"/>
              <a:t>tarefas</a:t>
            </a:r>
            <a:r>
              <a:rPr lang="pt-BR" dirty="0"/>
              <a:t> específicas;</a:t>
            </a:r>
          </a:p>
          <a:p>
            <a:pPr>
              <a:lnSpc>
                <a:spcPct val="90000"/>
              </a:lnSpc>
            </a:pPr>
            <a:r>
              <a:rPr lang="pt-BR" dirty="0"/>
              <a:t>Cada </a:t>
            </a:r>
            <a:r>
              <a:rPr lang="pt-BR" b="1" dirty="0"/>
              <a:t>tarefa</a:t>
            </a:r>
            <a:r>
              <a:rPr lang="pt-BR" dirty="0"/>
              <a:t> possui uma ou mais </a:t>
            </a:r>
            <a:r>
              <a:rPr lang="pt-BR" b="1" dirty="0"/>
              <a:t>atividades</a:t>
            </a:r>
            <a:r>
              <a:rPr lang="pt-BR" dirty="0"/>
              <a:t> que devem ser desenvolvidas pelo(s) responsável(</a:t>
            </a:r>
            <a:r>
              <a:rPr lang="pt-BR" dirty="0" err="1"/>
              <a:t>is</a:t>
            </a:r>
            <a:r>
              <a:rPr lang="pt-BR" dirty="0"/>
              <a:t>) pela tarefa.</a:t>
            </a:r>
          </a:p>
          <a:p>
            <a:pPr>
              <a:lnSpc>
                <a:spcPct val="90000"/>
              </a:lnSpc>
            </a:pPr>
            <a:r>
              <a:rPr lang="pt-BR" b="1" dirty="0"/>
              <a:t>Genericamente</a:t>
            </a:r>
            <a:r>
              <a:rPr lang="pt-BR" dirty="0"/>
              <a:t>, o ciclo de vida de um projeto pode ser dividido em </a:t>
            </a:r>
            <a:r>
              <a:rPr lang="pt-BR" b="1" dirty="0"/>
              <a:t>5 fases</a:t>
            </a:r>
            <a:r>
              <a:rPr lang="pt-BR" dirty="0"/>
              <a:t>: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552400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75B40-D214-4DF4-ACE4-5532753F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4B4B850-E076-46AC-A46B-0DF7B6CB2439}"/>
              </a:ext>
            </a:extLst>
          </p:cNvPr>
          <p:cNvGrpSpPr/>
          <p:nvPr/>
        </p:nvGrpSpPr>
        <p:grpSpPr>
          <a:xfrm>
            <a:off x="736713" y="1982854"/>
            <a:ext cx="10718573" cy="4050596"/>
            <a:chOff x="517584" y="2032550"/>
            <a:chExt cx="11041625" cy="4050596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344C2263-B5FD-41FB-8011-1EFB0E764EF4}"/>
                </a:ext>
              </a:extLst>
            </p:cNvPr>
            <p:cNvSpPr/>
            <p:nvPr/>
          </p:nvSpPr>
          <p:spPr>
            <a:xfrm>
              <a:off x="517584" y="2032550"/>
              <a:ext cx="11041625" cy="4050197"/>
            </a:xfrm>
            <a:prstGeom prst="ellipse">
              <a:avLst/>
            </a:prstGeom>
            <a:noFill/>
            <a:ln w="381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Seta: Circular 5">
              <a:extLst>
                <a:ext uri="{FF2B5EF4-FFF2-40B4-BE49-F238E27FC236}">
                  <a16:creationId xmlns:a16="http://schemas.microsoft.com/office/drawing/2014/main" id="{D77C95F1-3B6E-4527-B7F3-097AB08A4E72}"/>
                </a:ext>
              </a:extLst>
            </p:cNvPr>
            <p:cNvSpPr/>
            <p:nvPr/>
          </p:nvSpPr>
          <p:spPr>
            <a:xfrm>
              <a:off x="3781008" y="2032551"/>
              <a:ext cx="4629979" cy="3860219"/>
            </a:xfrm>
            <a:prstGeom prst="circular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9EC0F90-80C9-4810-A8F7-636B258CE05F}"/>
                </a:ext>
              </a:extLst>
            </p:cNvPr>
            <p:cNvSpPr txBox="1"/>
            <p:nvPr/>
          </p:nvSpPr>
          <p:spPr>
            <a:xfrm>
              <a:off x="5133872" y="2405038"/>
              <a:ext cx="19242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accent2">
                      <a:lumMod val="50000"/>
                    </a:schemeClr>
                  </a:solidFill>
                </a:rPr>
                <a:t>PLANEJAMENTO</a:t>
              </a:r>
            </a:p>
          </p:txBody>
        </p:sp>
        <p:sp>
          <p:nvSpPr>
            <p:cNvPr id="8" name="Seta: para a Direita 7">
              <a:extLst>
                <a:ext uri="{FF2B5EF4-FFF2-40B4-BE49-F238E27FC236}">
                  <a16:creationId xmlns:a16="http://schemas.microsoft.com/office/drawing/2014/main" id="{D775B226-2AD2-491E-88C5-3D4A8CC36F9A}"/>
                </a:ext>
              </a:extLst>
            </p:cNvPr>
            <p:cNvSpPr/>
            <p:nvPr/>
          </p:nvSpPr>
          <p:spPr>
            <a:xfrm>
              <a:off x="1137202" y="3558205"/>
              <a:ext cx="2643808" cy="914401"/>
            </a:xfrm>
            <a:prstGeom prst="rightArrow">
              <a:avLst>
                <a:gd name="adj1" fmla="val 50000"/>
                <a:gd name="adj2" fmla="val 80435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accent2">
                      <a:lumMod val="50000"/>
                    </a:schemeClr>
                  </a:solidFill>
                </a:rPr>
                <a:t>INICIAÇÃO</a:t>
              </a:r>
            </a:p>
          </p:txBody>
        </p:sp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58A0F361-A2B4-47DC-B6BD-4001498FAB06}"/>
                </a:ext>
              </a:extLst>
            </p:cNvPr>
            <p:cNvSpPr/>
            <p:nvPr/>
          </p:nvSpPr>
          <p:spPr>
            <a:xfrm>
              <a:off x="8410988" y="3558205"/>
              <a:ext cx="2643808" cy="914401"/>
            </a:xfrm>
            <a:prstGeom prst="rightArrow">
              <a:avLst>
                <a:gd name="adj1" fmla="val 50000"/>
                <a:gd name="adj2" fmla="val 80435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accent2">
                      <a:lumMod val="50000"/>
                    </a:schemeClr>
                  </a:solidFill>
                </a:rPr>
                <a:t>ENCERRAMENTO</a:t>
              </a:r>
            </a:p>
          </p:txBody>
        </p:sp>
        <p:sp>
          <p:nvSpPr>
            <p:cNvPr id="10" name="Seta: Circular 9">
              <a:extLst>
                <a:ext uri="{FF2B5EF4-FFF2-40B4-BE49-F238E27FC236}">
                  <a16:creationId xmlns:a16="http://schemas.microsoft.com/office/drawing/2014/main" id="{CCC287C9-09DF-4F94-B519-02283DF71553}"/>
                </a:ext>
              </a:extLst>
            </p:cNvPr>
            <p:cNvSpPr/>
            <p:nvPr/>
          </p:nvSpPr>
          <p:spPr>
            <a:xfrm rot="10800000">
              <a:off x="3781008" y="2219369"/>
              <a:ext cx="4629979" cy="3863777"/>
            </a:xfrm>
            <a:prstGeom prst="circular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434A29A9-ADF2-4D94-BF22-3B194BC89538}"/>
                </a:ext>
              </a:extLst>
            </p:cNvPr>
            <p:cNvSpPr txBox="1"/>
            <p:nvPr/>
          </p:nvSpPr>
          <p:spPr>
            <a:xfrm>
              <a:off x="5427833" y="5386503"/>
              <a:ext cx="13363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accent2">
                      <a:lumMod val="50000"/>
                    </a:schemeClr>
                  </a:solidFill>
                </a:rPr>
                <a:t>EXECUÇÃO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6394B38-4697-48A0-8310-71BD83B060AC}"/>
                </a:ext>
              </a:extLst>
            </p:cNvPr>
            <p:cNvSpPr txBox="1"/>
            <p:nvPr/>
          </p:nvSpPr>
          <p:spPr>
            <a:xfrm>
              <a:off x="4920161" y="3598752"/>
              <a:ext cx="2351673" cy="833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pt-BR" sz="2000" b="1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MONITORAMENTO</a:t>
              </a:r>
            </a:p>
            <a:p>
              <a:pPr algn="ctr">
                <a:lnSpc>
                  <a:spcPts val="3000"/>
                </a:lnSpc>
              </a:pPr>
              <a:r>
                <a:rPr lang="pt-BR" sz="2000" b="1" dirty="0">
                  <a:solidFill>
                    <a:schemeClr val="accent2">
                      <a:lumMod val="20000"/>
                      <a:lumOff val="80000"/>
                    </a:schemeClr>
                  </a:solidFill>
                </a:rPr>
                <a:t>E CONTROLE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A71E4B9-2571-41F1-9C37-F16C678D540B}"/>
              </a:ext>
            </a:extLst>
          </p:cNvPr>
          <p:cNvSpPr txBox="1"/>
          <p:nvPr/>
        </p:nvSpPr>
        <p:spPr>
          <a:xfrm>
            <a:off x="8969850" y="6189135"/>
            <a:ext cx="2835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PMI, 2008 (adaptado)</a:t>
            </a:r>
          </a:p>
        </p:txBody>
      </p:sp>
    </p:spTree>
    <p:extLst>
      <p:ext uri="{BB962C8B-B14F-4D97-AF65-F5344CB8AC3E}">
        <p14:creationId xmlns:p14="http://schemas.microsoft.com/office/powerpoint/2010/main" val="3711082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3A47C-56C5-4FD8-B6FF-76919F08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C73269-9363-49A5-A574-D5C45E9DC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É a fase onde se identifica a </a:t>
            </a:r>
            <a:r>
              <a:rPr lang="pt-BR" b="1" dirty="0"/>
              <a:t>necessidade</a:t>
            </a:r>
            <a:r>
              <a:rPr lang="pt-BR" dirty="0"/>
              <a:t> ou o </a:t>
            </a:r>
            <a:r>
              <a:rPr lang="pt-BR" b="1" dirty="0"/>
              <a:t>problema</a:t>
            </a:r>
            <a:r>
              <a:rPr lang="pt-BR" dirty="0"/>
              <a:t>. A manifestação da necessidade/problema pode ser feita por uma entidade externo ou pode ter origem na própria organização (cliente);</a:t>
            </a:r>
          </a:p>
          <a:p>
            <a:pPr>
              <a:lnSpc>
                <a:spcPct val="90000"/>
              </a:lnSpc>
            </a:pPr>
            <a:r>
              <a:rPr lang="pt-BR" dirty="0"/>
              <a:t>Além de identificar a necessidade é importante que o </a:t>
            </a:r>
            <a:r>
              <a:rPr lang="pt-BR" b="1" dirty="0"/>
              <a:t>cliente</a:t>
            </a:r>
            <a:r>
              <a:rPr lang="pt-BR" dirty="0"/>
              <a:t> reúna dados sobre o problema e </a:t>
            </a:r>
            <a:r>
              <a:rPr lang="pt-BR" b="1" dirty="0"/>
              <a:t>defina</a:t>
            </a:r>
            <a:r>
              <a:rPr lang="pt-BR" dirty="0"/>
              <a:t> </a:t>
            </a:r>
            <a:r>
              <a:rPr lang="pt-BR" b="1" dirty="0"/>
              <a:t>o</a:t>
            </a:r>
            <a:r>
              <a:rPr lang="pt-BR" dirty="0"/>
              <a:t> </a:t>
            </a:r>
            <a:r>
              <a:rPr lang="pt-BR" b="1" dirty="0"/>
              <a:t>objetivo</a:t>
            </a:r>
            <a:r>
              <a:rPr lang="pt-BR" dirty="0"/>
              <a:t>;</a:t>
            </a:r>
          </a:p>
          <a:p>
            <a:pPr>
              <a:lnSpc>
                <a:spcPct val="90000"/>
              </a:lnSpc>
            </a:pPr>
            <a:r>
              <a:rPr lang="pt-BR" dirty="0"/>
              <a:t>O cliente pode solicitar propostas à fornecedores que possam atender à necessidade ou resolver o problema apresentado;</a:t>
            </a:r>
          </a:p>
        </p:txBody>
      </p:sp>
    </p:spTree>
    <p:extLst>
      <p:ext uri="{BB962C8B-B14F-4D97-AF65-F5344CB8AC3E}">
        <p14:creationId xmlns:p14="http://schemas.microsoft.com/office/powerpoint/2010/main" val="2834785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23B2E-3120-4B84-957F-4B428B52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E6DAF4-120F-4CF5-B550-ECF0A3AD5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O </a:t>
            </a:r>
            <a:r>
              <a:rPr lang="pt-BR" b="1" dirty="0"/>
              <a:t>fornecedor</a:t>
            </a:r>
            <a:r>
              <a:rPr lang="pt-BR" dirty="0"/>
              <a:t>, por sua vez, deve passar ao cliente uma </a:t>
            </a:r>
            <a:r>
              <a:rPr lang="pt-BR" b="1" dirty="0"/>
              <a:t>estimativa</a:t>
            </a:r>
            <a:r>
              <a:rPr lang="pt-BR" dirty="0"/>
              <a:t> aproximada dos </a:t>
            </a:r>
            <a:r>
              <a:rPr lang="pt-BR" b="1" dirty="0"/>
              <a:t>esforços</a:t>
            </a:r>
            <a:r>
              <a:rPr lang="pt-BR" dirty="0"/>
              <a:t> a serem despendidos, especialmente em termos de recursos, custos e prazos (orçamento).</a:t>
            </a:r>
          </a:p>
          <a:p>
            <a:pPr lvl="1">
              <a:lnSpc>
                <a:spcPct val="90000"/>
              </a:lnSpc>
            </a:pPr>
            <a:r>
              <a:rPr lang="pt-BR" b="1" dirty="0"/>
              <a:t>Chamada de Proposta </a:t>
            </a:r>
            <a:r>
              <a:rPr lang="pt-BR" dirty="0"/>
              <a:t>- O objetivo de se preparar uma chamada de proposta (CP) é declarar, de modo abrangente e em detalhes, o que é necessário, do ponto de vista do cliente, para atender à necessidade identificada;</a:t>
            </a:r>
          </a:p>
          <a:p>
            <a:pPr lvl="1">
              <a:lnSpc>
                <a:spcPct val="90000"/>
              </a:lnSpc>
            </a:pPr>
            <a:r>
              <a:rPr lang="pt-BR" b="1" dirty="0"/>
              <a:t>Propostas</a:t>
            </a:r>
            <a:r>
              <a:rPr lang="pt-BR" dirty="0"/>
              <a:t> – com base na CP os fornecedores tem condições de elaborar propostas para atender a necessidade do cliente.</a:t>
            </a:r>
          </a:p>
        </p:txBody>
      </p:sp>
    </p:spTree>
    <p:extLst>
      <p:ext uri="{BB962C8B-B14F-4D97-AF65-F5344CB8AC3E}">
        <p14:creationId xmlns:p14="http://schemas.microsoft.com/office/powerpoint/2010/main" val="416735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8CF88-481E-42C9-89E3-4C9EAAC92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pt-BR" dirty="0"/>
          </a:p>
          <a:p>
            <a:pPr marL="0" indent="0">
              <a:lnSpc>
                <a:spcPct val="90000"/>
              </a:lnSpc>
              <a:buNone/>
            </a:pPr>
            <a:endParaRPr lang="pt-BR" dirty="0"/>
          </a:p>
          <a:p>
            <a:pPr marL="0" indent="0" algn="ctr">
              <a:lnSpc>
                <a:spcPct val="90000"/>
              </a:lnSpc>
              <a:buNone/>
            </a:pPr>
            <a:r>
              <a:rPr lang="pt-BR" dirty="0"/>
              <a:t>“Quem não tem projetos deixa o sucesso</a:t>
            </a:r>
            <a:br>
              <a:rPr lang="pt-BR" dirty="0"/>
            </a:br>
            <a:r>
              <a:rPr lang="pt-BR" dirty="0"/>
              <a:t>(pessoal e profissional) à sorte do acaso.”</a:t>
            </a:r>
          </a:p>
          <a:p>
            <a:pPr marL="0" indent="0" algn="r">
              <a:lnSpc>
                <a:spcPct val="90000"/>
              </a:lnSpc>
              <a:buNone/>
            </a:pPr>
            <a:r>
              <a:rPr lang="pt-BR" dirty="0"/>
              <a:t>				</a:t>
            </a:r>
          </a:p>
          <a:p>
            <a:pPr marL="0" indent="0" algn="r">
              <a:lnSpc>
                <a:spcPct val="90000"/>
              </a:lnSpc>
              <a:buNone/>
            </a:pPr>
            <a:r>
              <a:rPr lang="pt-BR" sz="2800" i="1" dirty="0"/>
              <a:t>(autor desconhecido)</a:t>
            </a:r>
          </a:p>
        </p:txBody>
      </p:sp>
      <p:pic>
        <p:nvPicPr>
          <p:cNvPr id="2" name="Gráfico 5">
            <a:extLst>
              <a:ext uri="{FF2B5EF4-FFF2-40B4-BE49-F238E27FC236}">
                <a16:creationId xmlns:a16="http://schemas.microsoft.com/office/drawing/2014/main" id="{5DD22BE8-1628-9D96-7FFD-9B55DD2E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284" y="74256"/>
            <a:ext cx="1812082" cy="55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99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BA709-53FB-4BA4-A753-636B0F36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A646F3-07D3-4F16-98D2-D729208E4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É a fase responsável por </a:t>
            </a:r>
            <a:r>
              <a:rPr lang="pt-BR" b="1" dirty="0"/>
              <a:t>detalhar</a:t>
            </a:r>
            <a:r>
              <a:rPr lang="pt-BR" dirty="0"/>
              <a:t> tudo aquilo que será realizado pelo projeto, incluindo cronogramas, interdependências entre atividades, alocação de recursos, análise de custos, </a:t>
            </a:r>
            <a:r>
              <a:rPr lang="pt-BR" dirty="0" err="1"/>
              <a:t>etc</a:t>
            </a:r>
            <a:r>
              <a:rPr lang="pt-BR" dirty="0"/>
              <a:t>;</a:t>
            </a:r>
          </a:p>
          <a:p>
            <a:pPr>
              <a:lnSpc>
                <a:spcPct val="90000"/>
              </a:lnSpc>
            </a:pPr>
            <a:r>
              <a:rPr lang="pt-BR" dirty="0"/>
              <a:t>Costuma-se desdobrar o planejamento em duas subfases: planejamento </a:t>
            </a:r>
            <a:r>
              <a:rPr lang="pt-BR" b="1" dirty="0"/>
              <a:t>preliminar</a:t>
            </a:r>
            <a:r>
              <a:rPr lang="pt-BR" dirty="0"/>
              <a:t> (anteprojeto) e planejamento </a:t>
            </a:r>
            <a:r>
              <a:rPr lang="pt-BR" b="1" dirty="0"/>
              <a:t>detalhado: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195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668AF-72AA-47F4-8AF9-668A9E21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F53EF-668D-463C-A693-FA2009A28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pt-BR" dirty="0"/>
              <a:t>O </a:t>
            </a:r>
            <a:r>
              <a:rPr lang="pt-BR" b="1" dirty="0"/>
              <a:t>planejamento preliminar </a:t>
            </a:r>
            <a:r>
              <a:rPr lang="pt-BR" dirty="0"/>
              <a:t>contém informações globais como: definição do objetivo do projeto e descrição do produto esperado, descrição da maneira de obtê-lo, os custos, os prazos, os recursos, os comprometimentos e os riscos.</a:t>
            </a:r>
          </a:p>
          <a:p>
            <a:pPr lvl="2">
              <a:lnSpc>
                <a:spcPct val="90000"/>
              </a:lnSpc>
            </a:pPr>
            <a:r>
              <a:rPr lang="pt-BR" dirty="0"/>
              <a:t>Trata-se de uma subfase para as negociações com as partes interessadas, a fim de conciliar os objetivos e os esforços, começar a definir responsabilidades, etc.</a:t>
            </a:r>
          </a:p>
          <a:p>
            <a:pPr lvl="2">
              <a:lnSpc>
                <a:spcPct val="90000"/>
              </a:lnSpc>
            </a:pPr>
            <a:r>
              <a:rPr lang="pt-BR" dirty="0"/>
              <a:t>Esta subfase visa a compreensão do problema e a sua forma de realização.</a:t>
            </a:r>
          </a:p>
        </p:txBody>
      </p:sp>
    </p:spTree>
    <p:extLst>
      <p:ext uri="{BB962C8B-B14F-4D97-AF65-F5344CB8AC3E}">
        <p14:creationId xmlns:p14="http://schemas.microsoft.com/office/powerpoint/2010/main" val="3417699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668AF-72AA-47F4-8AF9-668A9E21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F53EF-668D-463C-A693-FA2009A28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pt-BR" dirty="0"/>
              <a:t>No </a:t>
            </a:r>
            <a:r>
              <a:rPr lang="pt-BR" b="1" dirty="0"/>
              <a:t>planejamento detalhado</a:t>
            </a:r>
            <a:r>
              <a:rPr lang="pt-BR" dirty="0"/>
              <a:t>, são definidas todas as atividades que envolvem a utilização de recursos, os produtos que devem ser gerados por cada atividade, os requisitos de cada atividade, o destino do produto gerado pela atividade e os responsáveis pela atividade.</a:t>
            </a:r>
          </a:p>
        </p:txBody>
      </p:sp>
    </p:spTree>
    <p:extLst>
      <p:ext uri="{BB962C8B-B14F-4D97-AF65-F5344CB8AC3E}">
        <p14:creationId xmlns:p14="http://schemas.microsoft.com/office/powerpoint/2010/main" val="2523623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736A7-C7A9-4341-BD50-0D56B6DA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7A3914-4EA6-4FC9-9B62-12894B85D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É a fase que </a:t>
            </a:r>
            <a:r>
              <a:rPr lang="pt-BR" b="1" dirty="0"/>
              <a:t>materializa</a:t>
            </a:r>
            <a:r>
              <a:rPr lang="pt-BR" dirty="0"/>
              <a:t> tudo o que foi planejado anteriormente;</a:t>
            </a:r>
          </a:p>
          <a:p>
            <a:pPr>
              <a:lnSpc>
                <a:spcPct val="90000"/>
              </a:lnSpc>
            </a:pPr>
            <a:r>
              <a:rPr lang="pt-BR" dirty="0"/>
              <a:t>Qualquer erro cometido nas fases anteriores fica evidente durante esta fase;</a:t>
            </a:r>
          </a:p>
          <a:p>
            <a:pPr>
              <a:lnSpc>
                <a:spcPct val="90000"/>
              </a:lnSpc>
            </a:pPr>
            <a:r>
              <a:rPr lang="pt-BR" dirty="0"/>
              <a:t>Grande parte do </a:t>
            </a:r>
            <a:r>
              <a:rPr lang="pt-BR" b="1" dirty="0"/>
              <a:t>orçamento</a:t>
            </a:r>
            <a:r>
              <a:rPr lang="pt-BR" dirty="0"/>
              <a:t> e </a:t>
            </a:r>
            <a:r>
              <a:rPr lang="pt-BR" b="1" dirty="0"/>
              <a:t>esforço</a:t>
            </a:r>
            <a:r>
              <a:rPr lang="pt-BR" dirty="0"/>
              <a:t> é consumido na fase de execução.</a:t>
            </a:r>
          </a:p>
        </p:txBody>
      </p:sp>
    </p:spTree>
    <p:extLst>
      <p:ext uri="{BB962C8B-B14F-4D97-AF65-F5344CB8AC3E}">
        <p14:creationId xmlns:p14="http://schemas.microsoft.com/office/powerpoint/2010/main" val="1688271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EED36-B2B4-4F0A-8B4C-DE7F5C1B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Monitoramento 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7C1B94-9387-45E6-83D2-13C02B37B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Esta fase ocorre </a:t>
            </a:r>
            <a:r>
              <a:rPr lang="pt-BR" b="1" dirty="0"/>
              <a:t>paralelamente</a:t>
            </a:r>
            <a:r>
              <a:rPr lang="pt-BR" dirty="0"/>
              <a:t> à fase de </a:t>
            </a:r>
            <a:r>
              <a:rPr lang="pt-BR" b="1" dirty="0"/>
              <a:t>execução</a:t>
            </a:r>
            <a:r>
              <a:rPr lang="pt-BR" dirty="0"/>
              <a:t>.</a:t>
            </a:r>
          </a:p>
          <a:p>
            <a:pPr>
              <a:lnSpc>
                <a:spcPct val="90000"/>
              </a:lnSpc>
            </a:pPr>
            <a:r>
              <a:rPr lang="pt-BR" dirty="0"/>
              <a:t>Ela tem como objetivo </a:t>
            </a:r>
            <a:r>
              <a:rPr lang="pt-BR" b="1" dirty="0"/>
              <a:t>acompanhar</a:t>
            </a:r>
            <a:r>
              <a:rPr lang="pt-BR" dirty="0"/>
              <a:t> e </a:t>
            </a:r>
            <a:r>
              <a:rPr lang="pt-BR" b="1" dirty="0"/>
              <a:t>controlar</a:t>
            </a:r>
            <a:r>
              <a:rPr lang="pt-BR" dirty="0"/>
              <a:t> aquilo que está sendo realizado pelo projeto, de modo a propor </a:t>
            </a:r>
            <a:r>
              <a:rPr lang="pt-BR" b="1" dirty="0"/>
              <a:t>ações corretivas </a:t>
            </a:r>
            <a:r>
              <a:rPr lang="pt-BR" dirty="0"/>
              <a:t>e </a:t>
            </a:r>
            <a:r>
              <a:rPr lang="pt-BR" b="1" dirty="0"/>
              <a:t>preventivas</a:t>
            </a:r>
            <a:r>
              <a:rPr lang="pt-BR" dirty="0"/>
              <a:t> comparando o status atual do projeto com o status previsto no planejamento.</a:t>
            </a:r>
          </a:p>
        </p:txBody>
      </p:sp>
    </p:spTree>
    <p:extLst>
      <p:ext uri="{BB962C8B-B14F-4D97-AF65-F5344CB8AC3E}">
        <p14:creationId xmlns:p14="http://schemas.microsoft.com/office/powerpoint/2010/main" val="393718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1C415-8F91-431C-A66A-C4447913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encerramento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07BAB6-768C-4279-BB34-078B9C480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É a fase de </a:t>
            </a:r>
            <a:r>
              <a:rPr lang="pt-BR" b="1" dirty="0"/>
              <a:t>conclusão</a:t>
            </a:r>
            <a:r>
              <a:rPr lang="pt-BR" dirty="0"/>
              <a:t> do projeto;</a:t>
            </a:r>
          </a:p>
          <a:p>
            <a:pPr>
              <a:lnSpc>
                <a:spcPct val="90000"/>
              </a:lnSpc>
            </a:pPr>
            <a:r>
              <a:rPr lang="pt-BR" dirty="0"/>
              <a:t>Nesta fase, algumas atividades de encerramento precisam ser conduzidas como: a confirmação de que todos os itens, serviços e produtos foram fornecidos e aceitos pelo cliente; as parcelas foram recebidas; faturas foram pagas; devolução de materiais e espaços, etc.;</a:t>
            </a:r>
          </a:p>
          <a:p>
            <a:pPr>
              <a:lnSpc>
                <a:spcPct val="90000"/>
              </a:lnSpc>
            </a:pPr>
            <a:r>
              <a:rPr lang="pt-BR" dirty="0"/>
              <a:t>Todas as falhas ocorridas devem ser discutidas e analisadas pela equipe para que erros similares não ocorram em outros projetos.</a:t>
            </a:r>
          </a:p>
        </p:txBody>
      </p:sp>
    </p:spTree>
    <p:extLst>
      <p:ext uri="{BB962C8B-B14F-4D97-AF65-F5344CB8AC3E}">
        <p14:creationId xmlns:p14="http://schemas.microsoft.com/office/powerpoint/2010/main" val="3147784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16259-4D64-4CC8-AA55-4668A6FD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organizacional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EBBC3C-885F-4C82-BD6D-A6443DCA4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A estrutura da organização executora frequentemente </a:t>
            </a:r>
            <a:r>
              <a:rPr lang="pt-BR" b="1" dirty="0"/>
              <a:t>restringe</a:t>
            </a:r>
            <a:r>
              <a:rPr lang="pt-BR" dirty="0"/>
              <a:t> a disponibilidade ou as </a:t>
            </a:r>
            <a:r>
              <a:rPr lang="pt-BR" b="1" dirty="0"/>
              <a:t>condições</a:t>
            </a:r>
            <a:r>
              <a:rPr lang="pt-BR" dirty="0"/>
              <a:t> sob as quais os </a:t>
            </a:r>
            <a:r>
              <a:rPr lang="pt-BR" b="1" dirty="0"/>
              <a:t>recursos</a:t>
            </a:r>
            <a:r>
              <a:rPr lang="pt-BR" dirty="0"/>
              <a:t> se tornam disponíveis para o projeto;</a:t>
            </a:r>
          </a:p>
          <a:p>
            <a:pPr>
              <a:lnSpc>
                <a:spcPct val="90000"/>
              </a:lnSpc>
            </a:pPr>
            <a:r>
              <a:rPr lang="pt-BR" dirty="0"/>
              <a:t>As estruturas das organizações podem apresentar um amplo espectro de estruturas, da funcional à </a:t>
            </a:r>
            <a:r>
              <a:rPr lang="pt-BR" dirty="0" err="1"/>
              <a:t>projetizada</a:t>
            </a:r>
            <a:r>
              <a:rPr lang="pt-BR" dirty="0"/>
              <a:t>, com uma variedade de combinação entre elas.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2928228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AD171-241E-4E4C-8E22-B4C395B3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matricial fraca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70F6BA-7C86-481A-8788-51C39EE6C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13" y="1708030"/>
            <a:ext cx="7183373" cy="455362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C728A4C-B9CE-41E7-96E9-D562C2020E30}"/>
              </a:ext>
            </a:extLst>
          </p:cNvPr>
          <p:cNvSpPr txBox="1"/>
          <p:nvPr/>
        </p:nvSpPr>
        <p:spPr>
          <a:xfrm rot="16200000">
            <a:off x="9809263" y="5251268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PMI, 2008</a:t>
            </a:r>
          </a:p>
        </p:txBody>
      </p:sp>
    </p:spTree>
    <p:extLst>
      <p:ext uri="{BB962C8B-B14F-4D97-AF65-F5344CB8AC3E}">
        <p14:creationId xmlns:p14="http://schemas.microsoft.com/office/powerpoint/2010/main" val="1931315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495EB-F92A-414D-A002-E7536E06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matricial balanceada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A46638F-786E-40DE-B2CE-2EC1F2A7D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463" y="1708029"/>
            <a:ext cx="7172223" cy="45465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292B9CC-4BBD-4C4A-884C-88ED2B1176B4}"/>
              </a:ext>
            </a:extLst>
          </p:cNvPr>
          <p:cNvSpPr txBox="1"/>
          <p:nvPr/>
        </p:nvSpPr>
        <p:spPr>
          <a:xfrm rot="16200000">
            <a:off x="9809263" y="5251268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PMI, 2008</a:t>
            </a:r>
          </a:p>
        </p:txBody>
      </p:sp>
    </p:spTree>
    <p:extLst>
      <p:ext uri="{BB962C8B-B14F-4D97-AF65-F5344CB8AC3E}">
        <p14:creationId xmlns:p14="http://schemas.microsoft.com/office/powerpoint/2010/main" val="1670744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495EB-F92A-414D-A002-E7536E06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matricial forte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C8F135-8F0A-45E0-B01D-D4122E2FE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029" y="1708028"/>
            <a:ext cx="8187941" cy="454655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25A60D9-91B9-421A-9DD4-A150EDB2AE1B}"/>
              </a:ext>
            </a:extLst>
          </p:cNvPr>
          <p:cNvSpPr txBox="1"/>
          <p:nvPr/>
        </p:nvSpPr>
        <p:spPr>
          <a:xfrm rot="16200000">
            <a:off x="9809263" y="5251268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PMI, 2008</a:t>
            </a:r>
          </a:p>
        </p:txBody>
      </p:sp>
    </p:spTree>
    <p:extLst>
      <p:ext uri="{BB962C8B-B14F-4D97-AF65-F5344CB8AC3E}">
        <p14:creationId xmlns:p14="http://schemas.microsoft.com/office/powerpoint/2010/main" val="227310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1230B-F3EB-446A-8ACF-FD58414A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D7EC68-7E46-4CB7-B47D-C0179E463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A </a:t>
            </a:r>
            <a:r>
              <a:rPr lang="pt-BR" b="1" dirty="0"/>
              <a:t>Gerência de Projetos </a:t>
            </a:r>
            <a:r>
              <a:rPr lang="pt-BR" dirty="0"/>
              <a:t>surge como uma disciplina durante a Segunda Guerra Mundial;</a:t>
            </a:r>
          </a:p>
          <a:p>
            <a:pPr>
              <a:lnSpc>
                <a:spcPct val="90000"/>
              </a:lnSpc>
            </a:pPr>
            <a:r>
              <a:rPr lang="pt-BR" dirty="0"/>
              <a:t>Somente em meados da década de 80 é que vem se tornar uma metodologia, e desde então, seu crescimento tem sido vertiginoso, pois </a:t>
            </a:r>
            <a:r>
              <a:rPr lang="pt-BR" b="1" dirty="0"/>
              <a:t>Projeto</a:t>
            </a:r>
            <a:r>
              <a:rPr lang="pt-BR" dirty="0"/>
              <a:t> é a única forma de se implementar </a:t>
            </a:r>
            <a:r>
              <a:rPr lang="pt-BR" b="1" dirty="0"/>
              <a:t>mudanças</a:t>
            </a:r>
            <a:r>
              <a:rPr lang="pt-BR" dirty="0"/>
              <a:t> de forma </a:t>
            </a:r>
            <a:r>
              <a:rPr lang="pt-BR" b="1" dirty="0"/>
              <a:t>estruturada</a:t>
            </a:r>
            <a:r>
              <a:rPr lang="pt-BR" dirty="0"/>
              <a:t> e </a:t>
            </a:r>
            <a:r>
              <a:rPr lang="pt-BR" b="1" dirty="0"/>
              <a:t>controlada</a:t>
            </a:r>
            <a:r>
              <a:rPr lang="pt-BR" dirty="0"/>
              <a:t>, e o </a:t>
            </a:r>
            <a:r>
              <a:rPr lang="pt-BR" b="1" dirty="0"/>
              <a:t>Gerente de Projetos </a:t>
            </a:r>
            <a:r>
              <a:rPr lang="pt-BR" dirty="0"/>
              <a:t>é na realidade o </a:t>
            </a:r>
            <a:r>
              <a:rPr lang="pt-BR" b="1" dirty="0"/>
              <a:t>Agente de Mudanças </a:t>
            </a:r>
            <a:r>
              <a:rPr lang="pt-BR" dirty="0"/>
              <a:t>nas organizações.</a:t>
            </a:r>
          </a:p>
        </p:txBody>
      </p:sp>
      <p:pic>
        <p:nvPicPr>
          <p:cNvPr id="5" name="Gráfico 5">
            <a:extLst>
              <a:ext uri="{FF2B5EF4-FFF2-40B4-BE49-F238E27FC236}">
                <a16:creationId xmlns:a16="http://schemas.microsoft.com/office/drawing/2014/main" id="{E2E64855-7F7A-EFB1-1A6A-561422469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284" y="74256"/>
            <a:ext cx="1812082" cy="55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70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495EB-F92A-414D-A002-E7536E06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composta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713CB76-9AA8-4AFB-B6C5-6F8001489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028" y="1708027"/>
            <a:ext cx="8187941" cy="454655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A6097CA-541A-4753-BC81-C60F447BD438}"/>
              </a:ext>
            </a:extLst>
          </p:cNvPr>
          <p:cNvSpPr txBox="1"/>
          <p:nvPr/>
        </p:nvSpPr>
        <p:spPr>
          <a:xfrm rot="16200000">
            <a:off x="9809263" y="5251268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PMI, 2008</a:t>
            </a:r>
          </a:p>
        </p:txBody>
      </p:sp>
    </p:spTree>
    <p:extLst>
      <p:ext uri="{BB962C8B-B14F-4D97-AF65-F5344CB8AC3E}">
        <p14:creationId xmlns:p14="http://schemas.microsoft.com/office/powerpoint/2010/main" val="471798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495EB-F92A-414D-A002-E7536E06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Organização </a:t>
            </a:r>
            <a:r>
              <a:rPr lang="pt-BR" dirty="0" err="1"/>
              <a:t>projetizada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7D7EE5-3768-448C-9C0E-AAC8FD755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87" y="1708026"/>
            <a:ext cx="7172222" cy="45465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D12ACE1-C8C8-4B5C-98F8-FD180B43D9DF}"/>
              </a:ext>
            </a:extLst>
          </p:cNvPr>
          <p:cNvSpPr txBox="1"/>
          <p:nvPr/>
        </p:nvSpPr>
        <p:spPr>
          <a:xfrm rot="16200000">
            <a:off x="9809263" y="5251268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PMI, 2008</a:t>
            </a:r>
          </a:p>
        </p:txBody>
      </p:sp>
    </p:spTree>
    <p:extLst>
      <p:ext uri="{BB962C8B-B14F-4D97-AF65-F5344CB8AC3E}">
        <p14:creationId xmlns:p14="http://schemas.microsoft.com/office/powerpoint/2010/main" val="74710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6C2C2-223E-4961-8018-61B2281F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pt-BR" dirty="0"/>
            </a:br>
            <a:r>
              <a:rPr lang="pt-BR" dirty="0"/>
              <a:t>o gerenciamento de projetos</a:t>
            </a:r>
          </a:p>
        </p:txBody>
      </p:sp>
      <p:pic>
        <p:nvPicPr>
          <p:cNvPr id="4" name="Gráfico 5">
            <a:extLst>
              <a:ext uri="{FF2B5EF4-FFF2-40B4-BE49-F238E27FC236}">
                <a16:creationId xmlns:a16="http://schemas.microsoft.com/office/drawing/2014/main" id="{82D9D492-DCF9-420E-B71B-FC8F48F3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7" y="349597"/>
            <a:ext cx="2432548" cy="7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54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CBE5D-FBBC-4DF3-909A-7FBEE58B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DA206E-6ED8-4C9A-8D27-A3FD22760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São </a:t>
            </a:r>
            <a:r>
              <a:rPr lang="pt-BR" b="1" dirty="0"/>
              <a:t>características específicas </a:t>
            </a:r>
            <a:r>
              <a:rPr lang="pt-BR" dirty="0"/>
              <a:t>do projeto;</a:t>
            </a:r>
          </a:p>
          <a:p>
            <a:pPr algn="just"/>
            <a:r>
              <a:rPr lang="pt-BR" dirty="0"/>
              <a:t>Devem ser levantados através de reuniões, entrevistas, e outras técnicas de levantamento de requisitos;</a:t>
            </a:r>
          </a:p>
          <a:p>
            <a:pPr algn="just"/>
            <a:r>
              <a:rPr lang="pt-BR" dirty="0"/>
              <a:t>Geralmente ocorre problemas quando os requisitos são incorretos, baseados em necessidades mal definidas, requisitos ambíguos e mudança de requisitos.</a:t>
            </a:r>
          </a:p>
        </p:txBody>
      </p:sp>
    </p:spTree>
    <p:extLst>
      <p:ext uri="{BB962C8B-B14F-4D97-AF65-F5344CB8AC3E}">
        <p14:creationId xmlns:p14="http://schemas.microsoft.com/office/powerpoint/2010/main" val="281885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CBE5D-FBBC-4DF3-909A-7FBEE58B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DA206E-6ED8-4C9A-8D27-A3FD22760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É a aplicação de conhecimentos, habilidades, ferramentas e técnicas às atividades do projeto, de forma a atingir e exceder as necessidades e expectativas dos </a:t>
            </a:r>
            <a:r>
              <a:rPr lang="pt-BR" i="1" dirty="0"/>
              <a:t>stakeholders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09942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0314E-9345-4E3B-BB70-7C4D2E36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sucesso no gerenciamento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0EC868-B9C5-4F3F-9187-DC7106AE6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Envolvimento do usuário;</a:t>
            </a:r>
          </a:p>
          <a:p>
            <a:r>
              <a:rPr lang="pt-BR" dirty="0"/>
              <a:t>Suporte da diretoria executiva;</a:t>
            </a:r>
          </a:p>
          <a:p>
            <a:r>
              <a:rPr lang="pt-BR" dirty="0"/>
              <a:t>Planejamento efetivo;</a:t>
            </a:r>
          </a:p>
          <a:p>
            <a:r>
              <a:rPr lang="pt-BR" dirty="0"/>
              <a:t>Requisitos claramente definidos e anunciados;</a:t>
            </a:r>
          </a:p>
          <a:p>
            <a:r>
              <a:rPr lang="pt-BR" dirty="0"/>
              <a:t>Expectativas realistas.</a:t>
            </a:r>
          </a:p>
        </p:txBody>
      </p:sp>
    </p:spTree>
    <p:extLst>
      <p:ext uri="{BB962C8B-B14F-4D97-AF65-F5344CB8AC3E}">
        <p14:creationId xmlns:p14="http://schemas.microsoft.com/office/powerpoint/2010/main" val="2062581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0314E-9345-4E3B-BB70-7C4D2E36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Falhas no gerenciamento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0EC868-B9C5-4F3F-9187-DC7106AE6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Interpretação errada do trabalho a ser realizado;</a:t>
            </a:r>
          </a:p>
          <a:p>
            <a:r>
              <a:rPr lang="pt-BR" dirty="0"/>
              <a:t>Omissão na definição do escopo;</a:t>
            </a:r>
          </a:p>
          <a:p>
            <a:r>
              <a:rPr lang="pt-BR" dirty="0"/>
              <a:t>Cronograma definido com pobreza ou excessivamente otimista;</a:t>
            </a:r>
          </a:p>
          <a:p>
            <a:r>
              <a:rPr lang="pt-BR" dirty="0"/>
              <a:t>Fracasso na avaliação e na qualificação dos riscos;</a:t>
            </a:r>
          </a:p>
          <a:p>
            <a:r>
              <a:rPr lang="pt-BR" dirty="0"/>
              <a:t>EAP (Estrutura Analítica de Projeto) mal definida;</a:t>
            </a:r>
          </a:p>
          <a:p>
            <a:r>
              <a:rPr lang="pt-BR" dirty="0"/>
              <a:t>Parâmetros de qualidade mal estabelecidos;</a:t>
            </a:r>
          </a:p>
          <a:p>
            <a:r>
              <a:rPr lang="pt-BR" dirty="0"/>
              <a:t>Fracasso na estimativa dos custos indiretos e administrativos do projeto.</a:t>
            </a:r>
          </a:p>
        </p:txBody>
      </p:sp>
    </p:spTree>
    <p:extLst>
      <p:ext uri="{BB962C8B-B14F-4D97-AF65-F5344CB8AC3E}">
        <p14:creationId xmlns:p14="http://schemas.microsoft.com/office/powerpoint/2010/main" val="1145820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E6A62-2914-4AFD-AA52-0485C9B1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Restrição tripla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1900D-EAC8-4A42-AC8E-1241CC20A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É o conjunto de três </a:t>
            </a:r>
            <a:r>
              <a:rPr lang="pt-BR" b="1" dirty="0"/>
              <a:t>restrições</a:t>
            </a:r>
            <a:r>
              <a:rPr lang="pt-BR" dirty="0"/>
              <a:t>: </a:t>
            </a:r>
            <a:r>
              <a:rPr lang="pt-BR" b="1" dirty="0"/>
              <a:t>tempo</a:t>
            </a:r>
            <a:r>
              <a:rPr lang="pt-BR" dirty="0"/>
              <a:t>, </a:t>
            </a:r>
            <a:r>
              <a:rPr lang="pt-BR" b="1" dirty="0"/>
              <a:t>escopo</a:t>
            </a:r>
            <a:r>
              <a:rPr lang="pt-BR" dirty="0"/>
              <a:t> e </a:t>
            </a:r>
            <a:r>
              <a:rPr lang="pt-BR" b="1" dirty="0"/>
              <a:t>custo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Simbolizada por uma pirâmide;</a:t>
            </a:r>
          </a:p>
          <a:p>
            <a:pPr algn="just"/>
            <a:r>
              <a:rPr lang="pt-BR" dirty="0"/>
              <a:t>Caso haja uma alteração em uma dessas restrições, todas elas são afetadas diretamente impactando na qualidade do projeto.</a:t>
            </a:r>
          </a:p>
        </p:txBody>
      </p:sp>
    </p:spTree>
    <p:extLst>
      <p:ext uri="{BB962C8B-B14F-4D97-AF65-F5344CB8AC3E}">
        <p14:creationId xmlns:p14="http://schemas.microsoft.com/office/powerpoint/2010/main" val="2544388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E6A62-2914-4AFD-AA52-0485C9B1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Restrição tripla</a:t>
            </a:r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C2F56C9F-2CCC-4604-9097-8E09D64A72CB}"/>
              </a:ext>
            </a:extLst>
          </p:cNvPr>
          <p:cNvSpPr/>
          <p:nvPr/>
        </p:nvSpPr>
        <p:spPr>
          <a:xfrm>
            <a:off x="3527376" y="1865605"/>
            <a:ext cx="4392488" cy="3672408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QUALIDADE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2F9D82B-3228-46A4-8C0A-E24336C87B0A}"/>
              </a:ext>
            </a:extLst>
          </p:cNvPr>
          <p:cNvSpPr txBox="1"/>
          <p:nvPr/>
        </p:nvSpPr>
        <p:spPr>
          <a:xfrm>
            <a:off x="5137562" y="5754037"/>
            <a:ext cx="1045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</a:rPr>
              <a:t>ESCOPO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5D0C25B-7619-4029-87F5-A780A5A9D829}"/>
              </a:ext>
            </a:extLst>
          </p:cNvPr>
          <p:cNvSpPr txBox="1"/>
          <p:nvPr/>
        </p:nvSpPr>
        <p:spPr>
          <a:xfrm>
            <a:off x="3527376" y="3356389"/>
            <a:ext cx="899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</a:rPr>
              <a:t>CUSTO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F2166C-792F-4AD8-B46E-B4C9F4345291}"/>
              </a:ext>
            </a:extLst>
          </p:cNvPr>
          <p:cNvSpPr txBox="1"/>
          <p:nvPr/>
        </p:nvSpPr>
        <p:spPr>
          <a:xfrm>
            <a:off x="6911178" y="3352858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</a:rPr>
              <a:t>TEMPO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E78FE3C-5D50-4700-8A06-E699F4BF4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888" y="5682029"/>
            <a:ext cx="817290" cy="82228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4CBD538-51D1-458D-BDC2-E185F060C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872" y="3140673"/>
            <a:ext cx="692779" cy="82447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C5A1C1B-FC72-4024-8E15-F8740BFC9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104" y="3027788"/>
            <a:ext cx="739264" cy="93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845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7084B-506B-48A7-B851-1F8D491D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Áreas de conhecimento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0099421-1202-439E-BA21-B11B277CED5F}"/>
              </a:ext>
            </a:extLst>
          </p:cNvPr>
          <p:cNvSpPr txBox="1"/>
          <p:nvPr/>
        </p:nvSpPr>
        <p:spPr>
          <a:xfrm rot="16200000">
            <a:off x="9809263" y="5251268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PMI, 2008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461913E-88C7-F31D-5574-99EBCE991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56" y="1334276"/>
            <a:ext cx="7040487" cy="536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65632-46EC-4CB8-AB2C-910D6B8D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pmi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30094B-D6DB-4FF7-9389-9A0302F60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Em 1969 é criado </a:t>
            </a:r>
            <a:r>
              <a:rPr lang="pt-BR" b="1" dirty="0"/>
              <a:t>PMI - </a:t>
            </a:r>
            <a:r>
              <a:rPr lang="pt-BR" b="1" i="1" dirty="0"/>
              <a:t>Project Management </a:t>
            </a:r>
            <a:r>
              <a:rPr lang="pt-BR" b="1" i="1" dirty="0" err="1"/>
              <a:t>Institute</a:t>
            </a:r>
            <a:r>
              <a:rPr lang="pt-BR" dirty="0"/>
              <a:t>.</a:t>
            </a:r>
          </a:p>
          <a:p>
            <a:pPr>
              <a:lnSpc>
                <a:spcPct val="90000"/>
              </a:lnSpc>
            </a:pPr>
            <a:r>
              <a:rPr lang="pt-BR" dirty="0"/>
              <a:t>O PMI é uma entidade que congrega os profissionais e organizações em atividades na área de Gerência de Projetos, promovendo iniciativas e oportunidades para todos, e possuindo um </a:t>
            </a:r>
            <a:r>
              <a:rPr lang="pt-BR" b="1" dirty="0"/>
              <a:t>guia</a:t>
            </a:r>
            <a:r>
              <a:rPr lang="pt-BR" dirty="0"/>
              <a:t> intitulado </a:t>
            </a:r>
            <a:r>
              <a:rPr lang="pt-BR" b="1" dirty="0" err="1"/>
              <a:t>PMBoK</a:t>
            </a:r>
            <a:r>
              <a:rPr lang="pt-BR" dirty="0"/>
              <a:t> – </a:t>
            </a:r>
            <a:r>
              <a:rPr lang="pt-BR" i="1" dirty="0"/>
              <a:t>Project Management </a:t>
            </a:r>
            <a:r>
              <a:rPr lang="pt-BR" i="1" dirty="0" err="1"/>
              <a:t>Body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Knowledge</a:t>
            </a:r>
            <a:r>
              <a:rPr lang="pt-BR" dirty="0"/>
              <a:t>.</a:t>
            </a:r>
          </a:p>
        </p:txBody>
      </p:sp>
      <p:pic>
        <p:nvPicPr>
          <p:cNvPr id="4" name="Gráfico 5">
            <a:extLst>
              <a:ext uri="{FF2B5EF4-FFF2-40B4-BE49-F238E27FC236}">
                <a16:creationId xmlns:a16="http://schemas.microsoft.com/office/drawing/2014/main" id="{FBFCF33E-E4E9-1927-24A6-0229A51B6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284" y="74256"/>
            <a:ext cx="1812082" cy="55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42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0E5DF3C-F2F9-0A37-088B-C9160C3F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74" y="657056"/>
            <a:ext cx="8819295" cy="603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002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621B3-2BA9-483A-909B-A32A65EB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</p:spPr>
        <p:txBody>
          <a:bodyPr/>
          <a:lstStyle/>
          <a:p>
            <a:r>
              <a:rPr lang="pt-BR" dirty="0"/>
              <a:t>processos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7DCDB8D-8653-4FE4-851F-C45B5DCB45C1}"/>
              </a:ext>
            </a:extLst>
          </p:cNvPr>
          <p:cNvGraphicFramePr>
            <a:graphicFrameLocks noGrp="1"/>
          </p:cNvGraphicFramePr>
          <p:nvPr/>
        </p:nvGraphicFramePr>
        <p:xfrm>
          <a:off x="3187215" y="2709123"/>
          <a:ext cx="2232248" cy="3535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77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Nome</a:t>
                      </a:r>
                      <a:r>
                        <a:rPr lang="pt-BR" sz="1600" baseline="0" dirty="0"/>
                        <a:t> do Processo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106">
                <a:tc>
                  <a:txBody>
                    <a:bodyPr/>
                    <a:lstStyle/>
                    <a:p>
                      <a:r>
                        <a:rPr lang="pt-BR" sz="1600" dirty="0"/>
                        <a:t>Entradas: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/>
                        <a:t>Xxx</a:t>
                      </a:r>
                      <a:endParaRPr lang="pt-BR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/>
                        <a:t>Xxx</a:t>
                      </a:r>
                      <a:endParaRPr lang="pt-BR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/>
                        <a:t>Xxx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106">
                <a:tc>
                  <a:txBody>
                    <a:bodyPr/>
                    <a:lstStyle/>
                    <a:p>
                      <a:r>
                        <a:rPr lang="pt-BR" sz="1600" dirty="0"/>
                        <a:t>Ferramentas e Métodos: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/>
                        <a:t>Xxx</a:t>
                      </a:r>
                      <a:endParaRPr lang="pt-BR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/>
                        <a:t>Xxx</a:t>
                      </a:r>
                      <a:endParaRPr lang="pt-BR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/>
                        <a:t>Xxx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106">
                <a:tc>
                  <a:txBody>
                    <a:bodyPr/>
                    <a:lstStyle/>
                    <a:p>
                      <a:r>
                        <a:rPr lang="pt-BR" sz="1600" dirty="0"/>
                        <a:t>Saídas: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/>
                        <a:t>Xxx</a:t>
                      </a:r>
                      <a:endParaRPr lang="pt-BR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/>
                        <a:t>Xxx</a:t>
                      </a:r>
                      <a:endParaRPr lang="pt-BR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/>
                        <a:t>Xxx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5515CC6-E3F6-4151-9829-673C0A3EC3E1}"/>
              </a:ext>
            </a:extLst>
          </p:cNvPr>
          <p:cNvGraphicFramePr>
            <a:graphicFrameLocks noGrp="1"/>
          </p:cNvGraphicFramePr>
          <p:nvPr/>
        </p:nvGraphicFramePr>
        <p:xfrm>
          <a:off x="5923519" y="2709123"/>
          <a:ext cx="2232248" cy="3535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19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Nome</a:t>
                      </a:r>
                      <a:r>
                        <a:rPr lang="pt-BR" sz="1600" baseline="0" dirty="0"/>
                        <a:t> do Processo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990">
                <a:tc>
                  <a:txBody>
                    <a:bodyPr/>
                    <a:lstStyle/>
                    <a:p>
                      <a:r>
                        <a:rPr lang="pt-BR" sz="1600" dirty="0"/>
                        <a:t>Entradas: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/>
                        <a:t>Xxx</a:t>
                      </a:r>
                      <a:endParaRPr lang="pt-BR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/>
                        <a:t>Xxx</a:t>
                      </a:r>
                      <a:endParaRPr lang="pt-BR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/>
                        <a:t>Xxx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990">
                <a:tc>
                  <a:txBody>
                    <a:bodyPr/>
                    <a:lstStyle/>
                    <a:p>
                      <a:r>
                        <a:rPr lang="pt-BR" sz="1600" dirty="0"/>
                        <a:t>Ferramentas e Métodos: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/>
                        <a:t>Xxx</a:t>
                      </a:r>
                      <a:endParaRPr lang="pt-BR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/>
                        <a:t>Xxx</a:t>
                      </a:r>
                      <a:endParaRPr lang="pt-BR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/>
                        <a:t>Xxx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990">
                <a:tc>
                  <a:txBody>
                    <a:bodyPr/>
                    <a:lstStyle/>
                    <a:p>
                      <a:r>
                        <a:rPr lang="pt-BR" sz="1600" dirty="0"/>
                        <a:t>Saídas: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/>
                        <a:t>Xxx</a:t>
                      </a:r>
                      <a:endParaRPr lang="pt-BR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/>
                        <a:t>Xxx</a:t>
                      </a:r>
                      <a:endParaRPr lang="pt-BR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 err="1"/>
                        <a:t>Xxx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41517F7-B500-4C1A-812A-78F923E9F9C6}"/>
              </a:ext>
            </a:extLst>
          </p:cNvPr>
          <p:cNvGraphicFramePr>
            <a:graphicFrameLocks noGrp="1"/>
          </p:cNvGraphicFramePr>
          <p:nvPr/>
        </p:nvGraphicFramePr>
        <p:xfrm>
          <a:off x="4141327" y="1383819"/>
          <a:ext cx="322235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22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Área</a:t>
                      </a:r>
                      <a:r>
                        <a:rPr lang="pt-BR" baseline="0" dirty="0"/>
                        <a:t> do Conhecimento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Conector angulado 7">
            <a:extLst>
              <a:ext uri="{FF2B5EF4-FFF2-40B4-BE49-F238E27FC236}">
                <a16:creationId xmlns:a16="http://schemas.microsoft.com/office/drawing/2014/main" id="{8322B256-39F0-4C94-8EA4-D427F53127E4}"/>
              </a:ext>
            </a:extLst>
          </p:cNvPr>
          <p:cNvCxnSpPr>
            <a:stCxn id="6" idx="2"/>
            <a:endCxn id="5" idx="0"/>
          </p:cNvCxnSpPr>
          <p:nvPr/>
        </p:nvCxnSpPr>
        <p:spPr>
          <a:xfrm rot="16200000" flipH="1">
            <a:off x="5918841" y="1588321"/>
            <a:ext cx="954464" cy="128714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angulado 10">
            <a:extLst>
              <a:ext uri="{FF2B5EF4-FFF2-40B4-BE49-F238E27FC236}">
                <a16:creationId xmlns:a16="http://schemas.microsoft.com/office/drawing/2014/main" id="{5EC91366-3BC9-4EA6-9854-32B30B79433B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5400000">
            <a:off x="4550689" y="1507309"/>
            <a:ext cx="954464" cy="144916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3861E410-A9D4-4E11-AD12-333E015ADD90}"/>
              </a:ext>
            </a:extLst>
          </p:cNvPr>
          <p:cNvSpPr txBox="1"/>
          <p:nvPr/>
        </p:nvSpPr>
        <p:spPr>
          <a:xfrm rot="16200000">
            <a:off x="9809263" y="5251268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PMI, 2008</a:t>
            </a:r>
          </a:p>
        </p:txBody>
      </p:sp>
    </p:spTree>
    <p:extLst>
      <p:ext uri="{BB962C8B-B14F-4D97-AF65-F5344CB8AC3E}">
        <p14:creationId xmlns:p14="http://schemas.microsoft.com/office/powerpoint/2010/main" val="4170356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1A076-DF08-40C2-91EC-7E558518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Áreas de conhecimento x processos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3F556A1-A606-45B1-B4B5-2A146A8752B8}"/>
              </a:ext>
            </a:extLst>
          </p:cNvPr>
          <p:cNvGraphicFramePr>
            <a:graphicFrameLocks noGrp="1"/>
          </p:cNvGraphicFramePr>
          <p:nvPr/>
        </p:nvGraphicFramePr>
        <p:xfrm>
          <a:off x="579774" y="1708030"/>
          <a:ext cx="11094642" cy="455917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2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6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7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6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u="none" strike="noStrike" kern="1200" baseline="0" dirty="0"/>
                        <a:t>Área de Conhecimento</a:t>
                      </a:r>
                      <a:endParaRPr lang="pt-BR" sz="1600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Iniciação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Planejamento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Execução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Monitoramento</a:t>
                      </a:r>
                    </a:p>
                    <a:p>
                      <a:pPr algn="ctr"/>
                      <a:r>
                        <a:rPr lang="pt-BR" sz="1600" dirty="0"/>
                        <a:t>e Controle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Encerramento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Integração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1.1. Desenvolver o termo de abertura do projeto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1.2. Desenvolver o plano de gerenciamento do projeto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1.3. Orientar e gerenciar o trabalho do projeto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1.4. Monitorar e controlar o trabalho do projeto</a:t>
                      </a:r>
                      <a:br>
                        <a:rPr lang="pt-BR" sz="1200" dirty="0">
                          <a:effectLst/>
                        </a:rPr>
                      </a:br>
                      <a:r>
                        <a:rPr lang="pt-BR" sz="1200" dirty="0">
                          <a:effectLst/>
                        </a:rPr>
                        <a:t>1.5. Realizar o controle integrado de mudanças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1.6. Encerrar o projeto ou fase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Escopo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2.1. Planejar o Gerenciamento do Escopo</a:t>
                      </a:r>
                      <a:br>
                        <a:rPr lang="pt-BR" sz="1200" dirty="0">
                          <a:effectLst/>
                        </a:rPr>
                      </a:br>
                      <a:r>
                        <a:rPr lang="pt-BR" sz="1200" dirty="0">
                          <a:effectLst/>
                        </a:rPr>
                        <a:t>2.2. Coletar os requisitos</a:t>
                      </a:r>
                      <a:br>
                        <a:rPr lang="pt-BR" sz="1200" dirty="0">
                          <a:effectLst/>
                        </a:rPr>
                      </a:br>
                      <a:r>
                        <a:rPr lang="pt-BR" sz="1200" dirty="0">
                          <a:effectLst/>
                        </a:rPr>
                        <a:t>2.3. Definir o escopo</a:t>
                      </a:r>
                      <a:br>
                        <a:rPr lang="pt-BR" sz="1200" dirty="0">
                          <a:effectLst/>
                        </a:rPr>
                      </a:br>
                      <a:r>
                        <a:rPr lang="pt-BR" sz="1200" dirty="0">
                          <a:effectLst/>
                        </a:rPr>
                        <a:t>2.4. Criar a EAP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2.5. Validar o escopo</a:t>
                      </a:r>
                      <a:br>
                        <a:rPr lang="pt-BR" sz="1200" dirty="0">
                          <a:effectLst/>
                        </a:rPr>
                      </a:br>
                      <a:r>
                        <a:rPr lang="pt-BR" sz="1200" dirty="0">
                          <a:effectLst/>
                        </a:rPr>
                        <a:t>2.6. Controlar o escopo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Tempo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3.1. Planejar o gerenciamento do Cronograma</a:t>
                      </a:r>
                      <a:br>
                        <a:rPr lang="pt-BR" sz="1200" dirty="0">
                          <a:effectLst/>
                        </a:rPr>
                      </a:br>
                      <a:r>
                        <a:rPr lang="pt-BR" sz="1200" dirty="0">
                          <a:effectLst/>
                        </a:rPr>
                        <a:t>3.2. Definir as atividades</a:t>
                      </a:r>
                      <a:br>
                        <a:rPr lang="pt-BR" sz="1200" dirty="0">
                          <a:effectLst/>
                        </a:rPr>
                      </a:br>
                      <a:r>
                        <a:rPr lang="pt-BR" sz="1200" dirty="0">
                          <a:effectLst/>
                        </a:rPr>
                        <a:t>3.3. Sequenciar atividades</a:t>
                      </a:r>
                      <a:br>
                        <a:rPr lang="pt-BR" sz="1200" dirty="0">
                          <a:effectLst/>
                        </a:rPr>
                      </a:br>
                      <a:r>
                        <a:rPr lang="pt-BR" sz="1200" dirty="0">
                          <a:effectLst/>
                        </a:rPr>
                        <a:t>3.4. Estimar os recursos das atividades</a:t>
                      </a:r>
                      <a:br>
                        <a:rPr lang="pt-BR" sz="1200" dirty="0">
                          <a:effectLst/>
                        </a:rPr>
                      </a:br>
                      <a:r>
                        <a:rPr lang="pt-BR" sz="1200" dirty="0">
                          <a:effectLst/>
                        </a:rPr>
                        <a:t>3.5. Estimar as durações das atividades</a:t>
                      </a:r>
                      <a:br>
                        <a:rPr lang="pt-BR" sz="1200" dirty="0">
                          <a:effectLst/>
                        </a:rPr>
                      </a:br>
                      <a:r>
                        <a:rPr lang="pt-BR" sz="1200" dirty="0">
                          <a:effectLst/>
                        </a:rPr>
                        <a:t>3.6. Desenvolver o cronograma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3.7. Controlar o cronograma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Custos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4.1. Planejar o gerenciamento dos Custos</a:t>
                      </a:r>
                      <a:br>
                        <a:rPr lang="pt-BR" sz="1200" dirty="0">
                          <a:effectLst/>
                        </a:rPr>
                      </a:br>
                      <a:r>
                        <a:rPr lang="pt-BR" sz="1200" dirty="0">
                          <a:effectLst/>
                        </a:rPr>
                        <a:t>4.2. Estimar custos</a:t>
                      </a:r>
                      <a:br>
                        <a:rPr lang="pt-BR" sz="1200" dirty="0">
                          <a:effectLst/>
                        </a:rPr>
                      </a:br>
                      <a:r>
                        <a:rPr lang="pt-BR" sz="1200" dirty="0">
                          <a:effectLst/>
                        </a:rPr>
                        <a:t>4.3. Determinar o orçamento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4.4. Controlar os custos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Qualidade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5.1. Planejar o gerenciamento da qualidade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5.2. Realizar a garantia de qualidade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5.3. Controlar a qualidade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275900BF-7142-4062-AE4E-56063FE41E24}"/>
              </a:ext>
            </a:extLst>
          </p:cNvPr>
          <p:cNvSpPr txBox="1"/>
          <p:nvPr/>
        </p:nvSpPr>
        <p:spPr>
          <a:xfrm>
            <a:off x="9987281" y="6267203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PMI, 2008</a:t>
            </a:r>
          </a:p>
        </p:txBody>
      </p:sp>
    </p:spTree>
    <p:extLst>
      <p:ext uri="{BB962C8B-B14F-4D97-AF65-F5344CB8AC3E}">
        <p14:creationId xmlns:p14="http://schemas.microsoft.com/office/powerpoint/2010/main" val="4262956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1A076-DF08-40C2-91EC-7E558518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Áreas de conhecimento x processos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2413E73-A691-4CAD-B4B7-98F01185D164}"/>
              </a:ext>
            </a:extLst>
          </p:cNvPr>
          <p:cNvGraphicFramePr>
            <a:graphicFrameLocks noGrp="1"/>
          </p:cNvGraphicFramePr>
          <p:nvPr/>
        </p:nvGraphicFramePr>
        <p:xfrm>
          <a:off x="610435" y="1708030"/>
          <a:ext cx="11063982" cy="43634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45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39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3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4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u="none" strike="noStrike" kern="1200" baseline="0" dirty="0"/>
                        <a:t>Área de Conhecimento</a:t>
                      </a:r>
                      <a:endParaRPr lang="pt-BR" sz="1600" dirty="0"/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Iniciação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Planejamento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Execução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Monitoramento</a:t>
                      </a:r>
                    </a:p>
                    <a:p>
                      <a:pPr algn="ctr"/>
                      <a:r>
                        <a:rPr lang="pt-BR" sz="1600" dirty="0"/>
                        <a:t>e Controle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Encerramento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Recursos Humanos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dirty="0">
                          <a:effectLst/>
                        </a:rPr>
                        <a:t>6.1. Planejar o gerenciamento dos recursos humanos</a:t>
                      </a:r>
                      <a:endParaRPr lang="pt-BR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6.2. Mobilizar a equipe do projeto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>
                          <a:effectLst/>
                        </a:rPr>
                        <a:t>6.3. Desenvolver a equipe do projeto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>
                          <a:effectLst/>
                        </a:rPr>
                        <a:t>6.4. Gerenciar a equipe do projeto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Comunicações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7.1 Planejar o gerenciamento das comunicações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7.2. Gerenciar as comunicações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7.3. Controlar as comunicações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Riscos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8.1. Planejar o gerenciamento dos riscos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>
                          <a:effectLst/>
                        </a:rPr>
                        <a:t>8.2. Identificar os riscos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>
                          <a:effectLst/>
                        </a:rPr>
                        <a:t>8.3. Realizar a análise qualitativa dos riscos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>
                          <a:effectLst/>
                        </a:rPr>
                        <a:t>8.4. Realizar a análise quantitativa dos riscos</a:t>
                      </a:r>
                      <a:br>
                        <a:rPr lang="pt-BR" sz="1200">
                          <a:effectLst/>
                        </a:rPr>
                      </a:br>
                      <a:r>
                        <a:rPr lang="pt-BR" sz="1200">
                          <a:effectLst/>
                        </a:rPr>
                        <a:t>8.5. Planejar as respostas aos riscos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8.6. Controlar os riscos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Aquisição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9.1. Planejar o gerenciamento das aquisições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9.2. Conduzir as aquisições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9.3. Controlar as aquisições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9.4. Encerrar as aquisições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Partes interessadas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10.1. Identificar partes interessadas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10.2. Planejar o gerenciamento das partes interessadas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10.3. Gerenciar o envolvimento das partes interessadas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>
                          <a:effectLst/>
                        </a:rPr>
                        <a:t>10.4. Controlar o envolvimento das partes interessadas</a:t>
                      </a:r>
                      <a:endParaRPr lang="pt-BR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pt-BR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DE58B6CE-7D5E-4AA2-943A-559275BEA738}"/>
              </a:ext>
            </a:extLst>
          </p:cNvPr>
          <p:cNvSpPr txBox="1"/>
          <p:nvPr/>
        </p:nvSpPr>
        <p:spPr>
          <a:xfrm>
            <a:off x="9987281" y="6078362"/>
            <a:ext cx="174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PMI, 2008</a:t>
            </a:r>
          </a:p>
        </p:txBody>
      </p:sp>
    </p:spTree>
    <p:extLst>
      <p:ext uri="{BB962C8B-B14F-4D97-AF65-F5344CB8AC3E}">
        <p14:creationId xmlns:p14="http://schemas.microsoft.com/office/powerpoint/2010/main" val="2221628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45682-5E30-402B-9A2C-147225F8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integração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6E296-3EF0-4376-A112-19EC9EF48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pt-BR" dirty="0"/>
              <a:t>Contempla o processo de </a:t>
            </a:r>
            <a:r>
              <a:rPr lang="pt-BR" b="1" dirty="0"/>
              <a:t>tomada de decisão </a:t>
            </a:r>
            <a:r>
              <a:rPr lang="pt-BR" dirty="0"/>
              <a:t>ligada aos </a:t>
            </a:r>
            <a:r>
              <a:rPr lang="pt-BR" b="1" dirty="0"/>
              <a:t>objetivos do projeto</a:t>
            </a:r>
            <a:r>
              <a:rPr lang="pt-BR" dirty="0"/>
              <a:t>, ao desenvolvimento e execução do plano completo do projeto, bem como ao controle de alterações;</a:t>
            </a:r>
          </a:p>
          <a:p>
            <a:pPr algn="just"/>
            <a:r>
              <a:rPr lang="pt-BR" dirty="0"/>
              <a:t>Esta área equivale a montar um quebra-cabeça, onde cada peça (área de conhecimento) deve ser colocada em seu devido lugar, a fim de se obter o resultado final desejado; cada peça faz parte do todo, e se colocada fora de lugar, prejudicará o objetivo final – isto equivale a gerenciá-la de forma inadequada;</a:t>
            </a:r>
          </a:p>
        </p:txBody>
      </p:sp>
    </p:spTree>
    <p:extLst>
      <p:ext uri="{BB962C8B-B14F-4D97-AF65-F5344CB8AC3E}">
        <p14:creationId xmlns:p14="http://schemas.microsoft.com/office/powerpoint/2010/main" val="42269994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45682-5E30-402B-9A2C-147225F8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integração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6E296-3EF0-4376-A112-19EC9EF48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Seus principais processos e respectivos objetivos são: </a:t>
            </a:r>
          </a:p>
          <a:p>
            <a:pPr lvl="1" algn="just"/>
            <a:r>
              <a:rPr lang="pt-BR" sz="2400" dirty="0"/>
              <a:t>Desenvolvimento do Plano do projeto, que visa integrar e coordenar todos os planos do projeto, gerando um documento consistente;</a:t>
            </a:r>
          </a:p>
          <a:p>
            <a:pPr lvl="1" algn="just"/>
            <a:r>
              <a:rPr lang="pt-BR" sz="2400" dirty="0"/>
              <a:t>Execução dos Planos do Projeto, onde se integra os diversos planos (Escopo, Tempo, Financeiro, Risco, Qualidade, ...) e se conduz a execução das atividades;</a:t>
            </a:r>
          </a:p>
          <a:p>
            <a:pPr lvl="1" algn="just"/>
            <a:r>
              <a:rPr lang="pt-BR" sz="2400" dirty="0"/>
              <a:t>Controle integrado de todos os tipos de mudanças (escopo, prazo, custo, risco, ...) </a:t>
            </a:r>
          </a:p>
          <a:p>
            <a:pPr algn="just"/>
            <a:r>
              <a:rPr lang="pt-BR" sz="2800" dirty="0"/>
              <a:t>Basicamente, é a amarração entre todas as outras disciplinas.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3960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497D5-4AB5-4ADF-B3D8-A922A898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escopo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D0424D-5A38-497C-A745-DBB701BC5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É o </a:t>
            </a:r>
            <a:r>
              <a:rPr lang="pt-BR" b="1" dirty="0"/>
              <a:t>coração</a:t>
            </a:r>
            <a:r>
              <a:rPr lang="pt-BR" dirty="0"/>
              <a:t> do projeto;</a:t>
            </a:r>
          </a:p>
          <a:p>
            <a:pPr algn="just"/>
            <a:r>
              <a:rPr lang="pt-BR" dirty="0"/>
              <a:t>Define </a:t>
            </a:r>
            <a:r>
              <a:rPr lang="pt-BR" b="1" dirty="0"/>
              <a:t>o que </a:t>
            </a:r>
            <a:r>
              <a:rPr lang="pt-BR" dirty="0"/>
              <a:t>deverá ser feito, o </a:t>
            </a:r>
            <a:r>
              <a:rPr lang="pt-BR" b="1" dirty="0"/>
              <a:t>objetivo final</a:t>
            </a:r>
            <a:r>
              <a:rPr lang="pt-BR" dirty="0"/>
              <a:t> a ser alcançado (escopo do produto do projeto – características, e funcionalidades), bem como o escopo do projeto, que significa o trabalho a ser realizado para o desenvolvimento do produto final;</a:t>
            </a:r>
          </a:p>
          <a:p>
            <a:pPr algn="just"/>
            <a:r>
              <a:rPr lang="pt-BR" dirty="0"/>
              <a:t>O escopo do produto, normalmente e definido pelo Cliente, ou com este em conjunto com o Gerente ou equipe do projeto;</a:t>
            </a:r>
          </a:p>
        </p:txBody>
      </p:sp>
    </p:spTree>
    <p:extLst>
      <p:ext uri="{BB962C8B-B14F-4D97-AF65-F5344CB8AC3E}">
        <p14:creationId xmlns:p14="http://schemas.microsoft.com/office/powerpoint/2010/main" val="2639183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497D5-4AB5-4ADF-B3D8-A922A898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escopo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D0424D-5A38-497C-A745-DBB701BC5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O escopo do projeto deve ser desenvolvido a partir do escopo do produto e para tal, utiliza-se uma metodologia intitulada </a:t>
            </a:r>
            <a:r>
              <a:rPr lang="pt-BR" b="1" dirty="0"/>
              <a:t>EAP – Estrutura Analítica de Projeto</a:t>
            </a:r>
            <a:r>
              <a:rPr lang="pt-BR" dirty="0"/>
              <a:t> (WBS – </a:t>
            </a:r>
            <a:r>
              <a:rPr lang="pt-BR" i="1" dirty="0" err="1"/>
              <a:t>Work</a:t>
            </a:r>
            <a:r>
              <a:rPr lang="pt-BR" i="1" dirty="0"/>
              <a:t> </a:t>
            </a:r>
            <a:r>
              <a:rPr lang="pt-BR" i="1" dirty="0" err="1"/>
              <a:t>Breakdown</a:t>
            </a:r>
            <a:r>
              <a:rPr lang="pt-BR" i="1" dirty="0"/>
              <a:t> </a:t>
            </a:r>
            <a:r>
              <a:rPr lang="pt-BR" i="1" dirty="0" err="1"/>
              <a:t>Structure</a:t>
            </a:r>
            <a:r>
              <a:rPr lang="pt-BR" i="1" dirty="0"/>
              <a:t>), </a:t>
            </a:r>
            <a:r>
              <a:rPr lang="pt-BR" dirty="0"/>
              <a:t>que decompõe o projeto em elementos</a:t>
            </a:r>
            <a:r>
              <a:rPr lang="pt-BR" i="1" dirty="0"/>
              <a:t>, </a:t>
            </a:r>
            <a:r>
              <a:rPr lang="pt-BR" dirty="0"/>
              <a:t>separando os produtos em suas partes componentes;</a:t>
            </a:r>
          </a:p>
          <a:p>
            <a:pPr algn="just"/>
            <a:r>
              <a:rPr lang="pt-BR" dirty="0"/>
              <a:t>Muitas mudanças devem ser adiadas para viabilizar o término do projeto em condições adequadas ao seu principal objetivo.</a:t>
            </a:r>
          </a:p>
        </p:txBody>
      </p:sp>
    </p:spTree>
    <p:extLst>
      <p:ext uri="{BB962C8B-B14F-4D97-AF65-F5344CB8AC3E}">
        <p14:creationId xmlns:p14="http://schemas.microsoft.com/office/powerpoint/2010/main" val="2433143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C5D11-DD9E-4F0E-922B-E8D202A1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tempo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3027C2-E323-432B-8B78-E94B5ED48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A preocupação é com o que deve ser feito (definido a partir do escopo do trabalho e a EAP), e a </a:t>
            </a:r>
            <a:r>
              <a:rPr lang="pt-BR" b="1" dirty="0"/>
              <a:t>organização</a:t>
            </a:r>
            <a:r>
              <a:rPr lang="pt-BR" dirty="0"/>
              <a:t> do trabalho </a:t>
            </a:r>
            <a:r>
              <a:rPr lang="pt-BR" b="1" dirty="0"/>
              <a:t>ao longo do tempo</a:t>
            </a:r>
            <a:r>
              <a:rPr lang="pt-BR" dirty="0"/>
              <a:t>, para garantir que o projeto será concluído </a:t>
            </a:r>
            <a:r>
              <a:rPr lang="pt-BR" b="1" dirty="0"/>
              <a:t>dentro do prazo </a:t>
            </a:r>
            <a:r>
              <a:rPr lang="pt-BR" dirty="0"/>
              <a:t>determinado;</a:t>
            </a:r>
          </a:p>
          <a:p>
            <a:pPr algn="just"/>
            <a:r>
              <a:rPr lang="pt-BR" dirty="0"/>
              <a:t>O gerenciamento de tempo é também considerado uma das razões mais importantes para o estabelecimento de conflitos entre os integrantes de um projeto;</a:t>
            </a:r>
          </a:p>
          <a:p>
            <a:pPr algn="just"/>
            <a:r>
              <a:rPr lang="pt-BR" dirty="0"/>
              <a:t>O tempo talvez seja o único recurso que é absolutamente irrecuperável, o que torna esta gestão absolutamente crítica para o projeto, atendendo a um dos três fatores críticos de sucesso: </a:t>
            </a:r>
            <a:r>
              <a:rPr lang="pt-BR" i="1" dirty="0" err="1"/>
              <a:t>on</a:t>
            </a:r>
            <a:r>
              <a:rPr lang="pt-BR" i="1" dirty="0"/>
              <a:t>-time</a:t>
            </a:r>
            <a:r>
              <a:rPr lang="pt-BR" dirty="0"/>
              <a:t> (no prazo).</a:t>
            </a:r>
          </a:p>
        </p:txBody>
      </p:sp>
    </p:spTree>
    <p:extLst>
      <p:ext uri="{BB962C8B-B14F-4D97-AF65-F5344CB8AC3E}">
        <p14:creationId xmlns:p14="http://schemas.microsoft.com/office/powerpoint/2010/main" val="20312933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C5D11-DD9E-4F0E-922B-E8D202A1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tempo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3027C2-E323-432B-8B78-E94B5ED48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Para isso é necessário:</a:t>
            </a:r>
          </a:p>
          <a:p>
            <a:pPr lvl="1" algn="just"/>
            <a:r>
              <a:rPr lang="pt-BR" dirty="0"/>
              <a:t>Definir as atividades, a partir da EAP desenvolvida em Escopo; </a:t>
            </a:r>
          </a:p>
          <a:p>
            <a:pPr lvl="1" algn="just"/>
            <a:r>
              <a:rPr lang="pt-BR" dirty="0"/>
              <a:t>Sequenciar as atividades, definindo suas dependências;</a:t>
            </a:r>
          </a:p>
          <a:p>
            <a:pPr lvl="1" algn="just"/>
            <a:r>
              <a:rPr lang="pt-BR" dirty="0"/>
              <a:t>Estimar suas durações;</a:t>
            </a:r>
          </a:p>
          <a:p>
            <a:pPr lvl="1" algn="just"/>
            <a:r>
              <a:rPr lang="pt-BR" dirty="0"/>
              <a:t>Elaborar o cronograma. </a:t>
            </a:r>
          </a:p>
        </p:txBody>
      </p:sp>
    </p:spTree>
    <p:extLst>
      <p:ext uri="{BB962C8B-B14F-4D97-AF65-F5344CB8AC3E}">
        <p14:creationId xmlns:p14="http://schemas.microsoft.com/office/powerpoint/2010/main" val="223088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E3223-E55B-49B9-9CB2-84FE1928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70A291-55B7-48BA-BE01-7EF8DBDE2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Projeto é um </a:t>
            </a:r>
            <a:r>
              <a:rPr lang="pt-BR" b="1" dirty="0"/>
              <a:t>esforço temporário </a:t>
            </a:r>
            <a:r>
              <a:rPr lang="pt-BR" dirty="0"/>
              <a:t>empreendido para criar um </a:t>
            </a:r>
            <a:r>
              <a:rPr lang="pt-BR" b="1" dirty="0"/>
              <a:t>produto</a:t>
            </a:r>
            <a:r>
              <a:rPr lang="pt-BR" dirty="0"/>
              <a:t> ou </a:t>
            </a:r>
            <a:r>
              <a:rPr lang="pt-BR" b="1" dirty="0"/>
              <a:t>serviço</a:t>
            </a:r>
            <a:r>
              <a:rPr lang="pt-BR" dirty="0"/>
              <a:t> </a:t>
            </a:r>
            <a:r>
              <a:rPr lang="pt-BR" b="1" dirty="0"/>
              <a:t>único</a:t>
            </a:r>
            <a:r>
              <a:rPr lang="pt-BR" dirty="0"/>
              <a:t>.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Fruto de vontade empreendedora;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Ambicioso e desafiador, porém viável;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Temporário, tem ciclo de vida predeterminado (</a:t>
            </a:r>
            <a:r>
              <a:rPr lang="pt-BR" i="1" dirty="0"/>
              <a:t>time-</a:t>
            </a:r>
            <a:r>
              <a:rPr lang="pt-BR" i="1" dirty="0" err="1"/>
              <a:t>limited</a:t>
            </a:r>
            <a:r>
              <a:rPr lang="pt-BR" dirty="0"/>
              <a:t>);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Marcado por objetivos (</a:t>
            </a:r>
            <a:r>
              <a:rPr lang="pt-BR" i="1" dirty="0" err="1"/>
              <a:t>goal-driven</a:t>
            </a:r>
            <a:r>
              <a:rPr lang="pt-BR" dirty="0"/>
              <a:t>);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Único, não é rotina (</a:t>
            </a:r>
            <a:r>
              <a:rPr lang="pt-BR" i="1" dirty="0" err="1"/>
              <a:t>one-shot</a:t>
            </a:r>
            <a:r>
              <a:rPr lang="pt-BR" dirty="0"/>
              <a:t>);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Sempre contém riscos e incerteza.</a:t>
            </a:r>
          </a:p>
        </p:txBody>
      </p:sp>
      <p:pic>
        <p:nvPicPr>
          <p:cNvPr id="4" name="Gráfico 5">
            <a:extLst>
              <a:ext uri="{FF2B5EF4-FFF2-40B4-BE49-F238E27FC236}">
                <a16:creationId xmlns:a16="http://schemas.microsoft.com/office/drawing/2014/main" id="{218FD4AE-E21F-3DD7-A28B-4F50C29A2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284" y="74256"/>
            <a:ext cx="1812082" cy="55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250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9488D-2567-4F4E-A90F-5AB993F2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custos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C954EA-5A43-40E5-A43E-1E2A9240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O gerenciamento de custos tem como objetivo garantir que o </a:t>
            </a:r>
            <a:r>
              <a:rPr lang="pt-BR" b="1" dirty="0"/>
              <a:t>capital</a:t>
            </a:r>
            <a:r>
              <a:rPr lang="pt-BR" dirty="0"/>
              <a:t> disponível será </a:t>
            </a:r>
            <a:r>
              <a:rPr lang="pt-BR" b="1" dirty="0"/>
              <a:t>suficiente</a:t>
            </a:r>
            <a:r>
              <a:rPr lang="pt-BR" dirty="0"/>
              <a:t> para obter todos os recursos para se realizarem os trabalhos do projeto;</a:t>
            </a:r>
          </a:p>
          <a:p>
            <a:pPr algn="just"/>
            <a:r>
              <a:rPr lang="pt-BR" dirty="0"/>
              <a:t>O gerenciamento de custos diz respeito aos </a:t>
            </a:r>
            <a:r>
              <a:rPr lang="pt-BR" b="1" dirty="0"/>
              <a:t>orçamentos</a:t>
            </a:r>
            <a:r>
              <a:rPr lang="pt-BR" dirty="0"/>
              <a:t>.</a:t>
            </a:r>
          </a:p>
          <a:p>
            <a:pPr lvl="1" algn="just"/>
            <a:r>
              <a:rPr lang="pt-BR" dirty="0"/>
              <a:t>O orçamento não pode ser considerado simplesmente como uma visão do plano; ele é um mecanismo poderoso de controle</a:t>
            </a:r>
            <a:r>
              <a:rPr lang="pt-BR" i="1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263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9488D-2567-4F4E-A90F-5AB993F2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custos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C954EA-5A43-40E5-A43E-1E2A9240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O foco deve ser em gestão financeira, onde o custo é apenas um dos componentes;</a:t>
            </a:r>
          </a:p>
          <a:p>
            <a:pPr algn="just"/>
            <a:r>
              <a:rPr lang="pt-BR" dirty="0"/>
              <a:t>O processo de análise de projetos deve contemplar o resultado financeiro esperado, e isto contempla também os resultados do projeto;</a:t>
            </a:r>
          </a:p>
          <a:p>
            <a:pPr algn="just"/>
            <a:r>
              <a:rPr lang="pt-BR" dirty="0"/>
              <a:t>Aqui está presente mais um dos fatores críticos de sucesso do projeto: </a:t>
            </a:r>
            <a:r>
              <a:rPr lang="pt-BR" i="1" dirty="0" err="1"/>
              <a:t>on</a:t>
            </a:r>
            <a:r>
              <a:rPr lang="pt-BR" i="1" dirty="0"/>
              <a:t>-budget </a:t>
            </a:r>
            <a:r>
              <a:rPr lang="pt-BR" dirty="0"/>
              <a:t>(dentro do orçamento)</a:t>
            </a:r>
            <a:r>
              <a:rPr lang="pt-BR" i="1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79927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9F4A2-0BC3-4139-8CF5-A6CD8827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qualidade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49AFB5-94D8-4326-9A90-4FF95B478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/>
              <a:t>“Qualidade não é uma ideia ou uma coisa concreta, mas uma terceira entidade independente das duas… embora não se possa definir qualidade, sabe-se o que ela é.”</a:t>
            </a:r>
          </a:p>
          <a:p>
            <a:pPr marL="0" indent="0" algn="r">
              <a:buNone/>
            </a:pPr>
            <a:r>
              <a:rPr lang="pt-BR" dirty="0"/>
              <a:t>(PIRSIG, 2006)</a:t>
            </a:r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“É o grau com que um conjunto de características inerentes atende aos requisitos.”</a:t>
            </a:r>
          </a:p>
          <a:p>
            <a:pPr marL="0" indent="0" algn="r">
              <a:buNone/>
            </a:pPr>
            <a:r>
              <a:rPr lang="pt-BR" dirty="0"/>
              <a:t>(PMBOK, 2008, p. 190)</a:t>
            </a:r>
          </a:p>
        </p:txBody>
      </p:sp>
    </p:spTree>
    <p:extLst>
      <p:ext uri="{BB962C8B-B14F-4D97-AF65-F5344CB8AC3E}">
        <p14:creationId xmlns:p14="http://schemas.microsoft.com/office/powerpoint/2010/main" val="26396881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9F4A2-0BC3-4139-8CF5-A6CD8827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qualidade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49AFB5-94D8-4326-9A90-4FF95B478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conceito de qualidade em projetos está associado a dois componentes: </a:t>
            </a:r>
          </a:p>
          <a:p>
            <a:pPr lvl="1"/>
            <a:r>
              <a:rPr lang="pt-BR" b="1" dirty="0"/>
              <a:t>Qualidade do produto</a:t>
            </a:r>
            <a:r>
              <a:rPr lang="pt-BR" dirty="0"/>
              <a:t> final a ser desenvolvido, associada aos objetivos técnicos e objetivos humanos alcançados; </a:t>
            </a:r>
          </a:p>
          <a:p>
            <a:pPr lvl="1"/>
            <a:r>
              <a:rPr lang="pt-BR" b="1" dirty="0"/>
              <a:t>Qualidade do processo</a:t>
            </a:r>
            <a:r>
              <a:rPr lang="pt-BR" dirty="0"/>
              <a:t> de desenvolvimento do projeto, basicamente se refere ao atingimento dos Fatores Críticos de Sucesso (Tempo e Custo): dentro do tempo e dentro do orçamento.</a:t>
            </a:r>
          </a:p>
        </p:txBody>
      </p:sp>
    </p:spTree>
    <p:extLst>
      <p:ext uri="{BB962C8B-B14F-4D97-AF65-F5344CB8AC3E}">
        <p14:creationId xmlns:p14="http://schemas.microsoft.com/office/powerpoint/2010/main" val="31332795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9F4A2-0BC3-4139-8CF5-A6CD8827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qualidade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49AFB5-94D8-4326-9A90-4FF95B478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Os processos necessários para esta disciplina, contemplam: </a:t>
            </a:r>
          </a:p>
          <a:p>
            <a:pPr lvl="1"/>
            <a:r>
              <a:rPr lang="pt-BR" b="1" dirty="0"/>
              <a:t>Planejamento da Qualidade</a:t>
            </a:r>
            <a:r>
              <a:rPr lang="pt-BR" dirty="0"/>
              <a:t>, onde se definem os padrões de qualidade a serem alcançados e como atingi-los;</a:t>
            </a:r>
          </a:p>
          <a:p>
            <a:pPr lvl="1"/>
            <a:r>
              <a:rPr lang="pt-BR" b="1" dirty="0"/>
              <a:t>Garantia da Qualidade</a:t>
            </a:r>
            <a:r>
              <a:rPr lang="pt-BR" dirty="0"/>
              <a:t>, onde se realiza uma avaliação periódica do desempenho geral do projeto;</a:t>
            </a:r>
          </a:p>
          <a:p>
            <a:pPr lvl="1"/>
            <a:r>
              <a:rPr lang="pt-BR" b="1" dirty="0"/>
              <a:t>Controle da Qualidade</a:t>
            </a:r>
            <a:r>
              <a:rPr lang="pt-BR" dirty="0"/>
              <a:t>, onde se monitora os resultados, de forma a garantir que estejam de acordo com o planejado.</a:t>
            </a:r>
          </a:p>
        </p:txBody>
      </p:sp>
    </p:spTree>
    <p:extLst>
      <p:ext uri="{BB962C8B-B14F-4D97-AF65-F5344CB8AC3E}">
        <p14:creationId xmlns:p14="http://schemas.microsoft.com/office/powerpoint/2010/main" val="18823223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E13F5-7959-45F4-9497-E0797FD9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 recursos humanos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00C17F-7099-47F5-958D-5CAE02949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Todos os resultados do projeto podem ser vistos como fruto das </a:t>
            </a:r>
            <a:r>
              <a:rPr lang="pt-BR" b="1" dirty="0"/>
              <a:t>relações humanas </a:t>
            </a:r>
            <a:r>
              <a:rPr lang="pt-BR" dirty="0"/>
              <a:t>e das </a:t>
            </a:r>
            <a:r>
              <a:rPr lang="pt-BR" b="1" dirty="0"/>
              <a:t>habilidades interpessoais </a:t>
            </a:r>
            <a:r>
              <a:rPr lang="pt-BR" dirty="0"/>
              <a:t>dos envolvidos, uma vez que a satisfação pessoal e a qualidade de vida estão se tornando fatores-chave na motivação de qualquer profissional;</a:t>
            </a:r>
          </a:p>
          <a:p>
            <a:r>
              <a:rPr lang="pt-BR" dirty="0"/>
              <a:t>Esta área de conhecimento procura enfocar a efetiva utilização dos recursos humanos envolvidos com o projeto;</a:t>
            </a:r>
          </a:p>
          <a:p>
            <a:r>
              <a:rPr lang="pt-BR" dirty="0"/>
              <a:t>Para tal, são especificados três processos básicos: </a:t>
            </a:r>
          </a:p>
        </p:txBody>
      </p:sp>
    </p:spTree>
    <p:extLst>
      <p:ext uri="{BB962C8B-B14F-4D97-AF65-F5344CB8AC3E}">
        <p14:creationId xmlns:p14="http://schemas.microsoft.com/office/powerpoint/2010/main" val="52567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E13F5-7959-45F4-9497-E0797FD9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6. recursos humanos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00C17F-7099-47F5-958D-5CAE02949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pt-BR" b="1" dirty="0"/>
              <a:t>Planejamento Organizacional</a:t>
            </a:r>
            <a:r>
              <a:rPr lang="pt-BR" dirty="0"/>
              <a:t>, onde se procura planejar a organização do projeto, com foco na equipe, definindo-se papéis e responsabilidades dos membros da equipe – responder à pergunta de quem faz o que, quando; </a:t>
            </a:r>
          </a:p>
          <a:p>
            <a:pPr lvl="1"/>
            <a:r>
              <a:rPr lang="pt-BR" b="1" dirty="0"/>
              <a:t>Formação da Equipe</a:t>
            </a:r>
            <a:r>
              <a:rPr lang="pt-BR" dirty="0"/>
              <a:t>, onde se aborda a montagem da equipe, alocando-se os recursos humanos necessários ao projeto;</a:t>
            </a:r>
          </a:p>
          <a:p>
            <a:pPr lvl="1"/>
            <a:r>
              <a:rPr lang="pt-BR" b="1" dirty="0"/>
              <a:t>Desenvolvimento da Equipe</a:t>
            </a:r>
            <a:r>
              <a:rPr lang="pt-BR" dirty="0"/>
              <a:t>, onde se procura, aproveitando a multidisciplinariedade das equipes, fazer com que todos os membros da equipe cresçam profissionalmente pelo simples fato de estarem trabalhando juntos.</a:t>
            </a:r>
          </a:p>
        </p:txBody>
      </p:sp>
    </p:spTree>
    <p:extLst>
      <p:ext uri="{BB962C8B-B14F-4D97-AF65-F5344CB8AC3E}">
        <p14:creationId xmlns:p14="http://schemas.microsoft.com/office/powerpoint/2010/main" val="530031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ECF27-3D19-40B5-8CD9-63AA227C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 comunicações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DA8A4A-87C1-4264-A114-F1DE4245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 comunicação é um processo pelo qual a </a:t>
            </a:r>
            <a:r>
              <a:rPr lang="pt-BR" b="1" dirty="0"/>
              <a:t>informação</a:t>
            </a:r>
            <a:r>
              <a:rPr lang="pt-BR" dirty="0"/>
              <a:t> é </a:t>
            </a:r>
            <a:r>
              <a:rPr lang="pt-BR" b="1" dirty="0"/>
              <a:t>transferida</a:t>
            </a:r>
            <a:r>
              <a:rPr lang="pt-BR" dirty="0"/>
              <a:t> entre os indivíduos através de símbolos, sinais e outros.</a:t>
            </a:r>
          </a:p>
          <a:p>
            <a:r>
              <a:rPr lang="pt-BR" dirty="0"/>
              <a:t>Além disso, a comunicação é um processo de </a:t>
            </a:r>
            <a:r>
              <a:rPr lang="pt-BR" b="1" dirty="0"/>
              <a:t>duas vias</a:t>
            </a:r>
            <a:r>
              <a:rPr lang="pt-BR" dirty="0"/>
              <a:t>, onde participam ativamente o </a:t>
            </a:r>
            <a:r>
              <a:rPr lang="pt-BR" b="1" dirty="0"/>
              <a:t>emissor</a:t>
            </a:r>
            <a:r>
              <a:rPr lang="pt-BR" dirty="0"/>
              <a:t> e o </a:t>
            </a:r>
            <a:r>
              <a:rPr lang="pt-BR" b="1" dirty="0"/>
              <a:t>receptor</a:t>
            </a:r>
            <a:r>
              <a:rPr lang="pt-BR" dirty="0"/>
              <a:t> da informação, com os envolvidos atuando, na maioria das vezes, como emissores e receptores simultaneamente.</a:t>
            </a:r>
          </a:p>
        </p:txBody>
      </p:sp>
    </p:spTree>
    <p:extLst>
      <p:ext uri="{BB962C8B-B14F-4D97-AF65-F5344CB8AC3E}">
        <p14:creationId xmlns:p14="http://schemas.microsoft.com/office/powerpoint/2010/main" val="30287628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ECF27-3D19-40B5-8CD9-63AA227C3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7. comunicações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DA8A4A-87C1-4264-A114-F1DE4245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As responsabilidades:</a:t>
            </a:r>
          </a:p>
          <a:p>
            <a:pPr lvl="1"/>
            <a:r>
              <a:rPr lang="pt-BR" b="1" dirty="0"/>
              <a:t>Emissor</a:t>
            </a:r>
            <a:r>
              <a:rPr lang="pt-BR" dirty="0"/>
              <a:t>: responsável por produzir uma informação clara, de modo que o receptor possa entendê-la com facilidade.</a:t>
            </a:r>
          </a:p>
          <a:p>
            <a:pPr lvl="1"/>
            <a:r>
              <a:rPr lang="pt-BR" b="1" dirty="0"/>
              <a:t>Receptor</a:t>
            </a:r>
            <a:r>
              <a:rPr lang="pt-BR" dirty="0"/>
              <a:t>: responsável por tornar claro que a informação foi recebida e completamente compreendida.</a:t>
            </a:r>
          </a:p>
          <a:p>
            <a:r>
              <a:rPr lang="pt-BR" dirty="0"/>
              <a:t>É importante que também sejam avaliadas as barreiras no processo de comunicação, devido a percepção individual de cada um, bem como sua personalidade, atitudes, emoções, etc.</a:t>
            </a:r>
          </a:p>
        </p:txBody>
      </p:sp>
    </p:spTree>
    <p:extLst>
      <p:ext uri="{BB962C8B-B14F-4D97-AF65-F5344CB8AC3E}">
        <p14:creationId xmlns:p14="http://schemas.microsoft.com/office/powerpoint/2010/main" val="36992824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C795-F391-4BB2-8AFA-87FF2196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 riscos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7A0485-F52D-4FB8-840B-E37264D2C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dirty="0"/>
              <a:t>Risco</a:t>
            </a:r>
            <a:r>
              <a:rPr lang="pt-BR" dirty="0"/>
              <a:t> é um “evento incerto, futuro, que pode ter consequências positivas ou negativas para o seu projeto ou organização”.</a:t>
            </a:r>
          </a:p>
          <a:p>
            <a:pPr lvl="1"/>
            <a:r>
              <a:rPr lang="pt-BR" dirty="0"/>
              <a:t>Aqui temos uma conotação não muito usual, pois historicamente, risco era algo sempre negativo. Mas observe:</a:t>
            </a:r>
          </a:p>
          <a:p>
            <a:pPr lvl="2"/>
            <a:r>
              <a:rPr lang="pt-BR" dirty="0"/>
              <a:t>Se analisarmos o fato incerto de “alta variação cambial”: se sua organização for importadora, certamente este evento, se ocorrer, será um risco negativo (Ameaça), pois aumenta os seus custos; no entanto, se sua organização é exportadora, este mesmo evento terá conotação positiva, pois alavanca (Oportunidade) o seu faturamento.</a:t>
            </a:r>
          </a:p>
        </p:txBody>
      </p:sp>
    </p:spTree>
    <p:extLst>
      <p:ext uri="{BB962C8B-B14F-4D97-AF65-F5344CB8AC3E}">
        <p14:creationId xmlns:p14="http://schemas.microsoft.com/office/powerpoint/2010/main" val="174597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87954-3941-4E46-9EC5-40EBF639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D8F024-E411-4973-834E-4384CB1F8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São </a:t>
            </a:r>
            <a:r>
              <a:rPr lang="pt-BR" b="1" dirty="0"/>
              <a:t>atributos</a:t>
            </a:r>
            <a:r>
              <a:rPr lang="pt-BR" dirty="0"/>
              <a:t> de um projeto: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Objetivos;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Tarefas;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Recursos;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Tempo Definido;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Individualidade/Unicidade;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Cliente.</a:t>
            </a:r>
          </a:p>
        </p:txBody>
      </p:sp>
      <p:pic>
        <p:nvPicPr>
          <p:cNvPr id="4" name="Gráfico 5">
            <a:extLst>
              <a:ext uri="{FF2B5EF4-FFF2-40B4-BE49-F238E27FC236}">
                <a16:creationId xmlns:a16="http://schemas.microsoft.com/office/drawing/2014/main" id="{BC95AEC5-6AEC-D353-A66B-81F458156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284" y="74256"/>
            <a:ext cx="1812082" cy="55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220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2C795-F391-4BB2-8AFA-87FF2196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8. riscos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7A0485-F52D-4FB8-840B-E37264D2C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Exemplos de Riscos:</a:t>
            </a:r>
          </a:p>
          <a:p>
            <a:pPr lvl="1"/>
            <a:r>
              <a:rPr lang="pt-BR" dirty="0"/>
              <a:t>Incorporar tecnologia avançada em um novo projeto;</a:t>
            </a:r>
          </a:p>
          <a:p>
            <a:pPr lvl="1"/>
            <a:r>
              <a:rPr lang="pt-BR" dirty="0"/>
              <a:t>Avanços tecnológicos que poderiam transformar a tecnologia escolhida originalmente em obsoleta antes de o projeto ser concluído;</a:t>
            </a:r>
          </a:p>
          <a:p>
            <a:pPr lvl="1"/>
            <a:r>
              <a:rPr lang="pt-BR" dirty="0"/>
              <a:t>Uma greve no auge de um projeto de construção;</a:t>
            </a:r>
          </a:p>
          <a:p>
            <a:pPr lvl="1"/>
            <a:r>
              <a:rPr lang="pt-BR" dirty="0"/>
              <a:t>Chuva ou temporais durante a fase de construção de um projeto de expansão;</a:t>
            </a:r>
          </a:p>
          <a:p>
            <a:pPr lvl="1"/>
            <a:r>
              <a:rPr lang="pt-BR" dirty="0"/>
              <a:t>O banco não aprovar o financiamento de um projeto;</a:t>
            </a:r>
          </a:p>
          <a:p>
            <a:pPr lvl="1"/>
            <a:r>
              <a:rPr lang="pt-BR" dirty="0"/>
              <a:t>Entrega atrasada de peças fundamentais por parte de um fornecedor.</a:t>
            </a:r>
          </a:p>
        </p:txBody>
      </p:sp>
    </p:spTree>
    <p:extLst>
      <p:ext uri="{BB962C8B-B14F-4D97-AF65-F5344CB8AC3E}">
        <p14:creationId xmlns:p14="http://schemas.microsoft.com/office/powerpoint/2010/main" val="11530720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B7E39-12BB-4DA0-AC27-9923389C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9. aquisições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137488-BC06-4C70-9B2D-BEB1980B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Esta área de conhecimento lida com os </a:t>
            </a:r>
            <a:r>
              <a:rPr lang="pt-BR" b="1" dirty="0"/>
              <a:t>recursos</a:t>
            </a:r>
            <a:r>
              <a:rPr lang="pt-BR" dirty="0"/>
              <a:t>, </a:t>
            </a:r>
            <a:r>
              <a:rPr lang="pt-BR" b="1" dirty="0"/>
              <a:t>bens</a:t>
            </a:r>
            <a:r>
              <a:rPr lang="pt-BR" dirty="0"/>
              <a:t> ou </a:t>
            </a:r>
            <a:r>
              <a:rPr lang="pt-BR" b="1" dirty="0"/>
              <a:t>serviços</a:t>
            </a:r>
            <a:r>
              <a:rPr lang="pt-BR" dirty="0"/>
              <a:t> </a:t>
            </a:r>
            <a:r>
              <a:rPr lang="pt-BR" b="1" dirty="0"/>
              <a:t>externos</a:t>
            </a:r>
            <a:r>
              <a:rPr lang="pt-BR" dirty="0"/>
              <a:t> ao projeto ou à organização, que precisam ser </a:t>
            </a:r>
            <a:r>
              <a:rPr lang="pt-BR" b="1" dirty="0"/>
              <a:t>contratados</a:t>
            </a:r>
            <a:r>
              <a:rPr lang="pt-BR" dirty="0"/>
              <a:t>;</a:t>
            </a:r>
          </a:p>
          <a:p>
            <a:r>
              <a:rPr lang="pt-BR" dirty="0"/>
              <a:t>Sempre que se contrata um membro externo para fornecer algo ao projeto existe um risco associado a ambas as parte (projeto e fornecedor). Por causa desse fator de risco muitas vezes o custo não é o único elemento a ser analisado na negociação.</a:t>
            </a:r>
          </a:p>
        </p:txBody>
      </p:sp>
    </p:spTree>
    <p:extLst>
      <p:ext uri="{BB962C8B-B14F-4D97-AF65-F5344CB8AC3E}">
        <p14:creationId xmlns:p14="http://schemas.microsoft.com/office/powerpoint/2010/main" val="10020046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B7E39-12BB-4DA0-AC27-9923389C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9. aquisições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137488-BC06-4C70-9B2D-BEB1980BB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O tipo do contrato também passa a determinar um papel fundamental no processo, uma vez que cada tipo de contrato representa um certo grau de incerteza e risco para o gerente de projeto.</a:t>
            </a:r>
          </a:p>
          <a:p>
            <a:r>
              <a:rPr lang="pt-BR" dirty="0"/>
              <a:t>Principais tipos de contrato:</a:t>
            </a:r>
          </a:p>
          <a:p>
            <a:pPr lvl="1"/>
            <a:r>
              <a:rPr lang="pt-BR" dirty="0"/>
              <a:t>Contrato de Preço Fixo Global;</a:t>
            </a:r>
          </a:p>
          <a:p>
            <a:pPr lvl="1"/>
            <a:r>
              <a:rPr lang="pt-BR" dirty="0"/>
              <a:t>Contrato de Preço Fixo Global com Incentivo;</a:t>
            </a:r>
          </a:p>
          <a:p>
            <a:pPr lvl="1"/>
            <a:r>
              <a:rPr lang="pt-BR" dirty="0"/>
              <a:t>Custos com Incentivo sobre os Resultados;</a:t>
            </a:r>
          </a:p>
          <a:p>
            <a:pPr lvl="1"/>
            <a:r>
              <a:rPr lang="pt-BR" dirty="0"/>
              <a:t>Custos com Preço Fixo;</a:t>
            </a:r>
          </a:p>
          <a:p>
            <a:pPr lvl="1"/>
            <a:r>
              <a:rPr lang="pt-BR" dirty="0"/>
              <a:t>Custo mais Percentual do Custo;</a:t>
            </a:r>
          </a:p>
          <a:p>
            <a:pPr lvl="1"/>
            <a:r>
              <a:rPr lang="pt-BR" dirty="0"/>
              <a:t>Contrato por Preço Unitário.</a:t>
            </a:r>
          </a:p>
        </p:txBody>
      </p:sp>
    </p:spTree>
    <p:extLst>
      <p:ext uri="{BB962C8B-B14F-4D97-AF65-F5344CB8AC3E}">
        <p14:creationId xmlns:p14="http://schemas.microsoft.com/office/powerpoint/2010/main" val="41297179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F0E3A-BD9A-4B31-9AD8-EFAE77F6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10. partes interessadas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46E47-EA56-4DED-8DD8-693DC860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Partes interessadas </a:t>
            </a:r>
            <a:r>
              <a:rPr lang="pt-BR" i="1" dirty="0"/>
              <a:t>(stakeholders)</a:t>
            </a:r>
            <a:r>
              <a:rPr lang="pt-BR" b="1" dirty="0"/>
              <a:t> </a:t>
            </a:r>
            <a:r>
              <a:rPr lang="pt-BR" dirty="0"/>
              <a:t>no projeto são </a:t>
            </a:r>
            <a:r>
              <a:rPr lang="pt-BR" b="1" dirty="0"/>
              <a:t>pessoas</a:t>
            </a:r>
            <a:r>
              <a:rPr lang="pt-BR" dirty="0"/>
              <a:t> e </a:t>
            </a:r>
            <a:r>
              <a:rPr lang="pt-BR" b="1" dirty="0"/>
              <a:t>organizações</a:t>
            </a:r>
            <a:r>
              <a:rPr lang="pt-BR" dirty="0"/>
              <a:t> </a:t>
            </a:r>
            <a:r>
              <a:rPr lang="pt-BR" b="1" dirty="0"/>
              <a:t>envolvidas</a:t>
            </a:r>
            <a:r>
              <a:rPr lang="pt-BR" dirty="0"/>
              <a:t> no projeto ou cujos </a:t>
            </a:r>
            <a:r>
              <a:rPr lang="pt-BR" b="1" dirty="0"/>
              <a:t>interesses</a:t>
            </a:r>
            <a:r>
              <a:rPr lang="pt-BR" dirty="0"/>
              <a:t> podem ser </a:t>
            </a:r>
            <a:r>
              <a:rPr lang="pt-BR" b="1" dirty="0"/>
              <a:t>afetados</a:t>
            </a:r>
            <a:r>
              <a:rPr lang="pt-BR" dirty="0"/>
              <a:t> como resultado da execução ou do término do projeto;</a:t>
            </a:r>
          </a:p>
          <a:p>
            <a:r>
              <a:rPr lang="pt-BR" dirty="0"/>
              <a:t>Eles podem também exercer influência sobre os objetivos e resultados do projeto;</a:t>
            </a:r>
          </a:p>
        </p:txBody>
      </p:sp>
    </p:spTree>
    <p:extLst>
      <p:ext uri="{BB962C8B-B14F-4D97-AF65-F5344CB8AC3E}">
        <p14:creationId xmlns:p14="http://schemas.microsoft.com/office/powerpoint/2010/main" val="5532938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F0E3A-BD9A-4B31-9AD8-EFAE77F6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10. partes interessadas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46E47-EA56-4DED-8DD8-693DC860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Possuem diversos níveis de responsabilidade e de autoridade quando participam de um projeto e eles podem mudar durante o ciclo de vida do projeto;</a:t>
            </a:r>
          </a:p>
          <a:p>
            <a:r>
              <a:rPr lang="pt-BR" dirty="0"/>
              <a:t>A equipe de gerenciamento de projetos precisa identificar as partes interessadas, determinar suas necessidades e expectativas e, na medida do possível, gerenciar sua influência em relação aos requisitos para garantir o sucesso do projeto.</a:t>
            </a:r>
          </a:p>
        </p:txBody>
      </p:sp>
    </p:spTree>
    <p:extLst>
      <p:ext uri="{BB962C8B-B14F-4D97-AF65-F5344CB8AC3E}">
        <p14:creationId xmlns:p14="http://schemas.microsoft.com/office/powerpoint/2010/main" val="21096139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423E7-F06F-4225-A00B-4B16FF01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Explorando o Assunto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821220-A414-409E-ACB5-2E4AB3610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964" y="1973832"/>
            <a:ext cx="1104900" cy="99146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B25945C-8282-797F-6FB2-9E06639FAA66}"/>
              </a:ext>
            </a:extLst>
          </p:cNvPr>
          <p:cNvSpPr txBox="1"/>
          <p:nvPr/>
        </p:nvSpPr>
        <p:spPr>
          <a:xfrm>
            <a:off x="663604" y="1973832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https://www.pmi.org/learning/library/agile-project-management-pmbok-waterfall-7042</a:t>
            </a:r>
            <a:r>
              <a:rPr lang="pt-BR" dirty="0"/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0E1A072-525C-A410-CA3E-0B25EBF9419D}"/>
              </a:ext>
            </a:extLst>
          </p:cNvPr>
          <p:cNvSpPr txBox="1"/>
          <p:nvPr/>
        </p:nvSpPr>
        <p:spPr>
          <a:xfrm>
            <a:off x="663604" y="3284692"/>
            <a:ext cx="8032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Leiam o artigo e vamos discutir.</a:t>
            </a:r>
          </a:p>
          <a:p>
            <a:endParaRPr lang="pt-BR" sz="2400" dirty="0"/>
          </a:p>
          <a:p>
            <a:r>
              <a:rPr lang="pt-BR" sz="2400" dirty="0"/>
              <a:t>Quais os principais conceitos? Acham que agregam para a gestão de projetos?</a:t>
            </a:r>
          </a:p>
          <a:p>
            <a:endParaRPr lang="pt-BR" sz="2400" dirty="0"/>
          </a:p>
          <a:p>
            <a:r>
              <a:rPr lang="pt-BR" sz="2400" dirty="0"/>
              <a:t>Qual o ponto mais importante no seu ponto de vista?  </a:t>
            </a:r>
          </a:p>
        </p:txBody>
      </p:sp>
    </p:spTree>
    <p:extLst>
      <p:ext uri="{BB962C8B-B14F-4D97-AF65-F5344CB8AC3E}">
        <p14:creationId xmlns:p14="http://schemas.microsoft.com/office/powerpoint/2010/main" val="42934266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D0163-8A55-E5E5-735B-5839E4D86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AC656-9B7E-1AD8-64F8-1DEB5F57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Explorando o Assunto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167121-BF82-24C5-DFD5-2A8674D72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964" y="1973832"/>
            <a:ext cx="1104900" cy="99146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DCC1A7D-5327-5516-639B-E1AEC48E244C}"/>
              </a:ext>
            </a:extLst>
          </p:cNvPr>
          <p:cNvSpPr/>
          <p:nvPr/>
        </p:nvSpPr>
        <p:spPr>
          <a:xfrm>
            <a:off x="1986563" y="4024942"/>
            <a:ext cx="588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https://www.youtube.com/watch?v=le0GTYjlvl4</a:t>
            </a:r>
            <a:endParaRPr lang="pt-BR" dirty="0"/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025DF68-DA69-E856-F4D5-B53572CE67AB}"/>
              </a:ext>
            </a:extLst>
          </p:cNvPr>
          <p:cNvSpPr/>
          <p:nvPr/>
        </p:nvSpPr>
        <p:spPr>
          <a:xfrm>
            <a:off x="517584" y="1792694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Baseado no que vimos até o momento, vocês acham que gestão de projetos é um conceito novo ou antigo?</a:t>
            </a:r>
          </a:p>
        </p:txBody>
      </p:sp>
    </p:spTree>
    <p:extLst>
      <p:ext uri="{BB962C8B-B14F-4D97-AF65-F5344CB8AC3E}">
        <p14:creationId xmlns:p14="http://schemas.microsoft.com/office/powerpoint/2010/main" val="40593679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7230D-766A-93DC-FF13-477FAF45C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B77B1-6D14-5321-9ED2-861A005D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602F13-BAB0-6C5C-24D9-713AE4D32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964" y="1973832"/>
            <a:ext cx="1104900" cy="99146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C858F15-A02E-1320-0298-0362E25FEA0A}"/>
              </a:ext>
            </a:extLst>
          </p:cNvPr>
          <p:cNvSpPr/>
          <p:nvPr/>
        </p:nvSpPr>
        <p:spPr>
          <a:xfrm>
            <a:off x="1670760" y="3306628"/>
            <a:ext cx="57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https://www.youtube.com/watch?v=8wPurqWWaJE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96621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9C93B-6713-4D3F-E9A5-875D9450C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5DEBF-E134-9AAB-B0B5-17665D27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E482A1-1DCD-B4CB-5F24-E1BFFC4D3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964" y="1973832"/>
            <a:ext cx="1104900" cy="99146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551483F-8B37-3AED-196B-A434D6E48CAB}"/>
              </a:ext>
            </a:extLst>
          </p:cNvPr>
          <p:cNvSpPr txBox="1"/>
          <p:nvPr/>
        </p:nvSpPr>
        <p:spPr>
          <a:xfrm>
            <a:off x="587136" y="2054358"/>
            <a:ext cx="89767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t-BR" sz="2000" dirty="0"/>
              <a:t>Dividam-se em grupos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pt-BR" sz="2000" dirty="0"/>
              <a:t>Pensando nas fases do ciclo de vida de um projeto </a:t>
            </a:r>
            <a:r>
              <a:rPr lang="pt-BR" sz="2000" dirty="0">
                <a:solidFill>
                  <a:srgbClr val="00B0F0"/>
                </a:solidFill>
              </a:rPr>
              <a:t>– </a:t>
            </a:r>
            <a:r>
              <a:rPr lang="pt-BR" sz="2000" b="1" dirty="0">
                <a:solidFill>
                  <a:srgbClr val="00B0F0"/>
                </a:solidFill>
              </a:rPr>
              <a:t>Iniciação, Planejamento, Execução, Monitoramento e Encerramento</a:t>
            </a:r>
            <a:r>
              <a:rPr lang="pt-BR" sz="2000" b="1" dirty="0">
                <a:solidFill>
                  <a:srgbClr val="C00000"/>
                </a:solidFill>
              </a:rPr>
              <a:t> </a:t>
            </a:r>
            <a:r>
              <a:rPr lang="pt-BR" sz="2000" dirty="0"/>
              <a:t>- listem quais as tarefas que devem ser planejadas e executadas em cada uma das fases de um projeto de </a:t>
            </a:r>
            <a:r>
              <a:rPr lang="pt-BR" sz="2000" b="1" dirty="0">
                <a:solidFill>
                  <a:srgbClr val="00B0F0"/>
                </a:solidFill>
              </a:rPr>
              <a:t>CHURRASCO DE COMEMORAÇÂO DE FINAL DE SEMESTRE.</a:t>
            </a:r>
          </a:p>
          <a:p>
            <a:pPr marL="285750" indent="-285750">
              <a:buFont typeface="Arial" pitchFamily="34" charset="0"/>
              <a:buChar char="•"/>
            </a:pPr>
            <a:endParaRPr lang="pt-BR" sz="2000" dirty="0"/>
          </a:p>
          <a:p>
            <a:pPr marL="285750" indent="-285750">
              <a:buFont typeface="Arial" pitchFamily="34" charset="0"/>
              <a:buChar char="•"/>
            </a:pPr>
            <a:endParaRPr lang="pt-BR" sz="2000" dirty="0"/>
          </a:p>
          <a:p>
            <a:pPr marL="1200150" lvl="2" indent="-285750">
              <a:buFont typeface="Wingdings" pitchFamily="2" charset="2"/>
              <a:buChar char="Ø"/>
            </a:pPr>
            <a:endParaRPr lang="pt-BR" sz="2000" dirty="0"/>
          </a:p>
          <a:p>
            <a:r>
              <a:rPr lang="pt-BR" sz="2000" dirty="0"/>
              <a:t>	  </a:t>
            </a:r>
          </a:p>
        </p:txBody>
      </p:sp>
    </p:spTree>
    <p:extLst>
      <p:ext uri="{BB962C8B-B14F-4D97-AF65-F5344CB8AC3E}">
        <p14:creationId xmlns:p14="http://schemas.microsoft.com/office/powerpoint/2010/main" val="15158114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9426F-E1E6-41FD-9402-6845A254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C11CF-504E-412E-94C2-51461B8A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PIRSIG, R. M. </a:t>
            </a:r>
            <a:r>
              <a:rPr lang="pt-BR" sz="2000" b="1" i="1" dirty="0"/>
              <a:t>The </a:t>
            </a:r>
            <a:r>
              <a:rPr lang="pt-BR" sz="2000" b="1" i="1" dirty="0" err="1"/>
              <a:t>Art</a:t>
            </a:r>
            <a:r>
              <a:rPr lang="pt-BR" sz="2000" b="1" i="1" dirty="0"/>
              <a:t> </a:t>
            </a:r>
            <a:r>
              <a:rPr lang="pt-BR" sz="2000" b="1" i="1" dirty="0" err="1"/>
              <a:t>Of</a:t>
            </a:r>
            <a:r>
              <a:rPr lang="pt-BR" sz="2000" b="1" i="1" dirty="0"/>
              <a:t> </a:t>
            </a:r>
            <a:r>
              <a:rPr lang="pt-BR" sz="2000" b="1" i="1" dirty="0" err="1"/>
              <a:t>Motorcycle</a:t>
            </a:r>
            <a:r>
              <a:rPr lang="pt-BR" sz="2000" b="1" i="1" dirty="0"/>
              <a:t> </a:t>
            </a:r>
            <a:r>
              <a:rPr lang="pt-BR" sz="2000" b="1" i="1" dirty="0" err="1"/>
              <a:t>Maintenance</a:t>
            </a:r>
            <a:r>
              <a:rPr lang="pt-BR" sz="2000" dirty="0"/>
              <a:t>. </a:t>
            </a:r>
            <a:r>
              <a:rPr lang="pt-BR" sz="2000" dirty="0" err="1"/>
              <a:t>HarperTorch</a:t>
            </a:r>
            <a:r>
              <a:rPr lang="pt-BR" sz="2000" dirty="0"/>
              <a:t>. 2006.</a:t>
            </a:r>
          </a:p>
          <a:p>
            <a:r>
              <a:rPr lang="pt-BR" sz="2000" dirty="0"/>
              <a:t>PMI. </a:t>
            </a:r>
            <a:r>
              <a:rPr lang="en-US" sz="2000" b="1" i="1" dirty="0"/>
              <a:t>A Guide to the Project Management Body of Knowledge (PMBOK Guide)</a:t>
            </a:r>
            <a:r>
              <a:rPr lang="pt-BR" sz="2000" dirty="0"/>
              <a:t>. 5th ed. 2008.</a:t>
            </a:r>
          </a:p>
        </p:txBody>
      </p:sp>
    </p:spTree>
    <p:extLst>
      <p:ext uri="{BB962C8B-B14F-4D97-AF65-F5344CB8AC3E}">
        <p14:creationId xmlns:p14="http://schemas.microsoft.com/office/powerpoint/2010/main" val="410742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841D2-766C-47AF-9834-910AA512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869CB0-9F3F-42AC-800C-5879EF5A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Nesse contexto, pode-se concluir que um </a:t>
            </a:r>
            <a:r>
              <a:rPr lang="pt-BR" b="1" dirty="0"/>
              <a:t>projeto</a:t>
            </a:r>
            <a:r>
              <a:rPr lang="pt-BR" dirty="0"/>
              <a:t> é um </a:t>
            </a:r>
            <a:r>
              <a:rPr lang="pt-BR" b="1" dirty="0"/>
              <a:t>evento único</a:t>
            </a:r>
            <a:r>
              <a:rPr lang="pt-BR" dirty="0"/>
              <a:t>, composto de um </a:t>
            </a:r>
            <a:r>
              <a:rPr lang="pt-BR" b="1" dirty="0"/>
              <a:t>conjunto de ações </a:t>
            </a:r>
            <a:r>
              <a:rPr lang="pt-BR" dirty="0"/>
              <a:t>executadas de maneira </a:t>
            </a:r>
            <a:r>
              <a:rPr lang="pt-BR" b="1" dirty="0"/>
              <a:t>coordenada</a:t>
            </a:r>
            <a:r>
              <a:rPr lang="pt-BR" dirty="0"/>
              <a:t>, ao qual são </a:t>
            </a:r>
            <a:r>
              <a:rPr lang="pt-BR" b="1" dirty="0"/>
              <a:t>alocados</a:t>
            </a:r>
            <a:r>
              <a:rPr lang="pt-BR" dirty="0"/>
              <a:t> </a:t>
            </a:r>
            <a:r>
              <a:rPr lang="pt-BR" b="1" dirty="0"/>
              <a:t>recursos</a:t>
            </a:r>
            <a:r>
              <a:rPr lang="pt-BR" dirty="0"/>
              <a:t> necessários, para que em um dado </a:t>
            </a:r>
            <a:r>
              <a:rPr lang="pt-BR" b="1" dirty="0"/>
              <a:t>prazo</a:t>
            </a:r>
            <a:r>
              <a:rPr lang="pt-BR" dirty="0"/>
              <a:t> se alcance os </a:t>
            </a:r>
            <a:r>
              <a:rPr lang="pt-BR" b="1" dirty="0"/>
              <a:t>resultados</a:t>
            </a:r>
            <a:r>
              <a:rPr lang="pt-BR" dirty="0"/>
              <a:t> desejáveis e assim o </a:t>
            </a:r>
            <a:r>
              <a:rPr lang="pt-BR" b="1" dirty="0"/>
              <a:t>cliente</a:t>
            </a:r>
            <a:r>
              <a:rPr lang="pt-BR" dirty="0"/>
              <a:t> possa ficar </a:t>
            </a:r>
            <a:r>
              <a:rPr lang="pt-BR" b="1" dirty="0"/>
              <a:t>satisfeito</a:t>
            </a:r>
            <a:r>
              <a:rPr lang="pt-BR" dirty="0"/>
              <a:t>.</a:t>
            </a:r>
          </a:p>
        </p:txBody>
      </p:sp>
      <p:pic>
        <p:nvPicPr>
          <p:cNvPr id="4" name="Gráfico 5">
            <a:extLst>
              <a:ext uri="{FF2B5EF4-FFF2-40B4-BE49-F238E27FC236}">
                <a16:creationId xmlns:a16="http://schemas.microsoft.com/office/drawing/2014/main" id="{3468182B-0C59-BEFA-CBA4-BABD527F7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284" y="74256"/>
            <a:ext cx="1812082" cy="55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7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BDA5E-2345-4E31-BE2E-442E2AD9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3EEDF-5DCF-493A-8B9D-9B222C38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Exemplos de Projeto: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Desenvolvimento de um novo produto;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 concepção e implementação de um sistema de informação;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 reforma de um apartamento;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 realização de um congresso;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 redação de um livro;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 realização de uma viagem;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A construção de uma ponte;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Uma campanha de marketing.</a:t>
            </a:r>
          </a:p>
        </p:txBody>
      </p:sp>
    </p:spTree>
    <p:extLst>
      <p:ext uri="{BB962C8B-B14F-4D97-AF65-F5344CB8AC3E}">
        <p14:creationId xmlns:p14="http://schemas.microsoft.com/office/powerpoint/2010/main" val="422956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51FFA-818B-4EB1-A4B5-65586B1C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6356FA-06FD-41BD-A5F0-257B0A74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b="1" dirty="0"/>
              <a:t>Programa</a:t>
            </a:r>
            <a:r>
              <a:rPr lang="pt-BR" dirty="0"/>
              <a:t> é um grupo de </a:t>
            </a:r>
            <a:r>
              <a:rPr lang="pt-BR" b="1" dirty="0"/>
              <a:t>projetos relacionados </a:t>
            </a:r>
            <a:r>
              <a:rPr lang="pt-BR" dirty="0"/>
              <a:t>entre si e coordenados de </a:t>
            </a:r>
            <a:r>
              <a:rPr lang="pt-BR" b="1" dirty="0"/>
              <a:t>maneira articulada</a:t>
            </a:r>
            <a:r>
              <a:rPr lang="pt-BR" dirty="0"/>
              <a:t>.</a:t>
            </a:r>
          </a:p>
          <a:p>
            <a:pPr>
              <a:lnSpc>
                <a:spcPct val="90000"/>
              </a:lnSpc>
            </a:pPr>
            <a:r>
              <a:rPr lang="pt-BR" dirty="0"/>
              <a:t>A gestão e o controle centralizados do conjunto de projetos facilitam a operacionalização de cada um e a manutenção da visão em conjunto dos seus objetivos.</a:t>
            </a:r>
          </a:p>
          <a:p>
            <a:pPr>
              <a:lnSpc>
                <a:spcPct val="90000"/>
              </a:lnSpc>
            </a:pPr>
            <a:r>
              <a:rPr lang="pt-BR" dirty="0"/>
              <a:t>Um programa pode ou não ter um fim pré-determinado.</a:t>
            </a: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3431578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873</TotalTime>
  <Words>3854</Words>
  <Application>Microsoft Office PowerPoint</Application>
  <PresentationFormat>Widescreen</PresentationFormat>
  <Paragraphs>403</Paragraphs>
  <Slides>69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Courier New</vt:lpstr>
      <vt:lpstr>Wingdings</vt:lpstr>
      <vt:lpstr>Circuito</vt:lpstr>
      <vt:lpstr>Histórico e fundamentos DE PROJETOS</vt:lpstr>
      <vt:lpstr>Apresentação do PowerPoint</vt:lpstr>
      <vt:lpstr>Histórico</vt:lpstr>
      <vt:lpstr>pmi</vt:lpstr>
      <vt:lpstr>projeto</vt:lpstr>
      <vt:lpstr>projeto</vt:lpstr>
      <vt:lpstr>projeto</vt:lpstr>
      <vt:lpstr>projeto</vt:lpstr>
      <vt:lpstr>programa</vt:lpstr>
      <vt:lpstr>programa</vt:lpstr>
      <vt:lpstr>portfólio</vt:lpstr>
      <vt:lpstr>Portfólio X programa x projeto</vt:lpstr>
      <vt:lpstr>Portfólio X programa x projeto</vt:lpstr>
      <vt:lpstr>Classificação de projetos</vt:lpstr>
      <vt:lpstr>Ciclo de vida</vt:lpstr>
      <vt:lpstr>Ciclo de vida</vt:lpstr>
      <vt:lpstr>Ciclo de vida</vt:lpstr>
      <vt:lpstr>iniciação</vt:lpstr>
      <vt:lpstr>iniciação</vt:lpstr>
      <vt:lpstr>planejamento</vt:lpstr>
      <vt:lpstr>planejamento</vt:lpstr>
      <vt:lpstr>planejamento</vt:lpstr>
      <vt:lpstr>execução</vt:lpstr>
      <vt:lpstr>Monitoramento e controle</vt:lpstr>
      <vt:lpstr>encerramento</vt:lpstr>
      <vt:lpstr>Estrutura organizacional</vt:lpstr>
      <vt:lpstr>Organização matricial fraca</vt:lpstr>
      <vt:lpstr>Organização matricial balanceada</vt:lpstr>
      <vt:lpstr>Organização matricial forte</vt:lpstr>
      <vt:lpstr>Organização composta</vt:lpstr>
      <vt:lpstr>Organização projetizada</vt:lpstr>
      <vt:lpstr> o gerenciamento de projetos</vt:lpstr>
      <vt:lpstr>requisitos</vt:lpstr>
      <vt:lpstr>Gerenciamento de projetos</vt:lpstr>
      <vt:lpstr>sucesso no gerenciamento de projetos</vt:lpstr>
      <vt:lpstr>Falhas no gerenciamento de projetos</vt:lpstr>
      <vt:lpstr>Restrição tripla</vt:lpstr>
      <vt:lpstr>Restrição tripla</vt:lpstr>
      <vt:lpstr>Áreas de conhecimento</vt:lpstr>
      <vt:lpstr>Apresentação do PowerPoint</vt:lpstr>
      <vt:lpstr>processos</vt:lpstr>
      <vt:lpstr>Áreas de conhecimento x processos</vt:lpstr>
      <vt:lpstr>Áreas de conhecimento x processos</vt:lpstr>
      <vt:lpstr>1. integração</vt:lpstr>
      <vt:lpstr>1. integração</vt:lpstr>
      <vt:lpstr>2. escopo</vt:lpstr>
      <vt:lpstr>2. escopo</vt:lpstr>
      <vt:lpstr>3. tempo</vt:lpstr>
      <vt:lpstr>3. tempo</vt:lpstr>
      <vt:lpstr>4. custos</vt:lpstr>
      <vt:lpstr>4. custos</vt:lpstr>
      <vt:lpstr>5. qualidade</vt:lpstr>
      <vt:lpstr>5. qualidade</vt:lpstr>
      <vt:lpstr>5. qualidade</vt:lpstr>
      <vt:lpstr>6. recursos humanos</vt:lpstr>
      <vt:lpstr>6. recursos humanos</vt:lpstr>
      <vt:lpstr>7. comunicações</vt:lpstr>
      <vt:lpstr>7. comunicações</vt:lpstr>
      <vt:lpstr>8. riscos</vt:lpstr>
      <vt:lpstr>8. riscos</vt:lpstr>
      <vt:lpstr>9. aquisições</vt:lpstr>
      <vt:lpstr>9. aquisições</vt:lpstr>
      <vt:lpstr>10. partes interessadas</vt:lpstr>
      <vt:lpstr>10. partes interessadas</vt:lpstr>
      <vt:lpstr>Explorando o Assunto</vt:lpstr>
      <vt:lpstr>Explorando o Assunto</vt:lpstr>
      <vt:lpstr>exemplos</vt:lpstr>
      <vt:lpstr>Trabalhando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da Gestão de Projetos</dc:title>
  <dc:creator>Evandro Zatti</dc:creator>
  <cp:lastModifiedBy>Cassiana Fagundes Da Silva</cp:lastModifiedBy>
  <cp:revision>210</cp:revision>
  <dcterms:created xsi:type="dcterms:W3CDTF">2019-02-07T01:51:47Z</dcterms:created>
  <dcterms:modified xsi:type="dcterms:W3CDTF">2024-03-20T10:42:19Z</dcterms:modified>
</cp:coreProperties>
</file>