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617" r:id="rId2"/>
    <p:sldId id="546" r:id="rId3"/>
    <p:sldId id="504" r:id="rId4"/>
    <p:sldId id="574" r:id="rId5"/>
    <p:sldId id="575" r:id="rId6"/>
    <p:sldId id="576" r:id="rId7"/>
    <p:sldId id="577" r:id="rId8"/>
    <p:sldId id="578" r:id="rId9"/>
    <p:sldId id="579" r:id="rId10"/>
    <p:sldId id="547" r:id="rId11"/>
    <p:sldId id="548" r:id="rId12"/>
    <p:sldId id="549" r:id="rId13"/>
    <p:sldId id="550" r:id="rId14"/>
    <p:sldId id="551" r:id="rId15"/>
    <p:sldId id="618" r:id="rId16"/>
    <p:sldId id="45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3AB3DE"/>
    <a:srgbClr val="4BBAE1"/>
    <a:srgbClr val="6FC8E7"/>
    <a:srgbClr val="78CBE8"/>
    <a:srgbClr val="90D4EC"/>
    <a:srgbClr val="A3DBEF"/>
    <a:srgbClr val="B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8B47-727B-4C6B-AB08-C68D0360D2E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9D78-11FF-43D1-B782-3B84ADA9E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E381A3-7979-45EA-7272-A380CA6D9309}"/>
              </a:ext>
            </a:extLst>
          </p:cNvPr>
          <p:cNvSpPr txBox="1"/>
          <p:nvPr userDrawn="1"/>
        </p:nvSpPr>
        <p:spPr>
          <a:xfrm>
            <a:off x="2035835" y="5231921"/>
            <a:ext cx="931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</a:t>
            </a:r>
            <a:r>
              <a:rPr lang="pt-BR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Dra. Cassiana Fagundes da Silva</a:t>
            </a:r>
          </a:p>
        </p:txBody>
      </p:sp>
    </p:spTree>
    <p:extLst>
      <p:ext uri="{BB962C8B-B14F-4D97-AF65-F5344CB8AC3E}">
        <p14:creationId xmlns:p14="http://schemas.microsoft.com/office/powerpoint/2010/main" val="30980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4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3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26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60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9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74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2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 userDrawn="1"/>
        </p:nvSpPr>
        <p:spPr>
          <a:xfrm>
            <a:off x="2035835" y="5231921"/>
            <a:ext cx="931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</a:t>
            </a:r>
            <a:r>
              <a:rPr lang="pt-BR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Dra. Cassiana Fagundes da Silva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8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5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9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4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Gráfico 5">
            <a:extLst>
              <a:ext uri="{FF2B5EF4-FFF2-40B4-BE49-F238E27FC236}">
                <a16:creationId xmlns:a16="http://schemas.microsoft.com/office/drawing/2014/main" id="{27068D01-40B0-1677-A78A-67FE14ACCA9C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0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49" r:id="rId18"/>
    <p:sldLayoutId id="2147483652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DOS CUSTOS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GESTÃO DE PROJETOS DE SOFTWARE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4.1 planejar o Gerenciamento dos custos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É o processo onde são definidos todos os recursos necessários (pessoas, equipamentos, insumos, ... ) e suas respectivas quantidades e tempo alocado; </a:t>
            </a:r>
          </a:p>
          <a:p>
            <a:r>
              <a:rPr lang="pt-BR" sz="2800" dirty="0"/>
              <a:t>O processo é formalizado pelo Plano de Gerenciamento de Custos. No plano devem estar documentados:</a:t>
            </a:r>
          </a:p>
          <a:p>
            <a:pPr lvl="1"/>
            <a:r>
              <a:rPr lang="pt-BR" sz="2400" dirty="0"/>
              <a:t>É o documento formal que descreve os procedimentos que serão utilizados para gerenciar todos os custos do projeto. No plano, devem estar documentados:</a:t>
            </a:r>
          </a:p>
          <a:p>
            <a:pPr lvl="1"/>
            <a:r>
              <a:rPr lang="pt-BR" sz="2400" dirty="0"/>
              <a:t>Título do projeto;</a:t>
            </a:r>
          </a:p>
          <a:p>
            <a:pPr lvl="1"/>
            <a:r>
              <a:rPr lang="pt-BR" sz="2400" dirty="0"/>
              <a:t>Nome da pessoa que elaborou o documento;</a:t>
            </a:r>
          </a:p>
          <a:p>
            <a:pPr lvl="1"/>
            <a:r>
              <a:rPr lang="pt-BR" sz="2400" dirty="0"/>
              <a:t>Descritivo dos processos de gerenciamento de custos (regras gerais);</a:t>
            </a:r>
          </a:p>
        </p:txBody>
      </p:sp>
    </p:spTree>
    <p:extLst>
      <p:ext uri="{BB962C8B-B14F-4D97-AF65-F5344CB8AC3E}">
        <p14:creationId xmlns:p14="http://schemas.microsoft.com/office/powerpoint/2010/main" val="118829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4.1 planejar o Gerenciamento dos custos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pt-BR" sz="2400" dirty="0"/>
              <a:t>Descrição das reservas gerenciais e da autonomia em sua utilização; </a:t>
            </a:r>
          </a:p>
          <a:p>
            <a:pPr lvl="1"/>
            <a:r>
              <a:rPr lang="pt-BR" sz="2400" dirty="0"/>
              <a:t>Sistema de controle de mudanças de prazos;</a:t>
            </a:r>
          </a:p>
          <a:p>
            <a:pPr lvl="1"/>
            <a:r>
              <a:rPr lang="pt-BR" sz="2400" dirty="0"/>
              <a:t>Frequência de avaliação do orçamento do projeto e das reservas gerenciais;</a:t>
            </a:r>
          </a:p>
          <a:p>
            <a:pPr lvl="1"/>
            <a:r>
              <a:rPr lang="pt-BR" sz="2400" dirty="0"/>
              <a:t>Alocação financeira das mudanças no orçamento;</a:t>
            </a:r>
          </a:p>
          <a:p>
            <a:pPr lvl="1"/>
            <a:r>
              <a:rPr lang="pt-BR" sz="2400" dirty="0"/>
              <a:t>Nome do responsável pelo plano;</a:t>
            </a:r>
          </a:p>
          <a:p>
            <a:pPr lvl="1"/>
            <a:r>
              <a:rPr lang="pt-BR" sz="2400" dirty="0"/>
              <a:t>Frequência de atualização do plano de gerenciamento de custos;</a:t>
            </a:r>
          </a:p>
          <a:p>
            <a:pPr lvl="1"/>
            <a:r>
              <a:rPr lang="pt-BR" sz="2400" dirty="0"/>
              <a:t>Outros assuntos relacionados ao gerenciamento de custos e não previstos no plano;</a:t>
            </a:r>
          </a:p>
          <a:p>
            <a:pPr lvl="1"/>
            <a:r>
              <a:rPr lang="pt-BR" sz="2400" dirty="0"/>
              <a:t>Registros de alterações no documento;</a:t>
            </a:r>
          </a:p>
          <a:p>
            <a:pPr lvl="1"/>
            <a:r>
              <a:rPr lang="pt-BR" sz="2400" dirty="0"/>
              <a:t>Aprovações.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7647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 estimar custos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processo de Estimativa de Custos busca desenvolver uma estimativa dos custos e dos recursos necessários para realizar as atividades do projeto. O planejamento dos custos estimados começa com a proposta para o projeto;</a:t>
            </a:r>
          </a:p>
          <a:p>
            <a:r>
              <a:rPr lang="pt-BR" dirty="0"/>
              <a:t>É o processo no qual se elabora o custo de cada recurso para cada atividade, em linha com a metodologia ABC (</a:t>
            </a:r>
            <a:r>
              <a:rPr lang="pt-BR" i="1" dirty="0" err="1"/>
              <a:t>Activity</a:t>
            </a:r>
            <a:r>
              <a:rPr lang="pt-BR" i="1" dirty="0"/>
              <a:t> </a:t>
            </a:r>
            <a:r>
              <a:rPr lang="pt-BR" i="1" dirty="0" err="1"/>
              <a:t>Based</a:t>
            </a:r>
            <a:r>
              <a:rPr lang="pt-BR" i="1" dirty="0"/>
              <a:t> </a:t>
            </a:r>
            <a:r>
              <a:rPr lang="pt-BR" i="1" dirty="0" err="1"/>
              <a:t>Costing</a:t>
            </a:r>
            <a:r>
              <a:rPr lang="pt-BR" dirty="0"/>
              <a:t> – custeio baseado em atividades); </a:t>
            </a:r>
          </a:p>
          <a:p>
            <a:r>
              <a:rPr lang="pt-BR" dirty="0"/>
              <a:t>Em alguns casos a proposta indicará apenas o custo final do projeto, em outros casos pode haver uma análise detalhada dos diversos custos.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12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4.3 Determinar o orçamento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orçamentação compreende a agregação dos custos estimados de atividades individuais ou pacotes de trabalho para estabelecer uma linha de base dos custos;</a:t>
            </a:r>
          </a:p>
          <a:p>
            <a:r>
              <a:rPr lang="pt-BR" dirty="0"/>
              <a:t>O processo de orçamento envolve duas etapas:</a:t>
            </a:r>
          </a:p>
          <a:p>
            <a:pPr lvl="1"/>
            <a:r>
              <a:rPr lang="pt-BR" dirty="0"/>
              <a:t>Na primeira, a estimativa de custo é alocada para os diversos pacotes de trabalho na estrutura analítica do projeto (EAP);</a:t>
            </a:r>
          </a:p>
          <a:p>
            <a:pPr lvl="1"/>
            <a:r>
              <a:rPr lang="pt-BR" dirty="0"/>
              <a:t>Na segunda, o orçamento para cada pacote de trabalho é distribuído ao longo da duração do pacote de trabalho para que seja possível determinar quanto de seu orçamento deveria ter sido gasto.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88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4.4 controlar os custos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processo envolve controlar os fatores que criam a variações de custos e controlar as mudanças no orçamento do projeto;</a:t>
            </a:r>
          </a:p>
          <a:p>
            <a:r>
              <a:rPr lang="pt-BR" dirty="0"/>
              <a:t>Para isso é necessário que o controle de custos seja regular e pontual;</a:t>
            </a:r>
          </a:p>
          <a:p>
            <a:r>
              <a:rPr lang="pt-BR" dirty="0"/>
              <a:t>É crucial que as ineficiências e variações de custos sejam identificadas e a tempo, de modo que uma ação corretiva possa ser tomada antes que a situação piore. Uma vez que os custos do projeto estejam fora de controle, pode ser muito difícil concluir o projeto dentro do orçamento.</a:t>
            </a:r>
          </a:p>
        </p:txBody>
      </p:sp>
    </p:spTree>
    <p:extLst>
      <p:ext uri="{BB962C8B-B14F-4D97-AF65-F5344CB8AC3E}">
        <p14:creationId xmlns:p14="http://schemas.microsoft.com/office/powerpoint/2010/main" val="117549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423E7-F06F-4225-A00B-4B16FF01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2A58A-35BD-48D7-9EAA-A549991D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Visando o projeto avaliativo da disciplina:</a:t>
            </a:r>
          </a:p>
          <a:p>
            <a:pPr lvl="1"/>
            <a:r>
              <a:rPr lang="pt-BR" dirty="0"/>
              <a:t>Estimar o custo em horas de cada atividade:</a:t>
            </a:r>
          </a:p>
          <a:p>
            <a:pPr lvl="2"/>
            <a:r>
              <a:rPr lang="pt-BR" dirty="0"/>
              <a:t>Caso a atividade demande um recurso técnico específico (computador, licença de software etc.) o valor poderá ser diluído nas horas da atividade.</a:t>
            </a:r>
          </a:p>
          <a:p>
            <a:pPr lvl="1"/>
            <a:r>
              <a:rPr lang="pt-BR" dirty="0"/>
              <a:t>Estimar os custos indiretos para o projeto:</a:t>
            </a:r>
          </a:p>
          <a:p>
            <a:pPr lvl="2"/>
            <a:r>
              <a:rPr lang="pt-BR" dirty="0"/>
              <a:t>Contabilizar os custos com energia, aluguel, auxílio home-office etc.</a:t>
            </a:r>
          </a:p>
          <a:p>
            <a:pPr lvl="1"/>
            <a:r>
              <a:rPr lang="pt-BR" dirty="0"/>
              <a:t>Apresentar um orçamento com o valor total estimado para o projeto, somando-se os custos diretos e indiretos.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821220-A414-409E-ACB5-2E4AB361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929" y="1708030"/>
            <a:ext cx="1104900" cy="9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1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11CF-504E-412E-94C2-51461B8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PIRSIG, R. M. </a:t>
            </a:r>
            <a:r>
              <a:rPr lang="pt-BR" sz="2000" b="1" i="1" dirty="0"/>
              <a:t>The </a:t>
            </a:r>
            <a:r>
              <a:rPr lang="pt-BR" sz="2000" b="1" i="1" dirty="0" err="1"/>
              <a:t>Art</a:t>
            </a:r>
            <a:r>
              <a:rPr lang="pt-BR" sz="2000" b="1" i="1" dirty="0"/>
              <a:t> </a:t>
            </a:r>
            <a:r>
              <a:rPr lang="pt-BR" sz="2000" b="1" i="1" dirty="0" err="1"/>
              <a:t>Of</a:t>
            </a:r>
            <a:r>
              <a:rPr lang="pt-BR" sz="2000" b="1" i="1" dirty="0"/>
              <a:t> </a:t>
            </a:r>
            <a:r>
              <a:rPr lang="pt-BR" sz="2000" b="1" i="1" dirty="0" err="1"/>
              <a:t>Motorcycle</a:t>
            </a:r>
            <a:r>
              <a:rPr lang="pt-BR" sz="2000" b="1" i="1" dirty="0"/>
              <a:t> </a:t>
            </a:r>
            <a:r>
              <a:rPr lang="pt-BR" sz="2000" b="1" i="1" dirty="0" err="1"/>
              <a:t>Maintenance</a:t>
            </a:r>
            <a:r>
              <a:rPr lang="pt-BR" sz="2000" dirty="0"/>
              <a:t>. </a:t>
            </a:r>
            <a:r>
              <a:rPr lang="pt-BR" sz="2000" dirty="0" err="1"/>
              <a:t>HarperTorch</a:t>
            </a:r>
            <a:r>
              <a:rPr lang="pt-BR" sz="2000" dirty="0"/>
              <a:t>. 2006.</a:t>
            </a:r>
          </a:p>
          <a:p>
            <a:r>
              <a:rPr lang="pt-BR" sz="2000" dirty="0"/>
              <a:t>PMI. </a:t>
            </a:r>
            <a:r>
              <a:rPr lang="en-US" sz="2000" b="1" i="1" dirty="0"/>
              <a:t>A Guide to the Project Management Body of Knowledge (PMBOK Guide)</a:t>
            </a:r>
            <a:r>
              <a:rPr lang="pt-BR" sz="2000" dirty="0"/>
              <a:t>. 5th ed. 2008.</a:t>
            </a:r>
          </a:p>
        </p:txBody>
      </p:sp>
    </p:spTree>
    <p:extLst>
      <p:ext uri="{BB962C8B-B14F-4D97-AF65-F5344CB8AC3E}">
        <p14:creationId xmlns:p14="http://schemas.microsoft.com/office/powerpoint/2010/main" val="410742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Processos do Gerenciamento dos custos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17583" y="2727571"/>
          <a:ext cx="11162581" cy="21720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8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8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815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Iniciação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Planejamento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Execução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Monitoramento e Controle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Encerramento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0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4.1. Planejar o gerenciamento dos Custos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4.2. Estimar custos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4.3. Determinar o orçamento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4.4. Controlar os custos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26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9488D-2567-4F4E-A90F-5AB993F2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dos custos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954EA-5A43-40E5-A43E-1E2A9240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gerenciamento de custos tem como objetivo garantir que o </a:t>
            </a:r>
            <a:r>
              <a:rPr lang="pt-BR" b="1" dirty="0"/>
              <a:t>capital</a:t>
            </a:r>
            <a:r>
              <a:rPr lang="pt-BR" dirty="0"/>
              <a:t> disponível será </a:t>
            </a:r>
            <a:r>
              <a:rPr lang="pt-BR" b="1" dirty="0"/>
              <a:t>suficiente</a:t>
            </a:r>
            <a:r>
              <a:rPr lang="pt-BR" dirty="0"/>
              <a:t> para obter todos os recursos para se realizarem os trabalhos do projeto;</a:t>
            </a:r>
          </a:p>
          <a:p>
            <a:pPr algn="just"/>
            <a:r>
              <a:rPr lang="pt-BR" dirty="0"/>
              <a:t>O gerenciamento de custos diz respeito aos </a:t>
            </a:r>
            <a:r>
              <a:rPr lang="pt-BR" b="1" dirty="0"/>
              <a:t>orçamentos</a:t>
            </a:r>
            <a:r>
              <a:rPr lang="pt-BR" dirty="0"/>
              <a:t>.</a:t>
            </a:r>
          </a:p>
          <a:p>
            <a:pPr lvl="1" algn="just"/>
            <a:r>
              <a:rPr lang="pt-BR" dirty="0"/>
              <a:t>O orçamento não pode ser considerado simplesmente como uma visão do plano; ele é um mecanismo poderoso de controle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26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9488D-2567-4F4E-A90F-5AB993F2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orçamentos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954EA-5A43-40E5-A43E-1E2A9240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foco deve ser em gestão financeira, onde o custo é apenas um dos componentes;</a:t>
            </a:r>
          </a:p>
          <a:p>
            <a:pPr algn="just"/>
            <a:r>
              <a:rPr lang="pt-BR" dirty="0"/>
              <a:t>O processo de análise de projetos deve contemplar o resultado financeiro esperado, e isto contempla também os resultados do projeto;</a:t>
            </a:r>
          </a:p>
          <a:p>
            <a:pPr algn="just"/>
            <a:r>
              <a:rPr lang="pt-BR" dirty="0"/>
              <a:t>Aqui está presente mais um dos fatores críticos de sucesso do projeto: </a:t>
            </a:r>
            <a:r>
              <a:rPr lang="pt-BR" i="1" dirty="0" err="1"/>
              <a:t>on</a:t>
            </a:r>
            <a:r>
              <a:rPr lang="pt-BR" i="1" dirty="0"/>
              <a:t>-budget </a:t>
            </a:r>
            <a:r>
              <a:rPr lang="pt-BR" dirty="0"/>
              <a:t>(dentro do orçamento)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99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Gasto</a:t>
            </a:r>
            <a:r>
              <a:rPr lang="pt-BR" dirty="0"/>
              <a:t>: sacrifício financeiro para obtenção de um produto ou serviço qualquer, sacrifício esse representado por entrega ou promessa de entrega de ativos (normalmente dinheiro). Exemplos:</a:t>
            </a:r>
          </a:p>
          <a:p>
            <a:pPr lvl="1"/>
            <a:r>
              <a:rPr lang="pt-BR" dirty="0"/>
              <a:t>compra de matérias-primas, gastos com mão-de-obra, tanto na produção como na distribuição, gastos com honorários da diretoria, gastos na compra de um imobilizado.</a:t>
            </a:r>
          </a:p>
        </p:txBody>
      </p:sp>
    </p:spTree>
    <p:extLst>
      <p:ext uri="{BB962C8B-B14F-4D97-AF65-F5344CB8AC3E}">
        <p14:creationId xmlns:p14="http://schemas.microsoft.com/office/powerpoint/2010/main" val="15348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Custo</a:t>
            </a:r>
            <a:r>
              <a:rPr lang="pt-BR" dirty="0"/>
              <a:t>: gasto relativo a bem ou serviço utilizado na produção de outros bens e serviços. Exemplos:</a:t>
            </a:r>
          </a:p>
          <a:p>
            <a:pPr lvl="1"/>
            <a:r>
              <a:rPr lang="pt-BR" dirty="0"/>
              <a:t>a matéria-prima foi um gasto em sua aquisição que imediatamente se tornou investimento.</a:t>
            </a:r>
          </a:p>
          <a:p>
            <a:r>
              <a:rPr lang="pt-BR" b="1" dirty="0"/>
              <a:t>Despesa</a:t>
            </a:r>
            <a:r>
              <a:rPr lang="pt-BR" dirty="0"/>
              <a:t>: gasto relativo a bens e serviços não correlacionados com a produção de bens e serviços, ou seja, dispêndio ocorrido fora da área de produção de bens e serviços. Exemplos:</a:t>
            </a:r>
          </a:p>
          <a:p>
            <a:pPr lvl="1"/>
            <a:r>
              <a:rPr lang="pt-BR" dirty="0"/>
              <a:t>a comissão do vendedor, por exemplo, é um gasto que se torna imediatamente uma despesa.</a:t>
            </a:r>
          </a:p>
        </p:txBody>
      </p:sp>
    </p:spTree>
    <p:extLst>
      <p:ext uri="{BB962C8B-B14F-4D97-AF65-F5344CB8AC3E}">
        <p14:creationId xmlns:p14="http://schemas.microsoft.com/office/powerpoint/2010/main" val="29182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Desembolso</a:t>
            </a:r>
            <a:r>
              <a:rPr lang="pt-BR" dirty="0"/>
              <a:t>: pagamento resultante da aquisição do bem ou serviço. Pode ocorrer antes, durante ou após a entrada de uma utilidade comprada.</a:t>
            </a:r>
          </a:p>
          <a:p>
            <a:r>
              <a:rPr lang="pt-BR" b="1" dirty="0"/>
              <a:t>Perda</a:t>
            </a:r>
            <a:r>
              <a:rPr lang="pt-BR" dirty="0"/>
              <a:t>: Bem ou serviço consumidos de forma anormal e involuntária. É diferente de despesa e de custo, exatamente por sua característica de ser algo fora no normal e involuntário; não é um sacrifício feito com intenção de obtenção de receita.</a:t>
            </a:r>
          </a:p>
        </p:txBody>
      </p:sp>
    </p:spTree>
    <p:extLst>
      <p:ext uri="{BB962C8B-B14F-4D97-AF65-F5344CB8AC3E}">
        <p14:creationId xmlns:p14="http://schemas.microsoft.com/office/powerpoint/2010/main" val="42926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custos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3200" b="1" dirty="0"/>
              <a:t>Custos Diretos</a:t>
            </a:r>
            <a:r>
              <a:rPr lang="pt-BR" sz="3200" dirty="0"/>
              <a:t>: são os custos que podem ser diretamente apropriados aos produtos, bastando haver uma medida de consumo. Exemplos:</a:t>
            </a:r>
          </a:p>
          <a:p>
            <a:pPr lvl="1"/>
            <a:r>
              <a:rPr lang="pt-BR" sz="2800" dirty="0"/>
              <a:t>materiais diretos, mão-de-obra direta, matéria-prima.</a:t>
            </a:r>
          </a:p>
          <a:p>
            <a:r>
              <a:rPr lang="pt-BR" sz="3200" b="1" dirty="0"/>
              <a:t>Custos Indiretos</a:t>
            </a:r>
            <a:r>
              <a:rPr lang="pt-BR" sz="3200" dirty="0"/>
              <a:t>: são os custos que beneficiam toda a produção e não são relacionados diretamente com cada produto. Ou são aqueles que para apropriação é necessário o uso de rateio ou estimativas. Exemplos:</a:t>
            </a:r>
          </a:p>
          <a:p>
            <a:pPr lvl="1"/>
            <a:r>
              <a:rPr lang="pt-BR" sz="2800" dirty="0"/>
              <a:t>Depreciação, Aluguel, Supervisão, Energia Elétrica, Custos de Operação.</a:t>
            </a:r>
          </a:p>
        </p:txBody>
      </p:sp>
    </p:spTree>
    <p:extLst>
      <p:ext uri="{BB962C8B-B14F-4D97-AF65-F5344CB8AC3E}">
        <p14:creationId xmlns:p14="http://schemas.microsoft.com/office/powerpoint/2010/main" val="82588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custos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37424"/>
            <a:ext cx="11162581" cy="3759897"/>
          </a:xfrm>
        </p:spPr>
        <p:txBody>
          <a:bodyPr>
            <a:normAutofit/>
          </a:bodyPr>
          <a:lstStyle/>
          <a:p>
            <a:r>
              <a:rPr lang="pt-BR" b="1" dirty="0"/>
              <a:t>Custos Fixos</a:t>
            </a:r>
            <a:r>
              <a:rPr lang="pt-BR" dirty="0"/>
              <a:t>: independem do volume de produção. São os custos de estrutura da empresa, que não guardam qualquer relação com o volume de atividade da empresa. Exemplos:</a:t>
            </a:r>
          </a:p>
          <a:p>
            <a:pPr lvl="1"/>
            <a:r>
              <a:rPr lang="pt-BR" dirty="0"/>
              <a:t>aluguel, supervisão, segurança, manutenção, ...</a:t>
            </a:r>
          </a:p>
          <a:p>
            <a:r>
              <a:rPr lang="pt-BR" b="1" dirty="0"/>
              <a:t>Custos Variáveis</a:t>
            </a:r>
            <a:r>
              <a:rPr lang="pt-BR" dirty="0"/>
              <a:t>: relacionados diretamente com o volume de produção ou volume de atividade da empresa. Quanto maior a produção (volume de atividade) maior o custo variável total. Exemplos:</a:t>
            </a:r>
          </a:p>
          <a:p>
            <a:pPr lvl="1"/>
            <a:r>
              <a:rPr lang="pt-BR" dirty="0"/>
              <a:t>matéria prima, mão-de-obra direta, energia, ...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068664" y="5726715"/>
            <a:ext cx="605467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marL="266700" lvl="1" indent="0" algn="ctr">
              <a:buNone/>
            </a:pP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Custo Total 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Custos Fixos + Custos Variáveis</a:t>
            </a:r>
          </a:p>
        </p:txBody>
      </p:sp>
    </p:spTree>
    <p:extLst>
      <p:ext uri="{BB962C8B-B14F-4D97-AF65-F5344CB8AC3E}">
        <p14:creationId xmlns:p14="http://schemas.microsoft.com/office/powerpoint/2010/main" val="2245624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909</TotalTime>
  <Words>1143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</vt:lpstr>
      <vt:lpstr>Calisto MT</vt:lpstr>
      <vt:lpstr>Wingdings 2</vt:lpstr>
      <vt:lpstr>Ardósia</vt:lpstr>
      <vt:lpstr>gerenciamento DOS CUSTOS</vt:lpstr>
      <vt:lpstr>4. Processos do Gerenciamento dos custos</vt:lpstr>
      <vt:lpstr>Gerenciamento dos custos</vt:lpstr>
      <vt:lpstr>orçamentos</vt:lpstr>
      <vt:lpstr>Termos importantes</vt:lpstr>
      <vt:lpstr>Termos importantes</vt:lpstr>
      <vt:lpstr>Termos importantes</vt:lpstr>
      <vt:lpstr>Classificação dos custos</vt:lpstr>
      <vt:lpstr>Classificação dos custos</vt:lpstr>
      <vt:lpstr>4.1 planejar o Gerenciamento dos custos</vt:lpstr>
      <vt:lpstr>4.1 planejar o Gerenciamento dos custos</vt:lpstr>
      <vt:lpstr>4.2 estimar custos</vt:lpstr>
      <vt:lpstr>4.3 Determinar o orçamento</vt:lpstr>
      <vt:lpstr>4.4 controlar os custos</vt:lpstr>
      <vt:lpstr>Atividade prática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dos Custos</dc:title>
  <dc:creator>Evandro Zatti</dc:creator>
  <cp:lastModifiedBy>Cassiana Fagundes da Silva</cp:lastModifiedBy>
  <cp:revision>210</cp:revision>
  <dcterms:created xsi:type="dcterms:W3CDTF">2019-02-07T01:51:47Z</dcterms:created>
  <dcterms:modified xsi:type="dcterms:W3CDTF">2024-04-17T10:43:40Z</dcterms:modified>
</cp:coreProperties>
</file>