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Sans Pro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j/gNaVwzVHS4lA1Mq8CDQ3hMJ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Black-bold.fntdata"/><Relationship Id="rId10" Type="http://schemas.openxmlformats.org/officeDocument/2006/relationships/font" Target="fonts/Roboto-boldItalic.fntdata"/><Relationship Id="rId13" Type="http://customschemas.google.com/relationships/presentationmetadata" Target="metadata"/><Relationship Id="rId12" Type="http://schemas.openxmlformats.org/officeDocument/2006/relationships/font" Target="fonts/SourceSansPr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50" lIns="7150" spcFirstLastPara="1" rIns="7150" wrap="square" tIns="71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2200"/>
              <a:buFont typeface="Source Sans Pro Black"/>
              <a:buNone/>
              <a:defRPr sz="2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2476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■"/>
              <a:defRPr/>
            </a:lvl6pPr>
            <a:lvl7pPr indent="-2476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●"/>
              <a:defRPr/>
            </a:lvl7pPr>
            <a:lvl8pPr indent="-2476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○"/>
              <a:defRPr/>
            </a:lvl8pPr>
            <a:lvl9pPr indent="-2476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360177" y="4828581"/>
            <a:ext cx="1551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7150" spcFirstLastPara="1" rIns="7150" wrap="square" tIns="71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50" lIns="7150" spcFirstLastPara="1" rIns="7150" wrap="square" tIns="71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2200"/>
              <a:buFont typeface="Source Sans Pro Black"/>
              <a:buNone/>
              <a:defRPr sz="22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2476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■"/>
              <a:defRPr/>
            </a:lvl6pPr>
            <a:lvl7pPr indent="-2476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●"/>
              <a:defRPr/>
            </a:lvl7pPr>
            <a:lvl8pPr indent="-2476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○"/>
              <a:defRPr/>
            </a:lvl8pPr>
            <a:lvl9pPr indent="-2476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"/>
              <a:buChar char="■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360177" y="4828581"/>
            <a:ext cx="1551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7150" spcFirstLastPara="1" rIns="7150" wrap="square" tIns="71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14275" spcFirstLastPara="1" rIns="14275" wrap="square" tIns="7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14275" spcFirstLastPara="1" rIns="14275" wrap="square" tIns="7150">
            <a:normAutofit/>
          </a:bodyPr>
          <a:lstStyle>
            <a:lvl1pPr indent="-2476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  <a:defRPr/>
            </a:lvl1pPr>
            <a:lvl2pPr indent="-24765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○"/>
              <a:defRPr/>
            </a:lvl2pPr>
            <a:lvl3pPr indent="-24765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■"/>
              <a:defRPr/>
            </a:lvl3pPr>
            <a:lvl4pPr indent="-2476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  <a:defRPr/>
            </a:lvl4pPr>
            <a:lvl5pPr indent="-2476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○"/>
              <a:defRPr/>
            </a:lvl5pPr>
            <a:lvl6pPr indent="-24765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■"/>
              <a:defRPr/>
            </a:lvl6pPr>
            <a:lvl7pPr indent="-24765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  <a:defRPr/>
            </a:lvl7pPr>
            <a:lvl8pPr indent="-24765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○"/>
              <a:defRPr/>
            </a:lvl8pPr>
            <a:lvl9pPr indent="-24765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00"/>
              <a:buChar char="■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14275" spcFirstLastPara="1" rIns="14275" wrap="square" tIns="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14275" spcFirstLastPara="1" rIns="14275" wrap="square" tIns="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14275" spcFirstLastPara="1" rIns="14275" wrap="square" tIns="71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7E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6112678" y="4092226"/>
            <a:ext cx="2477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800"/>
              <a:buFont typeface="Source Sans Pro"/>
              <a:buNone/>
            </a:pPr>
            <a:r>
              <a:rPr b="1" i="0" lang="pt-BR" sz="800" u="none" cap="none" strike="noStrike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Nuance</a:t>
            </a:r>
            <a:endParaRPr b="1" i="0" sz="800" u="none" cap="none" strike="noStrike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C365E"/>
              </a:buClr>
              <a:buSzPts val="400"/>
              <a:buFont typeface="Source Sans Pro"/>
              <a:buNone/>
            </a:pPr>
            <a:r>
              <a:rPr lang="pt-BR" sz="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Não é possível prever quando haverá conflitos armados, mas quando houver um conflito armado que gere impacto global, os filmes de gênero de guerra terão um aumento na audiência</a:t>
            </a:r>
            <a:endParaRPr b="0" i="0" sz="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96089" y="3836172"/>
            <a:ext cx="187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900"/>
              <a:buFont typeface="Source Sans Pro"/>
              <a:buNone/>
            </a:pPr>
            <a:r>
              <a:rPr b="1" i="0" lang="pt-BR" sz="900" u="none" cap="none" strike="noStrike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0" i="0" sz="600" u="none" cap="none" strike="noStrike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65E"/>
              </a:buClr>
              <a:buSzPts val="400"/>
              <a:buFont typeface="Source Sans Pro"/>
              <a:buNone/>
            </a:pPr>
            <a:r>
              <a:rPr lang="pt-BR" sz="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Para cada gênero observamos seu comportamento, alguns mostram comportamento de periódicos como filmes esportivos que tradicionalmente aumentam nos anos que ocorrem os jogos olímpicos ou quando ocorre a pandemia o número de produções de todos os gêneros diminui.</a:t>
            </a:r>
            <a:endParaRPr b="0" i="0" sz="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96100" y="2165375"/>
            <a:ext cx="18780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900"/>
              <a:buFont typeface="Source Sans Pro"/>
              <a:buNone/>
            </a:pPr>
            <a:r>
              <a:rPr b="1" i="0" lang="pt-BR" sz="900" u="none" cap="none" strike="noStrike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65E"/>
              </a:buClr>
              <a:buSzPts val="400"/>
              <a:buFont typeface="Source Sans Pro"/>
              <a:buNone/>
            </a:pPr>
            <a:r>
              <a:rPr lang="pt-BR" sz="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Os dados fornecidos pelo International Movies Database (IMDB) são informações básicas sobre os filmes, como ano de lançamento, gêneros, país de produção, número de avaliações e avaliações médias.</a:t>
            </a:r>
            <a:endParaRPr b="0" i="0" sz="600" u="none" cap="none" strike="noStrike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10150" y="1171374"/>
            <a:ext cx="18780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900"/>
              <a:buFont typeface="Source Sans Pro"/>
              <a:buNone/>
            </a:pPr>
            <a:r>
              <a:rPr b="1" i="0" lang="pt-BR" sz="900" u="none" cap="none" strike="noStrike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b="0" i="0" sz="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C365E"/>
              </a:buClr>
              <a:buSzPts val="400"/>
              <a:buFont typeface="Source Sans Pro"/>
              <a:buNone/>
            </a:pPr>
            <a:r>
              <a:rPr lang="pt-BR" sz="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A interação entre eventos do mundo real e a indústria do entretenimento sempre foi um assunto de estudo fascinante. Nas últimas décadas, os conflitos armados moldaram o cenário geopolítico global, deixando um profundo impacto nas sociedades em todo o mundo. Simultaneamente, a indústria cinematográfica procurou capturar e retratar esses conflitos por meio de filmes de guerra, oferecendo ao público uma visão das experiências e complexidades da guerra.</a:t>
            </a:r>
            <a:endParaRPr b="0" i="0" sz="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-30291" y="-9249"/>
            <a:ext cx="9204600" cy="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-30291" y="5054229"/>
            <a:ext cx="9204600" cy="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 rot="-5400000">
            <a:off x="-2553744" y="2506450"/>
            <a:ext cx="5196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 rot="-5400000">
            <a:off x="6496985" y="2506450"/>
            <a:ext cx="5196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32656" y="1502133"/>
            <a:ext cx="2633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700"/>
              <a:buFont typeface="Source Sans Pro SemiBold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5491310" y="3330236"/>
            <a:ext cx="3443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700"/>
              <a:buFont typeface="Source Sans Pro SemiBold"/>
              <a:buNone/>
            </a:pPr>
            <a:r>
              <a:rPr b="1" lang="pt-BR" sz="11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Mesmo que o número de filmes de gênero bélico não seja tão grande, o número de avaliações aumenta em anos de conflito armado.</a:t>
            </a:r>
            <a:endParaRPr b="1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6400" y="906828"/>
            <a:ext cx="9091200" cy="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 txBox="1"/>
          <p:nvPr>
            <p:ph type="title"/>
          </p:nvPr>
        </p:nvSpPr>
        <p:spPr>
          <a:xfrm>
            <a:off x="361075" y="253525"/>
            <a:ext cx="85077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900"/>
              <a:buFont typeface="Source Sans Pro Black"/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Explorando o impacto do conflito armado na exibição de números em filmes de guerra nas últimas três décadas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"/>
          <p:cNvCxnSpPr/>
          <p:nvPr/>
        </p:nvCxnSpPr>
        <p:spPr>
          <a:xfrm flipH="1" rot="10800000">
            <a:off x="361072" y="839432"/>
            <a:ext cx="8086800" cy="9600"/>
          </a:xfrm>
          <a:prstGeom prst="straightConnector1">
            <a:avLst/>
          </a:prstGeom>
          <a:noFill/>
          <a:ln cap="flat" cmpd="sng" w="25400">
            <a:solidFill>
              <a:srgbClr val="2C365E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1" name="Google Shape;81;p1"/>
          <p:cNvSpPr/>
          <p:nvPr/>
        </p:nvSpPr>
        <p:spPr>
          <a:xfrm rot="-5400000">
            <a:off x="204700" y="2959675"/>
            <a:ext cx="42201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Calibri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578700" y="1084200"/>
            <a:ext cx="1938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700"/>
              <a:buFont typeface="Source Sans Pro SemiBold"/>
              <a:buNone/>
            </a:pPr>
            <a:r>
              <a:rPr lang="pt-BR" sz="8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Ao analisar os números de audiência e correlacioná-los com os principais conflitos armados, o datafolio visa lançar luz sobre como a representação da guerra em filmes ressoa com o público durante diferentes períodos.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36861" l="39232" r="37071" t="38129"/>
          <a:stretch/>
        </p:blipFill>
        <p:spPr>
          <a:xfrm>
            <a:off x="296100" y="2754900"/>
            <a:ext cx="1877998" cy="92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84200"/>
            <a:ext cx="4362998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2700" y="3330225"/>
            <a:ext cx="3039150" cy="16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