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IBM Plex Sans"/>
      <p:regular r:id="rId9"/>
      <p:bold r:id="rId10"/>
      <p:italic r:id="rId11"/>
      <p:boldItalic r:id="rId12"/>
    </p:embeddedFont>
    <p:embeddedFont>
      <p:font typeface="IBM Plex Sans Light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font" Target="fonts/IBMPlexSans-italic.fntdata"/><Relationship Id="rId10" Type="http://schemas.openxmlformats.org/officeDocument/2006/relationships/font" Target="fonts/IBMPlexSans-bold.fntdata"/><Relationship Id="rId13" Type="http://schemas.openxmlformats.org/officeDocument/2006/relationships/font" Target="fonts/IBMPlexSansLight-regular.fntdata"/><Relationship Id="rId12" Type="http://schemas.openxmlformats.org/officeDocument/2006/relationships/font" Target="fonts/IBMPlex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regular.fntdata"/><Relationship Id="rId15" Type="http://schemas.openxmlformats.org/officeDocument/2006/relationships/font" Target="fonts/IBMPlexSansLight-italic.fntdata"/><Relationship Id="rId14" Type="http://schemas.openxmlformats.org/officeDocument/2006/relationships/font" Target="fonts/IBMPlexSansLight-bold.fntdata"/><Relationship Id="rId17" Type="http://schemas.openxmlformats.org/officeDocument/2006/relationships/font" Target="fonts/Roboto-regular.fntdata"/><Relationship Id="rId16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6e824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076e824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6e82473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076e8247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76e8247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076e8247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Azul">
  <p:cSld name="TITLE_2_1_1_1">
    <p:bg>
      <p:bgPr>
        <a:solidFill>
          <a:srgbClr val="264FE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725" y="3831300"/>
            <a:ext cx="4511198" cy="10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6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o Offwhite">
  <p:cSld name="TITLE_2_1_2">
    <p:bg>
      <p:bgPr>
        <a:solidFill>
          <a:srgbClr val="F5F1EB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/>
        </p:nvSpPr>
        <p:spPr>
          <a:xfrm>
            <a:off x="371249" y="128710"/>
            <a:ext cx="6441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500"/>
              <a:buFont typeface="IBM Plex Sans"/>
              <a:buNone/>
            </a:pPr>
            <a:r>
              <a:rPr b="0" i="0" lang="pt-BR" sz="500" u="none" cap="none" strike="noStrike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  <a:t>GRUPO BOTICÁRIO</a:t>
            </a:r>
            <a:endParaRPr b="0" i="0" sz="500" u="none" cap="none" strike="noStrike">
              <a:solidFill>
                <a:srgbClr val="011F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648735" y="128710"/>
            <a:ext cx="12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500"/>
              <a:buFont typeface="IBM Plex Sans"/>
              <a:buNone/>
              <a:defRPr b="0" i="0" sz="500" u="none" cap="none" strike="noStrike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500"/>
              <a:buFont typeface="IBM Plex Sans"/>
              <a:buNone/>
              <a:defRPr b="0" i="0" sz="500" u="none" cap="none" strike="noStrike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500"/>
              <a:buFont typeface="IBM Plex Sans"/>
              <a:buNone/>
              <a:defRPr b="0" i="0" sz="500" u="none" cap="none" strike="noStrike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500"/>
              <a:buFont typeface="IBM Plex Sans"/>
              <a:buNone/>
              <a:defRPr b="0" i="0" sz="500" u="none" cap="none" strike="noStrike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500"/>
              <a:buFont typeface="IBM Plex Sans"/>
              <a:buNone/>
              <a:defRPr b="0" i="0" sz="500" u="none" cap="none" strike="noStrike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500"/>
              <a:buFont typeface="IBM Plex Sans"/>
              <a:buNone/>
              <a:defRPr b="0" i="0" sz="500" u="none" cap="none" strike="noStrike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500"/>
              <a:buFont typeface="IBM Plex Sans"/>
              <a:buNone/>
              <a:defRPr b="0" i="0" sz="500" u="none" cap="none" strike="noStrike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500"/>
              <a:buFont typeface="IBM Plex Sans"/>
              <a:buNone/>
              <a:defRPr b="0" i="0" sz="500" u="none" cap="none" strike="noStrike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500"/>
              <a:buFont typeface="IBM Plex Sans"/>
              <a:buNone/>
              <a:defRPr b="0" i="0" sz="500" u="none" cap="none" strike="noStrike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14"/>
          <p:cNvSpPr txBox="1"/>
          <p:nvPr/>
        </p:nvSpPr>
        <p:spPr>
          <a:xfrm>
            <a:off x="1277113" y="128700"/>
            <a:ext cx="1229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500"/>
              <a:buFont typeface="IBM Plex Sans"/>
              <a:buNone/>
            </a:pPr>
            <a:r>
              <a:rPr lang="pt-BR" sz="5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Processo Seletivo BI &amp; Analytics</a:t>
            </a:r>
            <a:endParaRPr b="0" i="0" sz="500" u="none" cap="none" strike="noStrike">
              <a:solidFill>
                <a:srgbClr val="011F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6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8202925" y="177150"/>
            <a:ext cx="798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2600"/>
              <a:buFont typeface="IBM Plex Sans"/>
              <a:buNone/>
            </a:pPr>
            <a:r>
              <a:rPr lang="pt-BR" sz="900">
                <a:solidFill>
                  <a:srgbClr val="F2EDE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10/02/2023</a:t>
            </a:r>
            <a:endParaRPr b="0" i="0" sz="900" u="none" cap="none" strike="noStrike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335756" y="215246"/>
            <a:ext cx="2996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2600"/>
              <a:buFont typeface="IBM Plex Sans"/>
              <a:buNone/>
            </a:pPr>
            <a:r>
              <a:rPr lang="pt-BR" sz="1100">
                <a:solidFill>
                  <a:srgbClr val="F2EDE6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Processo Seletivo - BI &amp; Analytics</a:t>
            </a:r>
            <a:endParaRPr b="0" i="0" sz="1100" u="none" cap="none" strike="noStrike">
              <a:solidFill>
                <a:srgbClr val="F2EDE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EDE6"/>
              </a:buClr>
              <a:buSzPts val="2600"/>
              <a:buFont typeface="IBM Plex Sans"/>
              <a:buNone/>
            </a:pPr>
            <a:r>
              <a:t/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1474875" y="1115475"/>
            <a:ext cx="60111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7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Case - Dashboard M² Obra de ponto de venda</a:t>
            </a:r>
            <a:endParaRPr b="1" sz="47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48735" y="128710"/>
            <a:ext cx="12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8" name="Google Shape;68;p16"/>
          <p:cNvCxnSpPr/>
          <p:nvPr/>
        </p:nvCxnSpPr>
        <p:spPr>
          <a:xfrm flipH="1" rot="10800000">
            <a:off x="401825" y="679025"/>
            <a:ext cx="8751600" cy="3600"/>
          </a:xfrm>
          <a:prstGeom prst="straightConnector1">
            <a:avLst/>
          </a:prstGeom>
          <a:noFill/>
          <a:ln cap="flat" cmpd="sng" w="9525">
            <a:solidFill>
              <a:srgbClr val="264FE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/>
        </p:nvSpPr>
        <p:spPr>
          <a:xfrm>
            <a:off x="354200" y="273350"/>
            <a:ext cx="8656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F38"/>
              </a:buClr>
              <a:buSzPts val="3600"/>
              <a:buFont typeface="IBM Plex Sans"/>
              <a:buNone/>
            </a:pPr>
            <a:r>
              <a:rPr b="1" lang="pt-BR" sz="1700">
                <a:solidFill>
                  <a:srgbClr val="011E3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Como o Case deverá ser desenvolvido: </a:t>
            </a:r>
            <a:endParaRPr b="0" i="0" sz="100" u="none" cap="none" strike="noStrike">
              <a:solidFill>
                <a:srgbClr val="011E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401825" y="966725"/>
            <a:ext cx="8370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Itens que serão entregues ao candidato:</a:t>
            </a:r>
            <a:endParaRPr b="1" sz="1300">
              <a:solidFill>
                <a:srgbClr val="011F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11F38"/>
              </a:buClr>
              <a:buSzPts val="1300"/>
              <a:buFont typeface="IBM Plex Sans"/>
              <a:buAutoNum type="arabicParenR"/>
            </a:pPr>
            <a:r>
              <a:rPr lang="pt-BR" sz="13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  <a:t>Esta apresentação com as orientações</a:t>
            </a:r>
            <a:endParaRPr sz="1300">
              <a:solidFill>
                <a:srgbClr val="011F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11F38"/>
              </a:buClr>
              <a:buSzPts val="1300"/>
              <a:buFont typeface="IBM Plex Sans"/>
              <a:buAutoNum type="arabicParenR"/>
            </a:pPr>
            <a:r>
              <a:rPr lang="pt-BR" sz="13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  <a:t>Uma base de dados em excel para desenvolvimento do case.</a:t>
            </a:r>
            <a:endParaRPr sz="1300">
              <a:solidFill>
                <a:srgbClr val="011F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3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pt-BR" sz="13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  <a:t>O candidato terá 25 minutos para realizar a sua apresentação , e deverá seguir a seguinte ordem:</a:t>
            </a:r>
            <a:endParaRPr b="1" sz="1300">
              <a:solidFill>
                <a:srgbClr val="011F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11F38"/>
              </a:buClr>
              <a:buSzPts val="1300"/>
              <a:buFont typeface="IBM Plex Sans"/>
              <a:buAutoNum type="arabicParenR"/>
            </a:pPr>
            <a:r>
              <a:rPr lang="pt-BR" sz="13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  <a:t>Apresentação pessoal para que a nossa Gerente Sr o conheça.</a:t>
            </a:r>
            <a:endParaRPr sz="1300">
              <a:solidFill>
                <a:srgbClr val="011F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11F38"/>
              </a:buClr>
              <a:buSzPts val="1300"/>
              <a:buFont typeface="IBM Plex Sans"/>
              <a:buAutoNum type="arabicParenR"/>
            </a:pPr>
            <a:r>
              <a:rPr lang="pt-BR" sz="13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  <a:t>Apresentação do Dashboard em Data Studio ou Tableau com as devidas explicações sobre como você estruturou o dash de forma a eliminar a dor do nosso Stakeholder.</a:t>
            </a:r>
            <a:endParaRPr sz="1300">
              <a:solidFill>
                <a:srgbClr val="011F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11F38"/>
              </a:buClr>
              <a:buSzPts val="1300"/>
              <a:buFont typeface="IBM Plex Sans"/>
              <a:buAutoNum type="arabicParenR"/>
            </a:pPr>
            <a:r>
              <a:rPr lang="pt-BR" sz="13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 a sua recomendação de estudos para a redução do m² de Obra, onde estão as maiores oportunidades.</a:t>
            </a:r>
            <a:endParaRPr sz="1300">
              <a:solidFill>
                <a:srgbClr val="011F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11F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  <a:t>E deixaremos os 10 minutos finais para dúvidas e explicações complementares.</a:t>
            </a:r>
            <a:endParaRPr b="1" sz="1300">
              <a:solidFill>
                <a:srgbClr val="011F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3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i="1" lang="pt-BR" sz="1300">
                <a:solidFill>
                  <a:srgbClr val="011F38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Importante: O Dashboard e a base de dados deverá ser compartilhada ao final da apresentação, para que possamos finalizar as avaliações.</a:t>
            </a:r>
            <a:endParaRPr b="1" i="1" sz="1300">
              <a:solidFill>
                <a:srgbClr val="011F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11F3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648735" y="128710"/>
            <a:ext cx="12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6" name="Google Shape;76;p17"/>
          <p:cNvCxnSpPr/>
          <p:nvPr/>
        </p:nvCxnSpPr>
        <p:spPr>
          <a:xfrm flipH="1" rot="10800000">
            <a:off x="401825" y="679025"/>
            <a:ext cx="8751600" cy="3600"/>
          </a:xfrm>
          <a:prstGeom prst="straightConnector1">
            <a:avLst/>
          </a:prstGeom>
          <a:noFill/>
          <a:ln cap="flat" cmpd="sng" w="9525">
            <a:solidFill>
              <a:srgbClr val="264FE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/>
        </p:nvSpPr>
        <p:spPr>
          <a:xfrm>
            <a:off x="354200" y="273350"/>
            <a:ext cx="8656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F38"/>
              </a:buClr>
              <a:buSzPts val="3600"/>
              <a:buFont typeface="IBM Plex Sans"/>
              <a:buNone/>
            </a:pPr>
            <a:r>
              <a:rPr b="1" lang="pt-BR" sz="1700">
                <a:solidFill>
                  <a:srgbClr val="011E38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Descrição do Case e Regras</a:t>
            </a:r>
            <a:endParaRPr b="0" i="0" sz="100" u="none" cap="none" strike="noStrike">
              <a:solidFill>
                <a:srgbClr val="011E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5168750" y="904750"/>
            <a:ext cx="3767700" cy="4163325"/>
            <a:chOff x="520550" y="904750"/>
            <a:chExt cx="3767700" cy="4163325"/>
          </a:xfrm>
        </p:grpSpPr>
        <p:sp>
          <p:nvSpPr>
            <p:cNvPr id="79" name="Google Shape;79;p17"/>
            <p:cNvSpPr/>
            <p:nvPr/>
          </p:nvSpPr>
          <p:spPr>
            <a:xfrm>
              <a:off x="520550" y="1103075"/>
              <a:ext cx="3767700" cy="3941400"/>
            </a:xfrm>
            <a:prstGeom prst="rect">
              <a:avLst/>
            </a:prstGeom>
            <a:solidFill>
              <a:srgbClr val="264FEC"/>
            </a:solidFill>
            <a:ln cap="flat" cmpd="sng" w="9525">
              <a:solidFill>
                <a:srgbClr val="264F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 txBox="1"/>
            <p:nvPr/>
          </p:nvSpPr>
          <p:spPr>
            <a:xfrm>
              <a:off x="644450" y="1373875"/>
              <a:ext cx="3519900" cy="36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166199" lvl="0" marL="179999" rtl="0" algn="l">
                <a:spcBef>
                  <a:spcPts val="0"/>
                </a:spcBef>
                <a:spcAft>
                  <a:spcPts val="0"/>
                </a:spcAft>
                <a:buClr>
                  <a:srgbClr val="F5F1EB"/>
                </a:buClr>
                <a:buSzPts val="1200"/>
                <a:buChar char="●"/>
              </a:pPr>
              <a:r>
                <a:rPr lang="pt-BR" sz="1200">
                  <a:solidFill>
                    <a:srgbClr val="F5F1EB"/>
                  </a:solidFill>
                </a:rPr>
                <a:t>Os cálculos de custo de m² do canal Loja devem ser realizados com base no m² de área de vendas.</a:t>
              </a:r>
              <a:endParaRPr sz="1200">
                <a:solidFill>
                  <a:srgbClr val="F5F1EB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5F1EB"/>
                </a:solidFill>
              </a:endParaRPr>
            </a:p>
            <a:p>
              <a:pPr indent="-166199" lvl="0" marL="179999" rtl="0" algn="l">
                <a:spcBef>
                  <a:spcPts val="0"/>
                </a:spcBef>
                <a:spcAft>
                  <a:spcPts val="0"/>
                </a:spcAft>
                <a:buClr>
                  <a:srgbClr val="F5F1EB"/>
                </a:buClr>
                <a:buSzPts val="1200"/>
                <a:buChar char="●"/>
              </a:pPr>
              <a:r>
                <a:rPr lang="pt-BR" sz="1200">
                  <a:solidFill>
                    <a:srgbClr val="F5F1EB"/>
                  </a:solidFill>
                </a:rPr>
                <a:t>Os cálculos de custo de m² do canal VD devem ser realizados com base no m² total da loja.</a:t>
              </a:r>
              <a:br>
                <a:rPr lang="pt-BR" sz="1200">
                  <a:solidFill>
                    <a:srgbClr val="F5F1EB"/>
                  </a:solidFill>
                </a:rPr>
              </a:br>
              <a:endParaRPr sz="1200">
                <a:solidFill>
                  <a:srgbClr val="F5F1EB"/>
                </a:solidFill>
                <a:highlight>
                  <a:srgbClr val="0000FF"/>
                </a:highlight>
              </a:endParaRPr>
            </a:p>
            <a:p>
              <a:pPr indent="-166199" lvl="0" marL="179999" rtl="0" algn="l">
                <a:spcBef>
                  <a:spcPts val="0"/>
                </a:spcBef>
                <a:spcAft>
                  <a:spcPts val="0"/>
                </a:spcAft>
                <a:buClr>
                  <a:srgbClr val="F5F1EB"/>
                </a:buClr>
                <a:buSzPts val="1200"/>
                <a:buChar char="●"/>
              </a:pPr>
              <a:r>
                <a:rPr lang="pt-BR" sz="1200">
                  <a:solidFill>
                    <a:srgbClr val="F5F1EB"/>
                  </a:solidFill>
                </a:rPr>
                <a:t>As lojas com layout “Prisma 2.0” e “LAS VEGAS” devem ser desconsideradas, pois foram descontinuadas.</a:t>
              </a:r>
              <a:endParaRPr sz="1200">
                <a:solidFill>
                  <a:srgbClr val="F5F1EB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5F1EB"/>
                </a:solidFill>
              </a:endParaRPr>
            </a:p>
            <a:p>
              <a:pPr indent="-166199" lvl="0" marL="179999" rtl="0" algn="l">
                <a:spcBef>
                  <a:spcPts val="0"/>
                </a:spcBef>
                <a:spcAft>
                  <a:spcPts val="0"/>
                </a:spcAft>
                <a:buClr>
                  <a:srgbClr val="F5F1EB"/>
                </a:buClr>
                <a:buSzPts val="1200"/>
                <a:buChar char="●"/>
              </a:pPr>
              <a:r>
                <a:rPr lang="pt-BR" sz="1200">
                  <a:solidFill>
                    <a:srgbClr val="F5F1EB"/>
                  </a:solidFill>
                </a:rPr>
                <a:t>Não misturar as análises e views do Canal de Loja e VD.</a:t>
              </a:r>
              <a:endParaRPr sz="1200">
                <a:solidFill>
                  <a:srgbClr val="F5F1EB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5F1EB"/>
                </a:solidFill>
              </a:endParaRPr>
            </a:p>
            <a:p>
              <a:pPr indent="-166199" lvl="0" marL="179999" rtl="0" algn="l">
                <a:spcBef>
                  <a:spcPts val="0"/>
                </a:spcBef>
                <a:spcAft>
                  <a:spcPts val="0"/>
                </a:spcAft>
                <a:buClr>
                  <a:srgbClr val="F5F1EB"/>
                </a:buClr>
                <a:buSzPts val="1200"/>
                <a:buChar char="●"/>
              </a:pPr>
              <a:r>
                <a:rPr lang="pt-BR" sz="1200">
                  <a:solidFill>
                    <a:srgbClr val="F5F1EB"/>
                  </a:solidFill>
                </a:rPr>
                <a:t>Clusterizar o tipo de intervenção.</a:t>
              </a:r>
              <a:endParaRPr sz="1200">
                <a:solidFill>
                  <a:srgbClr val="F5F1EB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5F1EB"/>
                </a:solidFill>
              </a:endParaRPr>
            </a:p>
            <a:p>
              <a:pPr indent="-166199" lvl="0" marL="179999" rtl="0" algn="l">
                <a:spcBef>
                  <a:spcPts val="0"/>
                </a:spcBef>
                <a:spcAft>
                  <a:spcPts val="0"/>
                </a:spcAft>
                <a:buClr>
                  <a:srgbClr val="F5F1EB"/>
                </a:buClr>
                <a:buSzPts val="1200"/>
                <a:buChar char="●"/>
              </a:pPr>
              <a:r>
                <a:rPr lang="pt-BR" sz="1200">
                  <a:solidFill>
                    <a:srgbClr val="F5F1EB"/>
                  </a:solidFill>
                </a:rPr>
                <a:t>O Valor total de Obra Civil é o valor pago da Obra civil + aditivo pagos.</a:t>
              </a:r>
              <a:endParaRPr sz="1200">
                <a:solidFill>
                  <a:srgbClr val="F5F1EB"/>
                </a:solidFill>
              </a:endParaRPr>
            </a:p>
          </p:txBody>
        </p:sp>
        <p:sp>
          <p:nvSpPr>
            <p:cNvPr id="81" name="Google Shape;81;p17"/>
            <p:cNvSpPr txBox="1"/>
            <p:nvPr/>
          </p:nvSpPr>
          <p:spPr>
            <a:xfrm>
              <a:off x="803776" y="904750"/>
              <a:ext cx="3210000" cy="400200"/>
            </a:xfrm>
            <a:prstGeom prst="rect">
              <a:avLst/>
            </a:prstGeom>
            <a:solidFill>
              <a:srgbClr val="F5F1EB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011F38"/>
                  </a:solidFill>
                </a:rPr>
                <a:t>REGRAS GERAIS</a:t>
              </a:r>
              <a:endParaRPr b="1">
                <a:solidFill>
                  <a:srgbClr val="011F38"/>
                </a:solidFill>
              </a:endParaRPr>
            </a:p>
          </p:txBody>
        </p:sp>
      </p:grpSp>
      <p:grpSp>
        <p:nvGrpSpPr>
          <p:cNvPr id="82" name="Google Shape;82;p17"/>
          <p:cNvGrpSpPr/>
          <p:nvPr/>
        </p:nvGrpSpPr>
        <p:grpSpPr>
          <a:xfrm>
            <a:off x="444350" y="904750"/>
            <a:ext cx="4339800" cy="4139725"/>
            <a:chOff x="520550" y="904750"/>
            <a:chExt cx="4339800" cy="4139725"/>
          </a:xfrm>
        </p:grpSpPr>
        <p:sp>
          <p:nvSpPr>
            <p:cNvPr id="83" name="Google Shape;83;p17"/>
            <p:cNvSpPr/>
            <p:nvPr/>
          </p:nvSpPr>
          <p:spPr>
            <a:xfrm>
              <a:off x="520550" y="1103075"/>
              <a:ext cx="4339800" cy="3941400"/>
            </a:xfrm>
            <a:prstGeom prst="rect">
              <a:avLst/>
            </a:prstGeom>
            <a:solidFill>
              <a:srgbClr val="264FEC"/>
            </a:solidFill>
            <a:ln cap="flat" cmpd="sng" w="9525">
              <a:solidFill>
                <a:srgbClr val="264F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644475" y="1444575"/>
              <a:ext cx="40038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166199" lvl="0" marL="179999" rtl="0" algn="l">
                <a:spcBef>
                  <a:spcPts val="0"/>
                </a:spcBef>
                <a:spcAft>
                  <a:spcPts val="0"/>
                </a:spcAft>
                <a:buClr>
                  <a:srgbClr val="F5F1EB"/>
                </a:buClr>
                <a:buSzPts val="1200"/>
                <a:buChar char="●"/>
              </a:pPr>
              <a:r>
                <a:rPr lang="pt-BR" sz="1200">
                  <a:solidFill>
                    <a:srgbClr val="F5F1EB"/>
                  </a:solidFill>
                </a:rPr>
                <a:t>Atualmente nossos stakeholders do time de vendas nos trouxeram uma dor e precisamos solucionar da melhor forma:</a:t>
              </a:r>
              <a:br>
                <a:rPr lang="pt-BR" sz="1200">
                  <a:solidFill>
                    <a:srgbClr val="F5F1EB"/>
                  </a:solidFill>
                </a:rPr>
              </a:br>
              <a:br>
                <a:rPr lang="pt-BR" sz="1200">
                  <a:solidFill>
                    <a:srgbClr val="F5F1EB"/>
                  </a:solidFill>
                </a:rPr>
              </a:br>
              <a:r>
                <a:rPr b="1" lang="pt-BR" sz="1200">
                  <a:solidFill>
                    <a:srgbClr val="F5F1EB"/>
                  </a:solidFill>
                </a:rPr>
                <a:t>Dor: </a:t>
              </a:r>
              <a:r>
                <a:rPr lang="pt-BR" sz="1200">
                  <a:solidFill>
                    <a:srgbClr val="F5F1EB"/>
                  </a:solidFill>
                </a:rPr>
                <a:t>Ausência de visibilidade dos custos de m² das Obras (Capex) realizadas para as lojas próprias do Grupo Boticário, pois precisamos garantir que nossas lojas tenham </a:t>
              </a:r>
              <a:r>
                <a:rPr lang="pt-BR" sz="1200">
                  <a:solidFill>
                    <a:srgbClr val="F5F1EB"/>
                  </a:solidFill>
                </a:rPr>
                <a:t>eficiência</a:t>
              </a:r>
              <a:r>
                <a:rPr lang="pt-BR" sz="1200">
                  <a:solidFill>
                    <a:srgbClr val="F5F1EB"/>
                  </a:solidFill>
                </a:rPr>
                <a:t> e competitividade junto a rede de franquias do GB.</a:t>
              </a:r>
              <a:br>
                <a:rPr lang="pt-BR" sz="1200">
                  <a:solidFill>
                    <a:srgbClr val="F5F1EB"/>
                  </a:solidFill>
                </a:rPr>
              </a:br>
              <a:br>
                <a:rPr lang="pt-BR" sz="1200">
                  <a:solidFill>
                    <a:srgbClr val="F5F1EB"/>
                  </a:solidFill>
                </a:rPr>
              </a:br>
              <a:r>
                <a:rPr lang="pt-BR" sz="1200">
                  <a:solidFill>
                    <a:srgbClr val="F5F1EB"/>
                  </a:solidFill>
                </a:rPr>
                <a:t>Precisamos entender os custos atuais por layout, onde estamos gastando mais dinheiro e quais oportunidades de melhoria. Onde poderemos </a:t>
              </a:r>
              <a:r>
                <a:rPr lang="pt-BR" sz="1200">
                  <a:solidFill>
                    <a:srgbClr val="F5F1EB"/>
                  </a:solidFill>
                </a:rPr>
                <a:t>atuar</a:t>
              </a:r>
              <a:r>
                <a:rPr lang="pt-BR" sz="1200">
                  <a:solidFill>
                    <a:srgbClr val="F5F1EB"/>
                  </a:solidFill>
                </a:rPr>
                <a:t> com estudos mais detalhados.</a:t>
              </a:r>
              <a:endParaRPr sz="1200">
                <a:solidFill>
                  <a:srgbClr val="F5F1EB"/>
                </a:solidFill>
              </a:endParaRPr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803775" y="904750"/>
              <a:ext cx="3767700" cy="400200"/>
            </a:xfrm>
            <a:prstGeom prst="rect">
              <a:avLst/>
            </a:prstGeom>
            <a:solidFill>
              <a:srgbClr val="F5F1EB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011F38"/>
                  </a:solidFill>
                </a:rPr>
                <a:t>DESCRIÇÃO DO CASE</a:t>
              </a:r>
              <a:endParaRPr b="1">
                <a:solidFill>
                  <a:srgbClr val="011F38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