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301" r:id="rId28"/>
    <p:sldId id="302" r:id="rId29"/>
    <p:sldId id="293" r:id="rId30"/>
    <p:sldId id="294" r:id="rId31"/>
    <p:sldId id="303" r:id="rId32"/>
    <p:sldId id="304" r:id="rId33"/>
    <p:sldId id="295" r:id="rId34"/>
    <p:sldId id="296" r:id="rId35"/>
    <p:sldId id="297" r:id="rId36"/>
    <p:sldId id="298" r:id="rId37"/>
    <p:sldId id="317" r:id="rId38"/>
    <p:sldId id="299" r:id="rId39"/>
    <p:sldId id="300" r:id="rId40"/>
    <p:sldId id="306" r:id="rId41"/>
    <p:sldId id="307" r:id="rId42"/>
    <p:sldId id="308" r:id="rId43"/>
    <p:sldId id="309" r:id="rId44"/>
    <p:sldId id="315" r:id="rId45"/>
    <p:sldId id="316" r:id="rId46"/>
    <p:sldId id="310" r:id="rId47"/>
    <p:sldId id="311" r:id="rId48"/>
    <p:sldId id="312" r:id="rId49"/>
    <p:sldId id="313" r:id="rId50"/>
    <p:sldId id="314" r:id="rId51"/>
    <p:sldId id="264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  <a:srgbClr val="007635"/>
    <a:srgbClr val="003A1A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 autoAdjust="0"/>
  </p:normalViewPr>
  <p:slideViewPr>
    <p:cSldViewPr>
      <p:cViewPr varScale="1">
        <p:scale>
          <a:sx n="119" d="100"/>
          <a:sy n="119" d="100"/>
        </p:scale>
        <p:origin x="-15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A479E-75D7-40F9-9A55-F3AA5F7BEC17}" type="datetimeFigureOut">
              <a:rPr lang="pt-BR" smtClean="0"/>
              <a:t>07/11/2012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94695-EB53-41A3-B7D4-3659F0AE6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3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C403-A515-4D5D-BE45-2DFE66548289}" type="datetime1">
              <a:rPr lang="pt-BR" smtClean="0"/>
              <a:t>07/11/2012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9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C94-9B4D-4D92-9282-531A57E3DF7C}" type="datetime1">
              <a:rPr lang="pt-BR" smtClean="0"/>
              <a:t>07/11/2012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BBA5-9D92-493B-94E4-B2EE85EDC778}" type="datetime1">
              <a:rPr lang="pt-BR" smtClean="0"/>
              <a:t>07/11/2012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5679-ABD2-434B-8C37-151EE3A507B2}" type="datetime1">
              <a:rPr lang="pt-BR" smtClean="0"/>
              <a:t>07/11/2012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723235" y="6669360"/>
            <a:ext cx="1457277" cy="216024"/>
          </a:xfrm>
        </p:spPr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67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EB2-A8A7-4C86-BF51-0D685CD26F7C}" type="datetime1">
              <a:rPr lang="pt-BR" smtClean="0"/>
              <a:t>07/11/2012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0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208D-C636-4A87-84E3-409C65A191E0}" type="datetime1">
              <a:rPr lang="pt-BR" smtClean="0"/>
              <a:t>07/11/2012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4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3AD7-8CA5-4629-B0FC-31934004D369}" type="datetime1">
              <a:rPr lang="pt-BR" smtClean="0"/>
              <a:t>07/11/2012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06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3C7E-945C-454F-9660-E53D89FB4A69}" type="datetime1">
              <a:rPr lang="pt-BR" smtClean="0"/>
              <a:t>07/11/2012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5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BDEA-11B6-4674-8849-4C1C400C4F46}" type="datetime1">
              <a:rPr lang="pt-BR" smtClean="0"/>
              <a:t>07/11/2012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7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18F-3AA0-4E95-AFBB-F2EE6C211E28}" type="datetime1">
              <a:rPr lang="pt-BR" smtClean="0"/>
              <a:t>07/11/2012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2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1FF7-B476-4B6D-A925-358EAD78D341}" type="datetime1">
              <a:rPr lang="pt-BR" smtClean="0"/>
              <a:t>07/11/2012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07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UPF\Documents\Bruno\Trabalhos\Manual Identidade Visual\PAPELARIA MIV\MIV UPF PPT 6-01-01-01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61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8289" y="17008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65ED-4DE6-429D-AE2E-05803C4D0F5B}" type="datetime1">
              <a:rPr lang="pt-BR" smtClean="0"/>
              <a:t>07/11/2012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596336" y="6525344"/>
            <a:ext cx="145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386F-F44B-4A73-A048-8053C3FFB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2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PF\Documents\Bruno\Trabalhos\manual Identidade\Arquivos Power Point\MIV UPF PPT 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000" cy="686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64088" y="4932457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solidFill>
                  <a:srgbClr val="003A1A"/>
                </a:solidFill>
                <a:latin typeface="+mj-lt"/>
              </a:rPr>
              <a:t>Divisão de TI</a:t>
            </a:r>
            <a:endParaRPr lang="pt-BR" sz="3200" b="1" dirty="0">
              <a:solidFill>
                <a:srgbClr val="003A1A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58924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solidFill>
                  <a:srgbClr val="003A1A"/>
                </a:solidFill>
                <a:latin typeface="+mj-lt"/>
              </a:rPr>
              <a:t>Oracle 11gR2 New </a:t>
            </a:r>
            <a:r>
              <a:rPr lang="pt-BR" sz="3200" b="1" dirty="0" err="1" smtClean="0">
                <a:solidFill>
                  <a:srgbClr val="003A1A"/>
                </a:solidFill>
                <a:latin typeface="+mj-lt"/>
              </a:rPr>
              <a:t>Features</a:t>
            </a:r>
            <a:endParaRPr lang="pt-BR" sz="3200" b="1" dirty="0">
              <a:solidFill>
                <a:srgbClr val="003A1A"/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100392" y="62175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08.10.2012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1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Convertendo colunas em linhas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10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770485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31640" y="1171491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Com o operador </a:t>
            </a:r>
            <a:r>
              <a:rPr lang="pt-BR" sz="1600" i="1" dirty="0" smtClean="0"/>
              <a:t>UNPIVOT</a:t>
            </a:r>
            <a:r>
              <a:rPr lang="pt-BR" sz="1600" dirty="0" smtClean="0"/>
              <a:t> é possível fazer com que as colunas dos indicadores sejam mostradas em linhas diferentes.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99792" y="3356992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Observe que o operador </a:t>
            </a:r>
            <a:r>
              <a:rPr lang="pt-BR" sz="1600" i="1" dirty="0" smtClean="0"/>
              <a:t>UNPIVOT</a:t>
            </a:r>
            <a:r>
              <a:rPr lang="pt-BR" sz="1600" dirty="0" smtClean="0"/>
              <a:t> criou a coluna VALOR que contém o valor de cada indicador, e a coluna INDICADOR que mostra os nomes das colunas selecionadas na cláusula </a:t>
            </a:r>
            <a:r>
              <a:rPr lang="pt-BR" sz="1600" i="1" dirty="0" smtClean="0"/>
              <a:t>IN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27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Loops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11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96344"/>
            <a:ext cx="4362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12573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699792" y="3356992"/>
            <a:ext cx="626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Com a nova cláusula </a:t>
            </a:r>
            <a:r>
              <a:rPr lang="pt-BR" sz="1600" i="1" dirty="0" smtClean="0"/>
              <a:t>CONTINUE</a:t>
            </a:r>
            <a:r>
              <a:rPr lang="pt-BR" sz="1600" dirty="0" smtClean="0"/>
              <a:t>, é possível desviar o processamento para a próxima iteração do laço.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Observe que quando o número for par, a instrução da linha 10 do </a:t>
            </a:r>
            <a:r>
              <a:rPr lang="pt-BR" sz="1600" i="1" dirty="0" smtClean="0"/>
              <a:t>SQL</a:t>
            </a:r>
            <a:r>
              <a:rPr lang="pt-BR" sz="1600" dirty="0" smtClean="0"/>
              <a:t> acima não é executada.</a:t>
            </a:r>
          </a:p>
        </p:txBody>
      </p:sp>
    </p:spTree>
    <p:extLst>
      <p:ext uri="{BB962C8B-B14F-4D97-AF65-F5344CB8AC3E}">
        <p14:creationId xmlns:p14="http://schemas.microsoft.com/office/powerpoint/2010/main" val="403738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Enésimo valor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12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3" y="1658802"/>
            <a:ext cx="8208912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2" y="3789040"/>
            <a:ext cx="8208913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788025" y="2279774"/>
            <a:ext cx="414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exemplo ao lado destaca os três funcionários da DTI com contrato mais antigo.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59632" y="1097732"/>
            <a:ext cx="767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A função analítica </a:t>
            </a:r>
            <a:r>
              <a:rPr lang="pt-BR" sz="1600" i="1" dirty="0" smtClean="0"/>
              <a:t>NTH_VALUE</a:t>
            </a:r>
            <a:r>
              <a:rPr lang="pt-BR" sz="1600" dirty="0" smtClean="0"/>
              <a:t> permite acessar o valor de determinada linha e coluna do resultado de um </a:t>
            </a:r>
            <a:r>
              <a:rPr lang="pt-BR" sz="1600" i="1" dirty="0" smtClean="0"/>
              <a:t>SELECT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66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Hints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13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35292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508103" y="1628800"/>
            <a:ext cx="3384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i="1" dirty="0" err="1" smtClean="0"/>
              <a:t>hint</a:t>
            </a:r>
            <a:r>
              <a:rPr lang="pt-BR" sz="1600" dirty="0" smtClean="0"/>
              <a:t> </a:t>
            </a:r>
            <a:r>
              <a:rPr lang="pt-BR" sz="1600" i="1" dirty="0" smtClean="0"/>
              <a:t>RESULT_CACHE</a:t>
            </a:r>
            <a:r>
              <a:rPr lang="pt-BR" sz="1600" dirty="0" smtClean="0"/>
              <a:t> armazena o resultado da </a:t>
            </a:r>
            <a:r>
              <a:rPr lang="pt-BR" sz="1600" i="1" dirty="0" smtClean="0"/>
              <a:t>query</a:t>
            </a:r>
            <a:r>
              <a:rPr lang="pt-BR" sz="1600" dirty="0" smtClean="0"/>
              <a:t> na </a:t>
            </a:r>
            <a:r>
              <a:rPr lang="pt-BR" sz="1600" i="1" dirty="0" err="1" smtClean="0"/>
              <a:t>Shared</a:t>
            </a:r>
            <a:r>
              <a:rPr lang="pt-BR" sz="1600" i="1" dirty="0" smtClean="0"/>
              <a:t> Pool</a:t>
            </a:r>
            <a:r>
              <a:rPr lang="pt-BR" sz="1600" dirty="0" smtClean="0"/>
              <a:t> para utilizá-lo nas próximas execuções.</a:t>
            </a:r>
            <a:endParaRPr lang="pt-BR" sz="1600" i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Observe que o tempo da segunda execução foi de 0 segundos.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Se algo for alterado de forma a fazer com que a </a:t>
            </a:r>
            <a:r>
              <a:rPr lang="pt-BR" sz="1600" i="1" dirty="0" smtClean="0"/>
              <a:t>query</a:t>
            </a:r>
            <a:r>
              <a:rPr lang="pt-BR" sz="1600" dirty="0" smtClean="0"/>
              <a:t> retorne um valor diferente, o novo valor será armazenado na próxima execução.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Este </a:t>
            </a:r>
            <a:r>
              <a:rPr lang="pt-BR" sz="1600" i="1" dirty="0" err="1" smtClean="0"/>
              <a:t>hint</a:t>
            </a:r>
            <a:r>
              <a:rPr lang="pt-BR" sz="1600" dirty="0" smtClean="0"/>
              <a:t> deve ser utilizado com muito cuidado e somente em consultas cujo resultado seja o mesmo por um longo período.</a:t>
            </a:r>
          </a:p>
        </p:txBody>
      </p:sp>
    </p:spTree>
    <p:extLst>
      <p:ext uri="{BB962C8B-B14F-4D97-AF65-F5344CB8AC3E}">
        <p14:creationId xmlns:p14="http://schemas.microsoft.com/office/powerpoint/2010/main" val="79977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Hints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44672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220072" y="1412776"/>
            <a:ext cx="36423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i="1" dirty="0" smtClean="0"/>
              <a:t>IGNORE_ROW_ON_DUPKEY_INDEX</a:t>
            </a:r>
            <a:r>
              <a:rPr lang="pt-BR" sz="1600" dirty="0" smtClean="0"/>
              <a:t> é um </a:t>
            </a:r>
            <a:r>
              <a:rPr lang="pt-BR" sz="1600" i="1" dirty="0" err="1" smtClean="0"/>
              <a:t>hint</a:t>
            </a:r>
            <a:r>
              <a:rPr lang="pt-BR" sz="1600" dirty="0" smtClean="0"/>
              <a:t> usado para ignorar os erros de chave única violada em um comando </a:t>
            </a:r>
            <a:r>
              <a:rPr lang="pt-BR" sz="1600" i="1" dirty="0" smtClean="0"/>
              <a:t>INSERT INTO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Embora o erro não ocorra, as linhas que geram a duplicidade de chave única não são inseridas na tabela.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Torna-se útil quando necessitamos inserir linhas a partir de </a:t>
            </a:r>
            <a:r>
              <a:rPr lang="pt-BR" sz="1600" i="1" dirty="0" err="1" smtClean="0"/>
              <a:t>subqueries</a:t>
            </a:r>
            <a:r>
              <a:rPr lang="pt-BR" sz="1600" dirty="0" smtClean="0"/>
              <a:t>, permitindo a continuidade do processamento.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exemplo ao lado mostra uma tentativa frustrada de inserção de anos com uma </a:t>
            </a:r>
            <a:r>
              <a:rPr lang="pt-BR" sz="1600" i="1" dirty="0" smtClean="0"/>
              <a:t>query</a:t>
            </a:r>
            <a:r>
              <a:rPr lang="pt-BR" sz="1600" dirty="0" smtClean="0"/>
              <a:t> que gera algumas chaves duplicadas.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segundo </a:t>
            </a:r>
            <a:r>
              <a:rPr lang="pt-BR" sz="1600" i="1" dirty="0" smtClean="0"/>
              <a:t>INSERT</a:t>
            </a:r>
            <a:r>
              <a:rPr lang="pt-BR" sz="1600" dirty="0" smtClean="0"/>
              <a:t> utilizando o </a:t>
            </a:r>
            <a:r>
              <a:rPr lang="pt-BR" sz="1600" i="1" dirty="0" err="1" smtClean="0"/>
              <a:t>hint</a:t>
            </a:r>
            <a:r>
              <a:rPr lang="pt-BR" sz="1600" dirty="0" smtClean="0"/>
              <a:t> é bem sucedido.</a:t>
            </a:r>
          </a:p>
        </p:txBody>
      </p:sp>
    </p:spTree>
    <p:extLst>
      <p:ext uri="{BB962C8B-B14F-4D97-AF65-F5344CB8AC3E}">
        <p14:creationId xmlns:p14="http://schemas.microsoft.com/office/powerpoint/2010/main" val="355984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Tables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15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17" y="3501008"/>
            <a:ext cx="59531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13917" y="1399947"/>
            <a:ext cx="7218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É possível proteger uma tabela contra alterações indesejadas ou acidentais de dados através da opção </a:t>
            </a:r>
            <a:r>
              <a:rPr lang="pt-BR" sz="1600" i="1" dirty="0" smtClean="0"/>
              <a:t>READ ONLY</a:t>
            </a:r>
            <a:r>
              <a:rPr lang="pt-BR" sz="1600" dirty="0" smtClean="0"/>
              <a:t> do comando </a:t>
            </a:r>
            <a:r>
              <a:rPr lang="pt-BR" sz="1600" i="1" dirty="0" smtClean="0"/>
              <a:t>ALTER TABLE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Pode ser útil em tabelas de configuração de um sistema, por exemplo.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Não permite alteração dos dados nem mesmo pelo proprietário da tabela.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Para liberar a tabela para edição é necessário o uso da opção </a:t>
            </a:r>
            <a:r>
              <a:rPr lang="pt-BR" sz="1600" i="1" dirty="0" smtClean="0"/>
              <a:t>READ WRITE</a:t>
            </a:r>
            <a:r>
              <a:rPr lang="pt-BR" sz="1600" dirty="0" smtClean="0"/>
              <a:t> do comando </a:t>
            </a:r>
            <a:r>
              <a:rPr lang="pt-BR" sz="1600" i="1" dirty="0" smtClean="0"/>
              <a:t>ALTER TABLE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Observe exemplo abaixo.</a:t>
            </a:r>
          </a:p>
        </p:txBody>
      </p:sp>
    </p:spTree>
    <p:extLst>
      <p:ext uri="{BB962C8B-B14F-4D97-AF65-F5344CB8AC3E}">
        <p14:creationId xmlns:p14="http://schemas.microsoft.com/office/powerpoint/2010/main" val="84094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Colunas virtuais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16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96752"/>
            <a:ext cx="86106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788024" y="2060848"/>
            <a:ext cx="40892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São colunas calculadas em tempo de execução, portanto não possuem seu conteúdo armazenado no banco de dados, eles são criados durante a execução do comando </a:t>
            </a:r>
            <a:r>
              <a:rPr lang="pt-BR" sz="1600" i="1" dirty="0" smtClean="0"/>
              <a:t>SQL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Não podem ser criados em tabelas temporárias, externas, organizadas por índice (</a:t>
            </a:r>
            <a:r>
              <a:rPr lang="pt-BR" sz="1600" i="1" dirty="0" smtClean="0"/>
              <a:t>IOT</a:t>
            </a:r>
            <a:r>
              <a:rPr lang="pt-BR" sz="1600" dirty="0" smtClean="0"/>
              <a:t>), objeto ou </a:t>
            </a:r>
            <a:r>
              <a:rPr lang="pt-BR" sz="1600" i="1" dirty="0" smtClean="0"/>
              <a:t>cluster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Não pode referenciar outra coluna virtual pelo nome.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Somente pode referenciar colunas na mesma tabela.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exemplo acima mostra uma </a:t>
            </a:r>
            <a:r>
              <a:rPr lang="pt-BR" sz="1600" i="1" dirty="0" smtClean="0"/>
              <a:t>query</a:t>
            </a:r>
            <a:r>
              <a:rPr lang="pt-BR" sz="1600" dirty="0" smtClean="0"/>
              <a:t> em uma tabela sem colunas virtuais.</a:t>
            </a:r>
          </a:p>
        </p:txBody>
      </p:sp>
    </p:spTree>
    <p:extLst>
      <p:ext uri="{BB962C8B-B14F-4D97-AF65-F5344CB8AC3E}">
        <p14:creationId xmlns:p14="http://schemas.microsoft.com/office/powerpoint/2010/main" val="199516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Colunas virtuais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17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124744"/>
            <a:ext cx="85629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33661" y="1484784"/>
            <a:ext cx="5817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comando acima mostra a criação de uma coluna calculada.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comando ao lado mostra uma </a:t>
            </a:r>
            <a:r>
              <a:rPr lang="pt-BR" sz="1600" i="1" dirty="0" smtClean="0"/>
              <a:t>query</a:t>
            </a:r>
            <a:r>
              <a:rPr lang="pt-BR" sz="1600" dirty="0" smtClean="0"/>
              <a:t> utilizando a coluna calculada. Observe que ela é referenciada também na cláusula </a:t>
            </a:r>
            <a:r>
              <a:rPr lang="pt-BR" sz="1600" i="1" dirty="0" smtClean="0"/>
              <a:t>WHERE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Colunas calculadas podem ser referenciadas também na cláusula WHERE de instruções </a:t>
            </a:r>
            <a:r>
              <a:rPr lang="pt-BR" sz="1600" i="1" dirty="0" smtClean="0"/>
              <a:t>UPDATE</a:t>
            </a:r>
            <a:r>
              <a:rPr lang="pt-BR" sz="1600" dirty="0" smtClean="0"/>
              <a:t> e </a:t>
            </a:r>
            <a:r>
              <a:rPr lang="pt-BR" sz="1600" i="1" dirty="0" smtClean="0"/>
              <a:t>DELETE</a:t>
            </a:r>
            <a:r>
              <a:rPr lang="pt-BR" sz="1600" dirty="0" smtClean="0"/>
              <a:t>, mas não podem ser manipuladas por comandos </a:t>
            </a:r>
            <a:r>
              <a:rPr lang="pt-BR" sz="1600" i="1" dirty="0" smtClean="0"/>
              <a:t>DML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33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18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41719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071542" y="1340768"/>
            <a:ext cx="3805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Além das já conhecidas funções </a:t>
            </a:r>
            <a:r>
              <a:rPr lang="pt-BR" sz="1600" i="1" dirty="0" smtClean="0"/>
              <a:t>REGEXP_REPLACE</a:t>
            </a:r>
            <a:r>
              <a:rPr lang="pt-BR" sz="1600" dirty="0" smtClean="0"/>
              <a:t>, </a:t>
            </a:r>
            <a:r>
              <a:rPr lang="pt-BR" sz="1600" i="1" dirty="0" smtClean="0"/>
              <a:t>REGEXP_SUBSTR</a:t>
            </a:r>
            <a:r>
              <a:rPr lang="pt-BR" sz="1600" dirty="0" smtClean="0"/>
              <a:t>, </a:t>
            </a:r>
            <a:r>
              <a:rPr lang="pt-BR" sz="1600" i="1" dirty="0" smtClean="0"/>
              <a:t>REGEXP_INSTR</a:t>
            </a:r>
            <a:r>
              <a:rPr lang="pt-BR" sz="1600" dirty="0" smtClean="0"/>
              <a:t> e </a:t>
            </a:r>
            <a:r>
              <a:rPr lang="pt-BR" sz="1600" i="1" dirty="0" smtClean="0"/>
              <a:t>REGEXP_LIKE</a:t>
            </a:r>
            <a:r>
              <a:rPr lang="pt-BR" sz="1600" dirty="0" smtClean="0"/>
              <a:t> o 11g traz a nova função </a:t>
            </a:r>
            <a:r>
              <a:rPr lang="pt-BR" sz="1600" i="1" dirty="0" smtClean="0"/>
              <a:t>REGEXP_COUNT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Esta função calcula o número de ocorrências de uma expressão regular em uma </a:t>
            </a:r>
            <a:r>
              <a:rPr lang="pt-BR" sz="1600" i="1" dirty="0" err="1" smtClean="0"/>
              <a:t>string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exemplo ao lado mostra a utilização da função para contar o número de vogais da coluna nome.</a:t>
            </a:r>
          </a:p>
        </p:txBody>
      </p:sp>
    </p:spTree>
    <p:extLst>
      <p:ext uri="{BB962C8B-B14F-4D97-AF65-F5344CB8AC3E}">
        <p14:creationId xmlns:p14="http://schemas.microsoft.com/office/powerpoint/2010/main" val="635284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 force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19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3" y="1988840"/>
            <a:ext cx="68199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59632" y="1097732"/>
            <a:ext cx="767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Permite a execução do comando </a:t>
            </a:r>
            <a:r>
              <a:rPr lang="pt-BR" sz="1600" i="1" dirty="0" smtClean="0"/>
              <a:t>CREATE OR REPLACE TYPE</a:t>
            </a:r>
            <a:r>
              <a:rPr lang="pt-BR" sz="1600" dirty="0" smtClean="0"/>
              <a:t> para redefinição de um tipo de  dados que está sendo referenciado por um outro objeto sem que ocorra erro.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75856" y="2348880"/>
            <a:ext cx="565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Este exemplo mostra a redefinição de um tipo referenciado sem a utilização da cláusula </a:t>
            </a:r>
            <a:r>
              <a:rPr lang="pt-BR" sz="1600" i="1" dirty="0" smtClean="0"/>
              <a:t>FORCE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 smtClean="0"/>
              <a:t>Observe o erro obtido na execução do comando.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75856" y="5157192"/>
            <a:ext cx="565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Este outro exemplo mostra a redefinição de um tipo referenciado utilizando a cláusula </a:t>
            </a:r>
            <a:r>
              <a:rPr lang="pt-BR" sz="1600" i="1" dirty="0" smtClean="0"/>
              <a:t>FORCE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 smtClean="0"/>
              <a:t>Observe que o tipo foi recriado sem erros.</a:t>
            </a:r>
          </a:p>
        </p:txBody>
      </p:sp>
    </p:spTree>
    <p:extLst>
      <p:ext uri="{BB962C8B-B14F-4D97-AF65-F5344CB8AC3E}">
        <p14:creationId xmlns:p14="http://schemas.microsoft.com/office/powerpoint/2010/main" val="12889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32859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Algumas novidades do Oracle 11gR2</a:t>
            </a:r>
          </a:p>
          <a:p>
            <a:pPr lvl="1"/>
            <a:r>
              <a:rPr lang="pt-BR" sz="1200" dirty="0" smtClean="0"/>
              <a:t>Convertendo linhas em colunas</a:t>
            </a:r>
          </a:p>
          <a:p>
            <a:pPr lvl="1"/>
            <a:r>
              <a:rPr lang="pt-BR" sz="1200" dirty="0" smtClean="0"/>
              <a:t>Convertendo colunas em linhas</a:t>
            </a:r>
          </a:p>
          <a:p>
            <a:pPr lvl="1"/>
            <a:r>
              <a:rPr lang="pt-BR" sz="1200" dirty="0" smtClean="0"/>
              <a:t>Laços</a:t>
            </a:r>
          </a:p>
          <a:p>
            <a:pPr lvl="1"/>
            <a:r>
              <a:rPr lang="pt-BR" sz="1200" dirty="0" smtClean="0"/>
              <a:t>Enésimo valor (</a:t>
            </a:r>
            <a:r>
              <a:rPr lang="pt-BR" sz="1200" i="1" dirty="0" smtClean="0"/>
              <a:t>NTH_VALUE</a:t>
            </a:r>
            <a:r>
              <a:rPr lang="pt-BR" sz="1200" dirty="0" smtClean="0"/>
              <a:t>)</a:t>
            </a:r>
          </a:p>
          <a:p>
            <a:pPr lvl="1"/>
            <a:r>
              <a:rPr lang="pt-BR" sz="1200" dirty="0" err="1" smtClean="0"/>
              <a:t>Hints</a:t>
            </a:r>
            <a:endParaRPr lang="pt-BR" sz="1200" dirty="0" smtClean="0"/>
          </a:p>
          <a:p>
            <a:pPr lvl="1"/>
            <a:r>
              <a:rPr lang="pt-BR" sz="1200" dirty="0" smtClean="0"/>
              <a:t>Tabelas somente para leitura</a:t>
            </a:r>
          </a:p>
          <a:p>
            <a:pPr lvl="1"/>
            <a:r>
              <a:rPr lang="pt-BR" sz="1200" dirty="0" smtClean="0"/>
              <a:t>Colunas virtuais</a:t>
            </a:r>
          </a:p>
          <a:p>
            <a:pPr lvl="1"/>
            <a:r>
              <a:rPr lang="pt-BR" sz="1200" dirty="0"/>
              <a:t>Expressões </a:t>
            </a:r>
            <a:r>
              <a:rPr lang="pt-BR" sz="1200" dirty="0" smtClean="0"/>
              <a:t>regulares</a:t>
            </a:r>
          </a:p>
          <a:p>
            <a:pPr lvl="1"/>
            <a:r>
              <a:rPr lang="pt-BR" sz="1200" dirty="0" err="1" smtClean="0"/>
              <a:t>Create</a:t>
            </a:r>
            <a:r>
              <a:rPr lang="pt-BR" sz="1200" dirty="0" smtClean="0"/>
              <a:t> </a:t>
            </a:r>
            <a:r>
              <a:rPr lang="pt-BR" sz="1200" dirty="0" err="1" smtClean="0"/>
              <a:t>type</a:t>
            </a:r>
            <a:r>
              <a:rPr lang="pt-BR" sz="1200" dirty="0" smtClean="0"/>
              <a:t> force</a:t>
            </a:r>
          </a:p>
          <a:p>
            <a:pPr lvl="1"/>
            <a:r>
              <a:rPr lang="pt-BR" sz="1200" dirty="0" smtClean="0"/>
              <a:t>Sequencias</a:t>
            </a:r>
          </a:p>
          <a:p>
            <a:pPr lvl="1"/>
            <a:r>
              <a:rPr lang="pt-BR" sz="1200" dirty="0" err="1" smtClean="0"/>
              <a:t>Function</a:t>
            </a:r>
            <a:r>
              <a:rPr lang="pt-BR" sz="1200" dirty="0" smtClean="0"/>
              <a:t> </a:t>
            </a:r>
            <a:r>
              <a:rPr lang="pt-BR" sz="1200" dirty="0" err="1" smtClean="0"/>
              <a:t>result</a:t>
            </a:r>
            <a:r>
              <a:rPr lang="pt-BR" sz="1200" dirty="0" smtClean="0"/>
              <a:t> cache</a:t>
            </a:r>
          </a:p>
          <a:p>
            <a:pPr lvl="1"/>
            <a:r>
              <a:rPr lang="pt-BR" sz="1200" dirty="0" smtClean="0"/>
              <a:t>Gatilhos compostos</a:t>
            </a:r>
          </a:p>
          <a:p>
            <a:pPr lvl="1"/>
            <a:r>
              <a:rPr lang="pt-BR" sz="1200" dirty="0" smtClean="0"/>
              <a:t>Ordem de execução de gatilhos</a:t>
            </a:r>
          </a:p>
          <a:p>
            <a:pPr lvl="1"/>
            <a:r>
              <a:rPr lang="pt-BR" sz="1200" dirty="0" smtClean="0"/>
              <a:t>PL/SQL compile </a:t>
            </a:r>
            <a:r>
              <a:rPr lang="pt-BR" sz="1200" dirty="0" err="1" smtClean="0"/>
              <a:t>warnings</a:t>
            </a:r>
            <a:endParaRPr lang="pt-BR" sz="1200" dirty="0" smtClean="0"/>
          </a:p>
          <a:p>
            <a:pPr lvl="1"/>
            <a:r>
              <a:rPr lang="pt-BR" sz="1200" dirty="0" smtClean="0"/>
              <a:t>DBMS_SQL</a:t>
            </a:r>
          </a:p>
          <a:p>
            <a:r>
              <a:rPr lang="pt-BR" sz="1600" dirty="0" smtClean="0"/>
              <a:t>Fechamento de cursores</a:t>
            </a:r>
          </a:p>
          <a:p>
            <a:r>
              <a:rPr lang="pt-BR" sz="1600" dirty="0" smtClean="0"/>
              <a:t>Tabela de configuração de sistemas</a:t>
            </a:r>
          </a:p>
          <a:p>
            <a:pPr lvl="1"/>
            <a:r>
              <a:rPr lang="pt-BR" sz="1200" dirty="0" smtClean="0"/>
              <a:t>Gerando número sequencial por ano</a:t>
            </a:r>
          </a:p>
          <a:p>
            <a:pPr lvl="1"/>
            <a:r>
              <a:rPr lang="pt-BR" sz="1200" dirty="0" smtClean="0"/>
              <a:t>Consultando dados de configuração</a:t>
            </a:r>
          </a:p>
          <a:p>
            <a:pPr lvl="1"/>
            <a:r>
              <a:rPr lang="pt-BR" sz="1200" dirty="0" smtClean="0"/>
              <a:t>Inserindo uma configuração</a:t>
            </a:r>
          </a:p>
          <a:p>
            <a:pPr lvl="1"/>
            <a:r>
              <a:rPr lang="pt-BR" sz="1200" dirty="0" smtClean="0"/>
              <a:t>Excluindo uma configuração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084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Sequences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20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51149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75656" y="1340768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Agora as </a:t>
            </a:r>
            <a:r>
              <a:rPr lang="pt-BR" sz="1600" dirty="0" err="1" smtClean="0"/>
              <a:t>pseudocolunas</a:t>
            </a:r>
            <a:r>
              <a:rPr lang="pt-BR" sz="1600" dirty="0" smtClean="0"/>
              <a:t> </a:t>
            </a:r>
            <a:r>
              <a:rPr lang="pt-BR" sz="1600" i="1" dirty="0" smtClean="0"/>
              <a:t>NEXTVAL</a:t>
            </a:r>
            <a:r>
              <a:rPr lang="pt-BR" sz="1600" dirty="0" smtClean="0"/>
              <a:t> e </a:t>
            </a:r>
            <a:r>
              <a:rPr lang="pt-BR" sz="1600" i="1" dirty="0" smtClean="0"/>
              <a:t>CURRVAL</a:t>
            </a:r>
            <a:r>
              <a:rPr lang="pt-BR" sz="1600" dirty="0" smtClean="0"/>
              <a:t> das </a:t>
            </a:r>
            <a:r>
              <a:rPr lang="pt-BR" sz="1600" i="1" dirty="0" smtClean="0"/>
              <a:t>SEQUENCES</a:t>
            </a:r>
            <a:r>
              <a:rPr lang="pt-BR" sz="1600" dirty="0" smtClean="0"/>
              <a:t> podem ser atribuídas diretamente a uma variável </a:t>
            </a:r>
            <a:r>
              <a:rPr lang="pt-BR" sz="1600" i="1" dirty="0" smtClean="0"/>
              <a:t>PL/SQL</a:t>
            </a:r>
            <a:r>
              <a:rPr lang="pt-BR" sz="1600" dirty="0" smtClean="0"/>
              <a:t> sem a necessidade de utilização da instrução </a:t>
            </a:r>
            <a:r>
              <a:rPr lang="pt-BR" sz="1600" i="1" dirty="0" smtClean="0"/>
              <a:t>SELECT</a:t>
            </a:r>
            <a:r>
              <a:rPr lang="pt-BR" sz="1600" dirty="0" smtClean="0"/>
              <a:t>, como mostra o exemplo abaixo.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49080"/>
            <a:ext cx="11715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22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 cache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21</a:t>
            </a:fld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7" y="1196751"/>
            <a:ext cx="5857875" cy="543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95936" y="1412776"/>
            <a:ext cx="4752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A cláusula de criação de funções </a:t>
            </a:r>
            <a:r>
              <a:rPr lang="pt-BR" sz="1600" i="1" dirty="0" smtClean="0"/>
              <a:t>RESULT_CACHE</a:t>
            </a:r>
            <a:r>
              <a:rPr lang="pt-BR" sz="1600" dirty="0" smtClean="0"/>
              <a:t> instrui o banco de dados a armazenar em </a:t>
            </a:r>
            <a:r>
              <a:rPr lang="pt-BR" sz="1600" i="1" dirty="0" smtClean="0"/>
              <a:t>cache</a:t>
            </a:r>
            <a:r>
              <a:rPr lang="pt-BR" sz="1600" dirty="0" smtClean="0"/>
              <a:t> o valor do retorno da função, para aumento de performance.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exemplo ao lado mostra a criação e execução de uma função utilizando esta cláusula.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/>
              <a:t>Observe que o tempo da segunda execução foi de 0 segundos.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/>
              <a:t>Se algo for alterado de forma a fazer com que </a:t>
            </a:r>
            <a:r>
              <a:rPr lang="pt-BR" sz="1600" dirty="0" smtClean="0"/>
              <a:t>a função </a:t>
            </a:r>
            <a:r>
              <a:rPr lang="pt-BR" sz="1600" dirty="0"/>
              <a:t>retorne um valor diferente, o novo valor será armazenado </a:t>
            </a:r>
            <a:r>
              <a:rPr lang="pt-BR" sz="1600" dirty="0" smtClean="0"/>
              <a:t>em </a:t>
            </a:r>
            <a:r>
              <a:rPr lang="pt-BR" sz="1600" i="1" dirty="0" smtClean="0"/>
              <a:t>cache</a:t>
            </a:r>
            <a:r>
              <a:rPr lang="pt-BR" sz="1600" dirty="0" smtClean="0"/>
              <a:t> na </a:t>
            </a:r>
            <a:r>
              <a:rPr lang="pt-BR" sz="1600" dirty="0"/>
              <a:t>próxima execução.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Esta cláusula deve </a:t>
            </a:r>
            <a:r>
              <a:rPr lang="pt-BR" sz="1600" dirty="0"/>
              <a:t>ser </a:t>
            </a:r>
            <a:r>
              <a:rPr lang="pt-BR" sz="1600" dirty="0" smtClean="0"/>
              <a:t>utilizada </a:t>
            </a:r>
            <a:r>
              <a:rPr lang="pt-BR" sz="1600" dirty="0"/>
              <a:t>com muito cuidado e somente em </a:t>
            </a:r>
            <a:r>
              <a:rPr lang="pt-BR" sz="1600" dirty="0" smtClean="0"/>
              <a:t>funções </a:t>
            </a:r>
            <a:r>
              <a:rPr lang="pt-BR" sz="1600" dirty="0"/>
              <a:t>cujo resultado seja o mesmo por um longo período.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269312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Gatilho DML composto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22</a:t>
            </a:fld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7124700" cy="534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915816" y="299695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Executado somente uma vez, antes do evento de disparo do </a:t>
            </a:r>
            <a:r>
              <a:rPr lang="pt-BR" sz="1600" i="1" dirty="0" smtClean="0"/>
              <a:t>trigger</a:t>
            </a:r>
            <a:r>
              <a:rPr lang="pt-BR" sz="1600" dirty="0" smtClean="0"/>
              <a:t>, neste exemplo um </a:t>
            </a:r>
            <a:r>
              <a:rPr lang="pt-BR" sz="1600" i="1" dirty="0" smtClean="0"/>
              <a:t>UPDATE</a:t>
            </a:r>
            <a:r>
              <a:rPr lang="pt-BR" sz="1600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23728" y="5954138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Executado somente uma vez, depois do </a:t>
            </a:r>
            <a:r>
              <a:rPr lang="pt-BR" sz="1600" i="1" dirty="0" smtClean="0"/>
              <a:t>UPDATE </a:t>
            </a:r>
            <a:r>
              <a:rPr lang="pt-BR" sz="1600" dirty="0" smtClean="0"/>
              <a:t>de todas as linhas.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284802" y="429309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Executado uma vez para cada linha selecionada na cláusula </a:t>
            </a:r>
            <a:r>
              <a:rPr lang="pt-BR" sz="1600" i="1" dirty="0" smtClean="0"/>
              <a:t>WHERE</a:t>
            </a:r>
            <a:r>
              <a:rPr lang="pt-BR" sz="1600" dirty="0" smtClean="0"/>
              <a:t>, antes do </a:t>
            </a:r>
            <a:r>
              <a:rPr lang="pt-BR" sz="1600" i="1" dirty="0" smtClean="0"/>
              <a:t>UPDATE</a:t>
            </a:r>
            <a:r>
              <a:rPr lang="pt-BR" sz="1600" dirty="0" smtClean="0"/>
              <a:t> da linha.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23728" y="508518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Executado uma vez para cada linha selecionada na cláusula </a:t>
            </a:r>
            <a:r>
              <a:rPr lang="pt-BR" sz="1600" i="1" dirty="0" smtClean="0"/>
              <a:t>WHERE</a:t>
            </a:r>
            <a:r>
              <a:rPr lang="pt-BR" sz="1600" dirty="0" smtClean="0"/>
              <a:t>, depois do </a:t>
            </a:r>
            <a:r>
              <a:rPr lang="pt-BR" sz="1600" i="1" dirty="0" smtClean="0"/>
              <a:t>UPDATE</a:t>
            </a:r>
            <a:r>
              <a:rPr lang="pt-BR" sz="1600" dirty="0" smtClean="0"/>
              <a:t> da linha.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75856" y="1556792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Um </a:t>
            </a:r>
            <a:r>
              <a:rPr lang="pt-BR" sz="1600" i="1" dirty="0" smtClean="0"/>
              <a:t>trigger</a:t>
            </a:r>
            <a:r>
              <a:rPr lang="pt-BR" sz="1600" dirty="0" smtClean="0"/>
              <a:t> composto pode conter código para todos os eventos possíveis de </a:t>
            </a:r>
            <a:r>
              <a:rPr lang="pt-BR" sz="1600" i="1" dirty="0" smtClean="0"/>
              <a:t>DML</a:t>
            </a:r>
            <a:r>
              <a:rPr lang="pt-BR" sz="1600" dirty="0" smtClean="0"/>
              <a:t> em um único programa, além de permitir o uso de variáveis globais visíveis por todo o corpo do </a:t>
            </a:r>
            <a:r>
              <a:rPr lang="pt-BR" sz="1600" i="1" dirty="0" smtClean="0"/>
              <a:t>trigger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95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Gatilho DML composto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23</a:t>
            </a:fld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8205"/>
            <a:ext cx="25431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179604" y="2564361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Resultados das execuções dos códigos em </a:t>
            </a:r>
            <a:r>
              <a:rPr lang="pt-BR" sz="1600" i="1" dirty="0" smtClean="0"/>
              <a:t>BEFORE EACH ROW</a:t>
            </a:r>
            <a:r>
              <a:rPr lang="pt-BR" sz="1600" dirty="0" smtClean="0"/>
              <a:t> e </a:t>
            </a:r>
            <a:r>
              <a:rPr lang="pt-BR" sz="1600" i="1" dirty="0" smtClean="0"/>
              <a:t>AFTER EACH ROW</a:t>
            </a:r>
            <a:r>
              <a:rPr lang="pt-BR" sz="1600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03848" y="148478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Instrução </a:t>
            </a:r>
            <a:r>
              <a:rPr lang="pt-BR" sz="1600" i="1" dirty="0" smtClean="0"/>
              <a:t>SQL</a:t>
            </a:r>
            <a:r>
              <a:rPr lang="pt-BR" sz="1600" dirty="0" smtClean="0"/>
              <a:t> para atualizar todos os meses que estão com a contabilidade encerrada em 2012, para teste do gatilho composto do exemplo anterior.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411760" y="2332935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Resultado da execução do código em </a:t>
            </a:r>
            <a:r>
              <a:rPr lang="pt-BR" sz="1600" i="1" dirty="0" smtClean="0"/>
              <a:t>BEFORE STATEMENT</a:t>
            </a:r>
            <a:r>
              <a:rPr lang="pt-BR" sz="1600" dirty="0" smtClean="0"/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11760" y="4842951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Resultado da execução do código em </a:t>
            </a:r>
            <a:r>
              <a:rPr lang="pt-BR" sz="1600" i="1" dirty="0" smtClean="0"/>
              <a:t>AFTER STATEMENT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562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execução de gatilhos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24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124700" cy="53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211960" y="1484784"/>
            <a:ext cx="475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Este exemplo demonstra o controle na ordem de execução entre dois gatilhos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after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update</a:t>
            </a:r>
            <a:r>
              <a:rPr lang="pt-BR" sz="1600" dirty="0" smtClean="0"/>
              <a:t> em uma tabela.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11960" y="2924944"/>
            <a:ext cx="4677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A cláusula FOLLOWS indica que este gatilho irá executar após a execução do gatilho </a:t>
            </a:r>
            <a:r>
              <a:rPr lang="pt-BR" sz="1600" i="1" dirty="0" err="1" smtClean="0"/>
              <a:t>trg_primeira</a:t>
            </a:r>
            <a:r>
              <a:rPr lang="pt-BR" sz="1600" dirty="0" smtClean="0"/>
              <a:t>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43808" y="3656511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Instrução </a:t>
            </a:r>
            <a:r>
              <a:rPr lang="pt-BR" sz="1600" i="1" dirty="0" smtClean="0"/>
              <a:t>SQL</a:t>
            </a:r>
            <a:r>
              <a:rPr lang="pt-BR" sz="1600" dirty="0" smtClean="0"/>
              <a:t> para atualizar todos os meses que estão com a contabilidade encerrada em 2012, para teste de ordem dos gatilhos dos exemplos acima.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260385" y="4928810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Saídas de demonstração da ordem de execução dos gatilhos.</a:t>
            </a:r>
          </a:p>
        </p:txBody>
      </p:sp>
    </p:spTree>
    <p:extLst>
      <p:ext uri="{BB962C8B-B14F-4D97-AF65-F5344CB8AC3E}">
        <p14:creationId xmlns:p14="http://schemas.microsoft.com/office/powerpoint/2010/main" val="133544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execução de gatilhos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25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04" y="1628800"/>
            <a:ext cx="61436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514002" y="3512858"/>
            <a:ext cx="6143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Caso um gatilho referenciado por uma cláusula </a:t>
            </a:r>
            <a:r>
              <a:rPr lang="pt-BR" sz="1600" i="1" dirty="0" smtClean="0"/>
              <a:t>FOLLOWS</a:t>
            </a:r>
            <a:r>
              <a:rPr lang="pt-BR" sz="1600" dirty="0" smtClean="0"/>
              <a:t> for excluído, ocorrerá um erro no próximo disparo do gatilho que possui a cláusula, como mostrado acima.</a:t>
            </a:r>
          </a:p>
          <a:p>
            <a:pPr algn="just"/>
            <a:r>
              <a:rPr lang="pt-BR" sz="1600" dirty="0" smtClean="0"/>
              <a:t>Para corrigir o erro deve-se retirar a cláusula </a:t>
            </a:r>
            <a:r>
              <a:rPr lang="pt-BR" sz="1600" i="1" dirty="0" smtClean="0"/>
              <a:t>FOLLOWS</a:t>
            </a:r>
            <a:r>
              <a:rPr lang="pt-BR" sz="1600" dirty="0" smtClean="0"/>
              <a:t> do gatilho ou mudar sua referência para outro gatilho que deva precedê-lo, caso exista.</a:t>
            </a:r>
          </a:p>
        </p:txBody>
      </p:sp>
    </p:spTree>
    <p:extLst>
      <p:ext uri="{BB962C8B-B14F-4D97-AF65-F5344CB8AC3E}">
        <p14:creationId xmlns:p14="http://schemas.microsoft.com/office/powerpoint/2010/main" val="3070780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PL/SQL compile </a:t>
            </a:r>
            <a:r>
              <a:rPr lang="pt-BR" dirty="0" err="1" smtClean="0"/>
              <a:t>warnings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26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0"/>
            <a:ext cx="4714875" cy="555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779912" y="1412776"/>
            <a:ext cx="518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Alertam o desenvolvedor quanto ao uso não adequado de cláusulas, conversão de tipo, palavras reservadas, etc., que podem prejudicar a performance ou o funcionamento do programa.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67944" y="3284984"/>
            <a:ext cx="475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O código ao lado parece não tem problema algum, no entanto o compilador gera mensagens de advertência como pode ser visto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200943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PL/SQL compile </a:t>
            </a:r>
            <a:r>
              <a:rPr lang="pt-BR" dirty="0" err="1"/>
              <a:t>warnings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68760"/>
            <a:ext cx="832936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19100" y="3861048"/>
            <a:ext cx="832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As mensagens acima mostram os problemas encontrados no código anterior, indicando a linha e coluna da ocorrência no lado esquerdo.</a:t>
            </a:r>
          </a:p>
          <a:p>
            <a:pPr algn="just"/>
            <a:r>
              <a:rPr lang="pt-BR" sz="1600" dirty="0" smtClean="0"/>
              <a:t>A seguir veremos cada uma delas.</a:t>
            </a:r>
          </a:p>
        </p:txBody>
      </p:sp>
    </p:spTree>
    <p:extLst>
      <p:ext uri="{BB962C8B-B14F-4D97-AF65-F5344CB8AC3E}">
        <p14:creationId xmlns:p14="http://schemas.microsoft.com/office/powerpoint/2010/main" val="128741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PL/SQL compile </a:t>
            </a:r>
            <a:r>
              <a:rPr lang="pt-BR" dirty="0" err="1"/>
              <a:t>warnings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28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9059"/>
            <a:ext cx="641032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300192" y="1628800"/>
            <a:ext cx="2592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Com o PL/SQL </a:t>
            </a:r>
            <a:r>
              <a:rPr lang="pt-BR" sz="1600" dirty="0" err="1" smtClean="0"/>
              <a:t>Developer</a:t>
            </a:r>
            <a:r>
              <a:rPr lang="pt-BR" sz="1600" dirty="0" smtClean="0"/>
              <a:t>, em uma </a:t>
            </a:r>
            <a:r>
              <a:rPr lang="pt-BR" sz="1600" dirty="0" err="1" smtClean="0"/>
              <a:t>Program</a:t>
            </a:r>
            <a:r>
              <a:rPr lang="pt-BR" sz="1600" dirty="0" smtClean="0"/>
              <a:t> </a:t>
            </a:r>
            <a:r>
              <a:rPr lang="pt-BR" sz="1600" dirty="0" err="1" smtClean="0"/>
              <a:t>Window</a:t>
            </a:r>
            <a:r>
              <a:rPr lang="pt-BR" sz="1600" dirty="0" smtClean="0"/>
              <a:t>, após a compilação basta clicar na mensagem que aparece no rodapé da página e o código fonte será marcado em amarelo mostrando a instrução que gerou o alerta, como pode ser visto na imagem ao lado.</a:t>
            </a:r>
          </a:p>
        </p:txBody>
      </p:sp>
    </p:spTree>
    <p:extLst>
      <p:ext uri="{BB962C8B-B14F-4D97-AF65-F5344CB8AC3E}">
        <p14:creationId xmlns:p14="http://schemas.microsoft.com/office/powerpoint/2010/main" val="2784320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PL/SQL compile </a:t>
            </a:r>
            <a:r>
              <a:rPr lang="pt-BR" dirty="0" err="1"/>
              <a:t>warnings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8289" y="1268760"/>
            <a:ext cx="8229600" cy="4958011"/>
          </a:xfrm>
        </p:spPr>
        <p:txBody>
          <a:bodyPr>
            <a:normAutofit/>
          </a:bodyPr>
          <a:lstStyle/>
          <a:p>
            <a:pPr algn="just"/>
            <a:r>
              <a:rPr lang="pt-BR" sz="1600" dirty="0" smtClean="0"/>
              <a:t>PLW-07204: conversão fora do tipo de coluna pode resultar em um plano de consulta não ideal</a:t>
            </a:r>
          </a:p>
          <a:p>
            <a:pPr lvl="1" algn="just"/>
            <a:r>
              <a:rPr lang="pt-BR" sz="1200" dirty="0" smtClean="0"/>
              <a:t>Informa que há uma conversão de tipo não tratada, o que não é considerado boa prática e pode acarretar erros durante a execução.</a:t>
            </a:r>
          </a:p>
          <a:p>
            <a:pPr lvl="1" algn="just"/>
            <a:r>
              <a:rPr lang="pt-BR" sz="1200" dirty="0" smtClean="0"/>
              <a:t>Em nosso exemplo, isso ocorre duas vezes na linha 12, devido as funções </a:t>
            </a:r>
            <a:r>
              <a:rPr lang="pt-BR" sz="1200" i="1" dirty="0" err="1" smtClean="0"/>
              <a:t>to_char</a:t>
            </a:r>
            <a:r>
              <a:rPr lang="pt-BR" sz="1200" dirty="0" smtClean="0"/>
              <a:t> e </a:t>
            </a:r>
            <a:r>
              <a:rPr lang="pt-BR" sz="1200" i="1" dirty="0" err="1" smtClean="0"/>
              <a:t>to_number</a:t>
            </a:r>
            <a:r>
              <a:rPr lang="pt-BR" sz="1200" i="1" dirty="0" smtClean="0"/>
              <a:t>.</a:t>
            </a:r>
          </a:p>
          <a:p>
            <a:pPr lvl="2" algn="just"/>
            <a:r>
              <a:rPr lang="pt-BR" sz="800" dirty="0"/>
              <a:t>AND    </a:t>
            </a:r>
            <a:r>
              <a:rPr lang="pt-BR" sz="800" dirty="0" err="1"/>
              <a:t>am.mes</a:t>
            </a:r>
            <a:r>
              <a:rPr lang="pt-BR" sz="800" dirty="0"/>
              <a:t> = </a:t>
            </a:r>
            <a:r>
              <a:rPr lang="pt-BR" sz="800" dirty="0" err="1"/>
              <a:t>to_number</a:t>
            </a:r>
            <a:r>
              <a:rPr lang="pt-BR" sz="800" dirty="0"/>
              <a:t>(</a:t>
            </a:r>
            <a:r>
              <a:rPr lang="pt-BR" sz="800" dirty="0" err="1"/>
              <a:t>to_char</a:t>
            </a:r>
            <a:r>
              <a:rPr lang="pt-BR" sz="800" dirty="0"/>
              <a:t>(SYSDATE, 'mm</a:t>
            </a:r>
            <a:r>
              <a:rPr lang="pt-BR" sz="800" dirty="0" smtClean="0"/>
              <a:t>'));</a:t>
            </a:r>
          </a:p>
          <a:p>
            <a:pPr lvl="1" algn="just"/>
            <a:r>
              <a:rPr lang="pt-BR" sz="1200" dirty="0" smtClean="0"/>
              <a:t>Uma vez na linha 11 devido a função </a:t>
            </a:r>
            <a:r>
              <a:rPr lang="pt-BR" sz="1200" i="1" dirty="0" err="1" smtClean="0"/>
              <a:t>extract</a:t>
            </a:r>
            <a:r>
              <a:rPr lang="pt-BR" sz="1200" i="1" dirty="0" smtClean="0"/>
              <a:t>.</a:t>
            </a:r>
          </a:p>
          <a:p>
            <a:pPr lvl="2" algn="just"/>
            <a:r>
              <a:rPr lang="en-US" sz="800" dirty="0"/>
              <a:t>WHERE  </a:t>
            </a:r>
            <a:r>
              <a:rPr lang="en-US" sz="800" dirty="0" err="1"/>
              <a:t>am.ano</a:t>
            </a:r>
            <a:r>
              <a:rPr lang="en-US" sz="800" dirty="0"/>
              <a:t> = extract(YEAR FROM SYSDATE</a:t>
            </a:r>
            <a:r>
              <a:rPr lang="en-US" sz="800" dirty="0" smtClean="0"/>
              <a:t>)</a:t>
            </a:r>
          </a:p>
          <a:p>
            <a:pPr lvl="1" algn="just"/>
            <a:r>
              <a:rPr lang="en-US" sz="1200" dirty="0" smtClean="0"/>
              <a:t>Uma </a:t>
            </a:r>
            <a:r>
              <a:rPr lang="en-US" sz="1200" dirty="0" err="1" smtClean="0"/>
              <a:t>vez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linha</a:t>
            </a:r>
            <a:r>
              <a:rPr lang="en-US" sz="1200" dirty="0" smtClean="0"/>
              <a:t> 33 </a:t>
            </a:r>
            <a:r>
              <a:rPr lang="en-US" sz="1200" dirty="0" err="1" smtClean="0"/>
              <a:t>porque</a:t>
            </a:r>
            <a:r>
              <a:rPr lang="en-US" sz="1200" dirty="0" smtClean="0"/>
              <a:t> </a:t>
            </a:r>
            <a:r>
              <a:rPr lang="en-US" sz="1200" i="1" dirty="0" err="1" smtClean="0"/>
              <a:t>v_msg</a:t>
            </a:r>
            <a:r>
              <a:rPr lang="en-US" sz="1200" dirty="0" smtClean="0"/>
              <a:t> é do </a:t>
            </a:r>
            <a:r>
              <a:rPr lang="en-US" sz="1200" dirty="0" err="1" smtClean="0"/>
              <a:t>tipo</a:t>
            </a:r>
            <a:r>
              <a:rPr lang="en-US" sz="1200" dirty="0" smtClean="0"/>
              <a:t> </a:t>
            </a:r>
            <a:r>
              <a:rPr lang="en-US" sz="1200" i="1" dirty="0" smtClean="0"/>
              <a:t>varchar2</a:t>
            </a:r>
            <a:r>
              <a:rPr lang="en-US" sz="1200" dirty="0" smtClean="0"/>
              <a:t> </a:t>
            </a:r>
            <a:r>
              <a:rPr lang="en-US" sz="1200" dirty="0" err="1" smtClean="0"/>
              <a:t>enquanto</a:t>
            </a:r>
            <a:r>
              <a:rPr lang="en-US" sz="1200" dirty="0" smtClean="0"/>
              <a:t> </a:t>
            </a:r>
            <a:r>
              <a:rPr lang="en-US" sz="1200" i="1" dirty="0" err="1" smtClean="0"/>
              <a:t>codfornecedor</a:t>
            </a:r>
            <a:r>
              <a:rPr lang="en-US" sz="1200" dirty="0" smtClean="0"/>
              <a:t> é de </a:t>
            </a:r>
            <a:r>
              <a:rPr lang="en-US" sz="1200" dirty="0" err="1" smtClean="0"/>
              <a:t>tipo</a:t>
            </a:r>
            <a:r>
              <a:rPr lang="en-US" sz="1200" dirty="0" smtClean="0"/>
              <a:t> </a:t>
            </a:r>
            <a:r>
              <a:rPr lang="en-US" sz="1200" i="1" dirty="0" smtClean="0"/>
              <a:t>number.</a:t>
            </a:r>
          </a:p>
          <a:p>
            <a:pPr lvl="2" algn="just"/>
            <a:r>
              <a:rPr lang="pt-BR" sz="800" dirty="0"/>
              <a:t>WHERE  </a:t>
            </a:r>
            <a:r>
              <a:rPr lang="pt-BR" sz="800" dirty="0" err="1"/>
              <a:t>f.codfornecedor</a:t>
            </a:r>
            <a:r>
              <a:rPr lang="pt-BR" sz="800" dirty="0"/>
              <a:t> = </a:t>
            </a:r>
            <a:r>
              <a:rPr lang="pt-BR" sz="800" dirty="0" err="1"/>
              <a:t>v_msg</a:t>
            </a:r>
            <a:r>
              <a:rPr lang="pt-BR" sz="800" dirty="0" smtClean="0"/>
              <a:t>;</a:t>
            </a:r>
          </a:p>
          <a:p>
            <a:pPr lvl="1" algn="just"/>
            <a:r>
              <a:rPr lang="pt-BR" sz="1200" dirty="0" smtClean="0"/>
              <a:t>Na linha 33 o mais adequado é usar uma variável do tipo </a:t>
            </a:r>
            <a:r>
              <a:rPr lang="pt-BR" sz="1200" i="1" dirty="0" err="1" smtClean="0"/>
              <a:t>number</a:t>
            </a:r>
            <a:r>
              <a:rPr lang="pt-BR" sz="1200" dirty="0" smtClean="0"/>
              <a:t> para a comparação com </a:t>
            </a:r>
            <a:r>
              <a:rPr lang="pt-BR" sz="1200" i="1" dirty="0" err="1" smtClean="0"/>
              <a:t>codfornecedor</a:t>
            </a:r>
            <a:r>
              <a:rPr lang="pt-BR" sz="1200" dirty="0" smtClean="0"/>
              <a:t>. Também é possível usar a função </a:t>
            </a:r>
            <a:r>
              <a:rPr lang="pt-BR" sz="1200" i="1" dirty="0" err="1" smtClean="0"/>
              <a:t>to_number</a:t>
            </a:r>
            <a:r>
              <a:rPr lang="pt-BR" sz="1200" dirty="0" smtClean="0"/>
              <a:t> para tratar explicitamente a conversão, e não será mais gerado alerta.</a:t>
            </a:r>
          </a:p>
          <a:p>
            <a:pPr lvl="2" algn="just"/>
            <a:r>
              <a:rPr lang="pt-BR" sz="800" dirty="0"/>
              <a:t>WHERE  </a:t>
            </a:r>
            <a:r>
              <a:rPr lang="pt-BR" sz="800" dirty="0" err="1"/>
              <a:t>f.codfornecedor</a:t>
            </a:r>
            <a:r>
              <a:rPr lang="pt-BR" sz="800" dirty="0"/>
              <a:t> = </a:t>
            </a:r>
            <a:r>
              <a:rPr lang="pt-BR" sz="800" dirty="0" err="1"/>
              <a:t>to_number</a:t>
            </a:r>
            <a:r>
              <a:rPr lang="pt-BR" sz="800" dirty="0"/>
              <a:t>(</a:t>
            </a:r>
            <a:r>
              <a:rPr lang="pt-BR" sz="800" dirty="0" err="1"/>
              <a:t>v_msg</a:t>
            </a:r>
            <a:r>
              <a:rPr lang="pt-BR" sz="800" dirty="0" smtClean="0"/>
              <a:t>);</a:t>
            </a:r>
          </a:p>
          <a:p>
            <a:pPr lvl="1" algn="just"/>
            <a:r>
              <a:rPr lang="pt-BR" sz="1200" dirty="0" smtClean="0"/>
              <a:t>Este alerta sempre será exibido quando usamos funções para tratar datas (</a:t>
            </a:r>
            <a:r>
              <a:rPr lang="pt-BR" sz="1200" i="1" dirty="0" err="1" smtClean="0"/>
              <a:t>to_char</a:t>
            </a:r>
            <a:r>
              <a:rPr lang="pt-BR" sz="1200" i="1" dirty="0" smtClean="0"/>
              <a:t>, </a:t>
            </a:r>
            <a:r>
              <a:rPr lang="pt-BR" sz="1200" i="1" dirty="0" err="1" smtClean="0"/>
              <a:t>to_number</a:t>
            </a:r>
            <a:r>
              <a:rPr lang="pt-BR" sz="1200" i="1" dirty="0" smtClean="0"/>
              <a:t>, </a:t>
            </a:r>
            <a:r>
              <a:rPr lang="pt-BR" sz="1200" i="1" dirty="0" err="1" smtClean="0"/>
              <a:t>extract</a:t>
            </a:r>
            <a:r>
              <a:rPr lang="pt-BR" sz="1200" i="1" dirty="0" smtClean="0"/>
              <a:t>, </a:t>
            </a:r>
            <a:r>
              <a:rPr lang="pt-BR" sz="1200" i="1" dirty="0" err="1" smtClean="0"/>
              <a:t>trunc</a:t>
            </a:r>
            <a:r>
              <a:rPr lang="pt-BR" sz="1200" dirty="0" smtClean="0"/>
              <a:t>, etc.), isso porque o compilador considera que o tipo de dado está sendo alterado.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06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Convertendo linhas em colunas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2" y="2564904"/>
            <a:ext cx="78581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65181" y="1772816"/>
            <a:ext cx="7858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</a:t>
            </a:r>
            <a:r>
              <a:rPr lang="pt-BR" sz="1600" i="1" dirty="0" smtClean="0"/>
              <a:t>SQL</a:t>
            </a:r>
            <a:r>
              <a:rPr lang="pt-BR" sz="1600" dirty="0" smtClean="0"/>
              <a:t> abaixo mostra a quantidade de funcionários ativos da DTI, por centro de custos, de forma convencional, ou seja, uma linha para cada centro de custos.</a:t>
            </a:r>
          </a:p>
        </p:txBody>
      </p:sp>
    </p:spTree>
    <p:extLst>
      <p:ext uri="{BB962C8B-B14F-4D97-AF65-F5344CB8AC3E}">
        <p14:creationId xmlns:p14="http://schemas.microsoft.com/office/powerpoint/2010/main" val="3179615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PL/SQL compile </a:t>
            </a:r>
            <a:r>
              <a:rPr lang="pt-BR" dirty="0" err="1"/>
              <a:t>warnings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1600" dirty="0" smtClean="0"/>
              <a:t>PLW-07202: tipo de associação resultaria em uma conversão fora do tipo de coluna</a:t>
            </a:r>
          </a:p>
          <a:p>
            <a:pPr lvl="1" algn="just"/>
            <a:r>
              <a:rPr lang="pt-BR" sz="1200" dirty="0" smtClean="0"/>
              <a:t>Informa que está sendo usado um tipo de dado diferente do tipo de dado da coluna da tabela que está sendo alterada, geralmente em INSERT e UPDATE, o que também não é uma boa prática e deve ser tratado explicitamente.</a:t>
            </a:r>
          </a:p>
          <a:p>
            <a:pPr lvl="1" algn="just"/>
            <a:r>
              <a:rPr lang="pt-BR" sz="1200" dirty="0" smtClean="0"/>
              <a:t>Em nosso exemplo esse alerta acontece na linha 24, referente ao comando </a:t>
            </a:r>
            <a:r>
              <a:rPr lang="pt-BR" sz="1200" i="1" dirty="0" err="1" smtClean="0"/>
              <a:t>insert</a:t>
            </a:r>
            <a:r>
              <a:rPr lang="pt-BR" sz="1200" dirty="0" smtClean="0"/>
              <a:t>, porque a variável </a:t>
            </a:r>
            <a:r>
              <a:rPr lang="pt-BR" sz="1200" i="1" dirty="0" err="1" smtClean="0"/>
              <a:t>v_idx</a:t>
            </a:r>
            <a:r>
              <a:rPr lang="pt-BR" sz="1200" dirty="0" smtClean="0"/>
              <a:t> é do tipo </a:t>
            </a:r>
            <a:r>
              <a:rPr lang="pt-BR" sz="1200" i="1" dirty="0" err="1" smtClean="0"/>
              <a:t>number</a:t>
            </a:r>
            <a:r>
              <a:rPr lang="pt-BR" sz="1200" dirty="0" smtClean="0"/>
              <a:t> e o campo </a:t>
            </a:r>
            <a:r>
              <a:rPr lang="pt-BR" sz="1200" i="1" dirty="0" smtClean="0"/>
              <a:t>valor</a:t>
            </a:r>
            <a:r>
              <a:rPr lang="pt-BR" sz="1200" dirty="0" smtClean="0"/>
              <a:t> da tabela em questão é do tipo </a:t>
            </a:r>
            <a:r>
              <a:rPr lang="pt-BR" sz="1200" i="1" dirty="0" smtClean="0"/>
              <a:t>varchar2</a:t>
            </a:r>
            <a:r>
              <a:rPr lang="pt-BR" sz="1200" dirty="0" smtClean="0"/>
              <a:t>.</a:t>
            </a:r>
          </a:p>
          <a:p>
            <a:pPr lvl="1" algn="just"/>
            <a:r>
              <a:rPr lang="pt-BR" sz="1200" dirty="0" smtClean="0"/>
              <a:t>Neste caso </a:t>
            </a:r>
            <a:r>
              <a:rPr lang="pt-BR" sz="1200" dirty="0"/>
              <a:t>o mais adequado é usar uma variável do tipo </a:t>
            </a:r>
            <a:r>
              <a:rPr lang="pt-BR" sz="1200" i="1" dirty="0" smtClean="0"/>
              <a:t>varchar2</a:t>
            </a:r>
            <a:r>
              <a:rPr lang="pt-BR" sz="1200" dirty="0" smtClean="0"/>
              <a:t> </a:t>
            </a:r>
            <a:r>
              <a:rPr lang="pt-BR" sz="1200" dirty="0"/>
              <a:t>para a </a:t>
            </a:r>
            <a:r>
              <a:rPr lang="pt-BR" sz="1200" dirty="0" smtClean="0"/>
              <a:t>atribuição. </a:t>
            </a:r>
            <a:r>
              <a:rPr lang="pt-BR" sz="1200" dirty="0"/>
              <a:t>Também é possível usar a função </a:t>
            </a:r>
            <a:r>
              <a:rPr lang="pt-BR" sz="1200" i="1" dirty="0" err="1" smtClean="0"/>
              <a:t>to_char</a:t>
            </a:r>
            <a:r>
              <a:rPr lang="pt-BR" sz="1200" dirty="0" smtClean="0"/>
              <a:t> </a:t>
            </a:r>
            <a:r>
              <a:rPr lang="pt-BR" sz="1200" dirty="0"/>
              <a:t>para tratar explicitamente a conversão, e não será mais gerado alerta</a:t>
            </a:r>
            <a:r>
              <a:rPr lang="pt-BR" sz="1200" dirty="0" smtClean="0"/>
              <a:t>.</a:t>
            </a:r>
          </a:p>
          <a:p>
            <a:pPr lvl="2" algn="just"/>
            <a:r>
              <a:rPr lang="pt-BR" sz="800" dirty="0" err="1"/>
              <a:t>to_char</a:t>
            </a:r>
            <a:r>
              <a:rPr lang="pt-BR" sz="800" dirty="0"/>
              <a:t>(</a:t>
            </a:r>
            <a:r>
              <a:rPr lang="pt-BR" sz="800" dirty="0" err="1"/>
              <a:t>v_idx</a:t>
            </a:r>
            <a:r>
              <a:rPr lang="pt-BR" sz="800" dirty="0" smtClean="0"/>
              <a:t>));</a:t>
            </a:r>
          </a:p>
          <a:p>
            <a:pPr algn="just"/>
            <a:r>
              <a:rPr lang="pt-BR" sz="1600" dirty="0" smtClean="0"/>
              <a:t>PLW-06010: palavra-chave “DATA” usada como um nome definido</a:t>
            </a:r>
          </a:p>
          <a:p>
            <a:pPr lvl="1" algn="just"/>
            <a:r>
              <a:rPr lang="pt-BR" sz="1200" dirty="0" smtClean="0"/>
              <a:t>Informa que foi declarado um nome de variável com uma palavra reservada.</a:t>
            </a:r>
          </a:p>
          <a:p>
            <a:pPr lvl="1" algn="just"/>
            <a:r>
              <a:rPr lang="pt-BR" sz="1200" dirty="0" smtClean="0"/>
              <a:t>Ocorre na linha 5 de nosso exemplo.</a:t>
            </a:r>
          </a:p>
          <a:p>
            <a:pPr lvl="2" algn="just"/>
            <a:r>
              <a:rPr lang="pt-BR" sz="800" dirty="0"/>
              <a:t>data  DATE</a:t>
            </a:r>
            <a:r>
              <a:rPr lang="pt-BR" sz="800" dirty="0" smtClean="0"/>
              <a:t>;</a:t>
            </a:r>
          </a:p>
          <a:p>
            <a:pPr lvl="1" algn="just"/>
            <a:r>
              <a:rPr lang="pt-BR" sz="1200" dirty="0" smtClean="0"/>
              <a:t>Deve ser utilizado outro nome para a variável.</a:t>
            </a:r>
          </a:p>
          <a:p>
            <a:pPr lvl="2" algn="just"/>
            <a:r>
              <a:rPr lang="pt-BR" sz="800" dirty="0" err="1"/>
              <a:t>v_data</a:t>
            </a:r>
            <a:r>
              <a:rPr lang="pt-BR" sz="800" dirty="0"/>
              <a:t> DATE</a:t>
            </a:r>
            <a:r>
              <a:rPr lang="pt-BR" sz="800" dirty="0" smtClean="0"/>
              <a:t>;</a:t>
            </a:r>
          </a:p>
          <a:p>
            <a:pPr algn="just"/>
            <a:r>
              <a:rPr lang="pt-BR" sz="1600" dirty="0" smtClean="0"/>
              <a:t>PLW-7206: a análise sugere que pode ser desnecessária a designação para ‘V_TST’</a:t>
            </a:r>
          </a:p>
          <a:p>
            <a:pPr lvl="1" algn="just"/>
            <a:r>
              <a:rPr lang="pt-BR" sz="1200" dirty="0" smtClean="0"/>
              <a:t>Informa que pode haver uma atribuição de valor desnecessária para uma variável.</a:t>
            </a:r>
          </a:p>
          <a:p>
            <a:pPr lvl="1" algn="just"/>
            <a:r>
              <a:rPr lang="pt-BR" sz="1200" dirty="0" smtClean="0"/>
              <a:t>Em nosso exemplo o alerta ocorre na linha 13, onde a variável é inicializada com zero. O alerta ocorre porque a variável recebe outro valor logo em sequencia, sem que o valor da inicialização tenha sido utilizado no programa.</a:t>
            </a:r>
          </a:p>
          <a:p>
            <a:pPr lvl="2" algn="just"/>
            <a:r>
              <a:rPr lang="pt-BR" sz="800" dirty="0" err="1"/>
              <a:t>v_tst</a:t>
            </a:r>
            <a:r>
              <a:rPr lang="pt-BR" sz="800" dirty="0"/>
              <a:t> := 0</a:t>
            </a:r>
            <a:r>
              <a:rPr lang="pt-BR" sz="800" dirty="0" smtClean="0"/>
              <a:t>;</a:t>
            </a:r>
          </a:p>
          <a:p>
            <a:pPr lvl="2" algn="just"/>
            <a:r>
              <a:rPr lang="pt-BR" sz="800" dirty="0" err="1"/>
              <a:t>v_tst</a:t>
            </a:r>
            <a:r>
              <a:rPr lang="pt-BR" sz="800" dirty="0"/>
              <a:t> := </a:t>
            </a:r>
            <a:r>
              <a:rPr lang="pt-BR" sz="800" dirty="0" err="1"/>
              <a:t>v_idx</a:t>
            </a:r>
            <a:r>
              <a:rPr lang="pt-BR" sz="800" dirty="0" smtClean="0"/>
              <a:t>;</a:t>
            </a:r>
          </a:p>
          <a:p>
            <a:pPr lvl="1" algn="just"/>
            <a:r>
              <a:rPr lang="pt-BR" sz="1200" dirty="0" smtClean="0"/>
              <a:t>Neste caso a inicialização da variável com zero é desnecessária e pode ser retirada do código.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167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PL/SQL compile </a:t>
            </a:r>
            <a:r>
              <a:rPr lang="pt-BR" dirty="0" err="1"/>
              <a:t>warnings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 smtClean="0"/>
              <a:t>PLW-06009: o </a:t>
            </a:r>
            <a:r>
              <a:rPr lang="pt-BR" sz="1600" dirty="0" err="1" smtClean="0"/>
              <a:t>handler</a:t>
            </a:r>
            <a:r>
              <a:rPr lang="pt-BR" sz="1600" dirty="0" smtClean="0"/>
              <a:t> OTHERS do procedimento “PRC_FERRO” não termina com RAISE ou RAISE_APPLICATION_ERROR.</a:t>
            </a:r>
          </a:p>
          <a:p>
            <a:pPr lvl="1" algn="just"/>
            <a:r>
              <a:rPr lang="pt-BR" sz="1200" dirty="0" smtClean="0"/>
              <a:t>Informa que não está havendo um tratamento adequado de erros na exceção </a:t>
            </a:r>
            <a:r>
              <a:rPr lang="pt-BR" sz="1200" i="1" dirty="0" smtClean="0"/>
              <a:t>OTHERS</a:t>
            </a:r>
            <a:r>
              <a:rPr lang="pt-BR" sz="1200" dirty="0" smtClean="0"/>
              <a:t>, permitindo que erros fiquem ocultos, dificultando a identificação de </a:t>
            </a:r>
            <a:r>
              <a:rPr lang="pt-BR" sz="1200" i="1" dirty="0" smtClean="0"/>
              <a:t>bugs</a:t>
            </a:r>
            <a:r>
              <a:rPr lang="pt-BR" sz="1200" dirty="0" smtClean="0"/>
              <a:t> na aplicação.</a:t>
            </a:r>
          </a:p>
          <a:p>
            <a:pPr lvl="1" algn="just"/>
            <a:r>
              <a:rPr lang="pt-BR" sz="1200" dirty="0" smtClean="0"/>
              <a:t>O alerta deixará de ser gerado somente se a exceção </a:t>
            </a:r>
            <a:r>
              <a:rPr lang="pt-BR" sz="1200" i="1" dirty="0" smtClean="0"/>
              <a:t>OTHERS</a:t>
            </a:r>
            <a:r>
              <a:rPr lang="pt-BR" sz="1200" dirty="0" smtClean="0"/>
              <a:t> contiver </a:t>
            </a:r>
            <a:r>
              <a:rPr lang="pt-BR" sz="1200" i="1" dirty="0" smtClean="0"/>
              <a:t>RAISE</a:t>
            </a:r>
            <a:r>
              <a:rPr lang="pt-BR" sz="1200" dirty="0" smtClean="0"/>
              <a:t> ou </a:t>
            </a:r>
            <a:r>
              <a:rPr lang="pt-BR" sz="1200" i="1" dirty="0" smtClean="0"/>
              <a:t>RAISE_APPLICATION_ERROR</a:t>
            </a:r>
            <a:r>
              <a:rPr lang="pt-BR" sz="1200" dirty="0" smtClean="0"/>
              <a:t>.</a:t>
            </a:r>
          </a:p>
          <a:p>
            <a:pPr lvl="1" algn="just"/>
            <a:r>
              <a:rPr lang="pt-BR" sz="1200" dirty="0" smtClean="0"/>
              <a:t>Nos padrões adotados pela DTI, o tratamento de erros deve ser preferencialmente feito com retorno de código e mensagem indicativa do erro ocorrido. Com o uso desta técnica o alerta continuará a ser gerado mas, </a:t>
            </a:r>
            <a:r>
              <a:rPr lang="pt-BR" sz="1200" dirty="0"/>
              <a:t>neste caso </a:t>
            </a:r>
            <a:r>
              <a:rPr lang="pt-BR" sz="1200" dirty="0" smtClean="0"/>
              <a:t>específico, poderá ser ignorado.</a:t>
            </a:r>
          </a:p>
          <a:p>
            <a:pPr lvl="1" algn="just"/>
            <a:r>
              <a:rPr lang="pt-BR" sz="1200" dirty="0" smtClean="0"/>
              <a:t>Não deve ser usado a construção </a:t>
            </a:r>
            <a:r>
              <a:rPr lang="pt-BR" sz="1200" i="1" dirty="0" smtClean="0"/>
              <a:t>WHEN OTHERS THEN NULL</a:t>
            </a:r>
            <a:r>
              <a:rPr lang="pt-BR" sz="1200" dirty="0" smtClean="0"/>
              <a:t>;</a:t>
            </a:r>
          </a:p>
          <a:p>
            <a:pPr algn="just"/>
            <a:r>
              <a:rPr lang="pt-BR" sz="1600" dirty="0" smtClean="0"/>
              <a:t>As compilações deverão o mínimo de alertas ou avisos possível.</a:t>
            </a:r>
          </a:p>
          <a:p>
            <a:pPr algn="just"/>
            <a:r>
              <a:rPr lang="pt-BR" sz="1600" dirty="0" smtClean="0"/>
              <a:t>Observe a seguir o código reformulado.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880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PL/SQL compile </a:t>
            </a:r>
            <a:r>
              <a:rPr lang="pt-BR" dirty="0" err="1"/>
              <a:t>warnings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32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46760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932040" y="335699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Observe que após a conclusão das alterações restaram somente dois avisos referentes a função </a:t>
            </a:r>
            <a:r>
              <a:rPr lang="pt-BR" sz="1600" i="1" dirty="0" err="1" smtClean="0"/>
              <a:t>extract</a:t>
            </a:r>
            <a:r>
              <a:rPr lang="pt-BR" sz="1600" dirty="0" smtClean="0"/>
              <a:t> das datas.</a:t>
            </a:r>
          </a:p>
        </p:txBody>
      </p:sp>
    </p:spTree>
    <p:extLst>
      <p:ext uri="{BB962C8B-B14F-4D97-AF65-F5344CB8AC3E}">
        <p14:creationId xmlns:p14="http://schemas.microsoft.com/office/powerpoint/2010/main" val="1308772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SQLs</a:t>
            </a:r>
            <a:r>
              <a:rPr lang="pt-BR" dirty="0" smtClean="0"/>
              <a:t> dinâmicos com DMBS_SQL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416823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275856" y="1373741"/>
            <a:ext cx="5688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Na maioria das situações </a:t>
            </a:r>
            <a:r>
              <a:rPr lang="pt-BR" sz="1600" i="1" dirty="0" smtClean="0"/>
              <a:t>EXECUTE IMMEDIATE</a:t>
            </a:r>
            <a:r>
              <a:rPr lang="pt-BR" sz="1600" dirty="0" smtClean="0"/>
              <a:t> é mais fácil de usar e mais rápido, porém não suporta </a:t>
            </a:r>
            <a:r>
              <a:rPr lang="pt-BR" sz="1600" i="1" dirty="0" smtClean="0"/>
              <a:t>queries</a:t>
            </a:r>
            <a:r>
              <a:rPr lang="pt-BR" sz="1600" dirty="0" smtClean="0"/>
              <a:t> com </a:t>
            </a:r>
            <a:r>
              <a:rPr lang="pt-BR" sz="1600" i="1" dirty="0" err="1" smtClean="0"/>
              <a:t>select-list</a:t>
            </a:r>
            <a:r>
              <a:rPr lang="pt-BR" sz="1600" dirty="0" smtClean="0"/>
              <a:t> ou quantidades de variáveis desconhecidas até o momento da execução.</a:t>
            </a:r>
          </a:p>
          <a:p>
            <a:pPr algn="just"/>
            <a:r>
              <a:rPr lang="en-US" sz="1600" i="1" dirty="0"/>
              <a:t>'INSERT INTO EMP (&lt;unknown&gt;) VALUES (&lt;unknown</a:t>
            </a:r>
            <a:r>
              <a:rPr lang="en-US" sz="1600" i="1" dirty="0" smtClean="0"/>
              <a:t>&gt;)‘</a:t>
            </a:r>
          </a:p>
          <a:p>
            <a:pPr algn="just"/>
            <a:r>
              <a:rPr lang="en-US" sz="1600" i="1" dirty="0"/>
              <a:t>'SELECT &lt;unknown&gt; FROM EMP WHERE DEPTNO = 20'</a:t>
            </a:r>
            <a:endParaRPr lang="pt-BR" sz="16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211960" y="3356992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DBMS_SQL pode fazer o parse uma única vez e executar a instrução várias vezes.</a:t>
            </a:r>
          </a:p>
          <a:p>
            <a:pPr algn="just"/>
            <a:r>
              <a:rPr lang="pt-BR" sz="1600" dirty="0" smtClean="0"/>
              <a:t>EXECUTE IMMEDIATE executa o parse e a instrução a cada chamada (</a:t>
            </a:r>
            <a:r>
              <a:rPr lang="pt-BR" sz="1600" i="1" dirty="0" smtClean="0"/>
              <a:t>soft parse</a:t>
            </a:r>
            <a:r>
              <a:rPr lang="pt-BR" sz="1600" dirty="0" smtClean="0"/>
              <a:t> ou </a:t>
            </a:r>
            <a:r>
              <a:rPr lang="pt-BR" sz="1600" i="1" dirty="0" smtClean="0"/>
              <a:t>hard parse</a:t>
            </a:r>
            <a:r>
              <a:rPr lang="pt-BR" sz="1600" dirty="0" smtClean="0"/>
              <a:t> dependerá da instrução, se há ou não o uso de </a:t>
            </a:r>
            <a:r>
              <a:rPr lang="pt-BR" sz="1600" i="1" dirty="0" err="1" smtClean="0"/>
              <a:t>bind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variables</a:t>
            </a:r>
            <a:r>
              <a:rPr lang="pt-BR" sz="16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3053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SQLs</a:t>
            </a:r>
            <a:r>
              <a:rPr lang="pt-BR" dirty="0"/>
              <a:t> dinâmicos com DMBS_SQL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41403"/>
            <a:ext cx="7467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23728" y="508518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A ocorrência do erro ORA-29471 bloqueia o acesso ao pacote DBMS_SQL, por segurança, durante o resto da vida da sessão.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43808" y="2132856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Chamada ao procedimento mostrado no </a:t>
            </a:r>
            <a:r>
              <a:rPr lang="pt-BR" sz="1600" i="1" dirty="0" smtClean="0"/>
              <a:t>slide</a:t>
            </a:r>
            <a:r>
              <a:rPr lang="pt-BR" sz="1600" dirty="0" smtClean="0"/>
              <a:t> anterior.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940152" y="285293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Resultado do procedimento.</a:t>
            </a:r>
          </a:p>
        </p:txBody>
      </p:sp>
    </p:spTree>
    <p:extLst>
      <p:ext uri="{BB962C8B-B14F-4D97-AF65-F5344CB8AC3E}">
        <p14:creationId xmlns:p14="http://schemas.microsoft.com/office/powerpoint/2010/main" val="1672385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Fechamento de cursores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35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268760"/>
            <a:ext cx="820891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23728" y="4597768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Fecha o cursor antes de interromper o processamento.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19672" y="558924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Fecha o cursor no final do laço.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43808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Toda a instrução </a:t>
            </a:r>
            <a:r>
              <a:rPr lang="pt-BR" sz="1600" i="1" dirty="0" smtClean="0"/>
              <a:t>DML</a:t>
            </a:r>
            <a:r>
              <a:rPr lang="pt-BR" sz="1600" dirty="0" smtClean="0"/>
              <a:t> abre um cursor implicitamente, e o fechamento deste é controlado pelo BD.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Os cursores explícitos, aqueles declarados pelo programador, devem ser fechados com o comando </a:t>
            </a:r>
            <a:r>
              <a:rPr lang="pt-BR" sz="1600" i="1" dirty="0" smtClean="0"/>
              <a:t>CLOSE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parâmetro </a:t>
            </a:r>
            <a:r>
              <a:rPr lang="pt-BR" sz="1600" i="1" dirty="0" err="1" smtClean="0"/>
              <a:t>open_cursors</a:t>
            </a:r>
            <a:r>
              <a:rPr lang="pt-BR" sz="1600" dirty="0" smtClean="0"/>
              <a:t> do BD especifica o número máximo de cursores abertos que uma sessão pode ter </a:t>
            </a:r>
            <a:r>
              <a:rPr lang="pt-BR" sz="1600" dirty="0"/>
              <a:t>simultaneamente </a:t>
            </a:r>
            <a:r>
              <a:rPr lang="pt-BR" sz="1600" dirty="0" smtClean="0"/>
              <a:t>(Default 50).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Um número elevado de cursores abertos gera um alerta no banco de dados informando que os cursores não estão sendo corretamente fechados.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07904" y="3933056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/>
              <a:t>Nossa métrica atual está em 300 e estamos recebendo alertas em torno de 1400.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491247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Fechamento de cursores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36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5"/>
            <a:ext cx="835292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31640" y="551723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Fecha o cursor no final do laço.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07704" y="508518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Fecha o cursor no final do laço.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483768" y="4149080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Fecha os cursores antes de interromper o processamento.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015716" y="1844824"/>
            <a:ext cx="6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No caso de cursores aninhados, todos devem ser fechados se houver uma interrupção anormal do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354569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Fechamento de cursores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37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7626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22830" y="1196752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Cursores devem ser fechados apenas uma vez, por isso o fechamento deve ocorrer somente quando o processamento for abandonado.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Cursor fechado pode ser reaberto na mesma sessão.</a:t>
            </a:r>
            <a:endParaRPr lang="pt-BR" sz="16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O fechamento de um cursor faz com que ele seja eliminado da sessão, porém não elimina os valores das variáveis </a:t>
            </a:r>
            <a:r>
              <a:rPr lang="pt-BR" sz="1600" dirty="0" err="1" smtClean="0"/>
              <a:t>populadas</a:t>
            </a:r>
            <a:r>
              <a:rPr lang="pt-BR" sz="1600" dirty="0" smtClean="0"/>
              <a:t> pelo </a:t>
            </a:r>
            <a:r>
              <a:rPr lang="pt-BR" sz="1600" i="1" dirty="0" smtClean="0"/>
              <a:t>FETCH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Tentativa de fechamento de cursor inexistente ou já fechado causa erro ORA-01001: cursor inválido.</a:t>
            </a:r>
            <a:endParaRPr lang="pt-BR" sz="1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060104" y="3387191"/>
            <a:ext cx="4779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Tentativa de abertura de cursor já aberto causa erro ORA-06511</a:t>
            </a:r>
            <a:r>
              <a:rPr lang="pt-BR" dirty="0"/>
              <a:t>: PL/SQL: cursor já </a:t>
            </a:r>
            <a:r>
              <a:rPr lang="pt-BR" dirty="0" smtClean="0"/>
              <a:t>aberto.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051720" y="4700900"/>
            <a:ext cx="6787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Quando </a:t>
            </a:r>
            <a:r>
              <a:rPr lang="pt-BR" i="1" dirty="0" smtClean="0"/>
              <a:t>NOTFOUND</a:t>
            </a:r>
            <a:r>
              <a:rPr lang="pt-BR" dirty="0" smtClean="0"/>
              <a:t> for verdadeiro a instrução </a:t>
            </a:r>
            <a:r>
              <a:rPr lang="pt-BR" i="1" dirty="0" smtClean="0"/>
              <a:t>FETCH</a:t>
            </a:r>
            <a:r>
              <a:rPr lang="pt-BR" dirty="0" smtClean="0"/>
              <a:t> não atualiza as variáveis, elas permanecem com os valores do último </a:t>
            </a:r>
            <a:r>
              <a:rPr lang="pt-BR" i="1" dirty="0" smtClean="0"/>
              <a:t>FETCH</a:t>
            </a:r>
            <a:r>
              <a:rPr lang="pt-BR" dirty="0" smtClean="0"/>
              <a:t> válido.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827584" y="557610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/>
              <a:t>Se houver a possibilidade de tentativa de fechamento em duplicidade de um cursor, deve-se testar se ele </a:t>
            </a:r>
            <a:r>
              <a:rPr lang="pt-BR" dirty="0" smtClean="0"/>
              <a:t>já foi fechado usando </a:t>
            </a:r>
            <a:r>
              <a:rPr lang="pt-BR" i="1" dirty="0" smtClean="0"/>
              <a:t>ISOPEN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352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Fechamento de cursores (exceções)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38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3114"/>
            <a:ext cx="52387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817778" y="2564904"/>
            <a:ext cx="5002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Cursores </a:t>
            </a:r>
            <a:r>
              <a:rPr lang="pt-BR" sz="1600" i="1" dirty="0" smtClean="0"/>
              <a:t>REF CURSOR</a:t>
            </a:r>
            <a:r>
              <a:rPr lang="pt-BR" sz="1600" dirty="0" smtClean="0"/>
              <a:t> ou </a:t>
            </a:r>
            <a:r>
              <a:rPr lang="pt-BR" sz="1600" i="1" dirty="0" smtClean="0"/>
              <a:t>SYS_REFCURSOR</a:t>
            </a:r>
            <a:r>
              <a:rPr lang="pt-BR" sz="1600" dirty="0" smtClean="0"/>
              <a:t>,  usados como parâmetros não devem ser fechados.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69220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Fechamento de cursores (exceções)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39</a:t>
            </a:fld>
            <a:endParaRPr lang="pt-BR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852613"/>
            <a:ext cx="8424936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275856" y="1962254"/>
            <a:ext cx="540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Cursores abertos em um comando </a:t>
            </a:r>
            <a:r>
              <a:rPr lang="pt-BR" sz="1600" i="1" dirty="0" smtClean="0"/>
              <a:t>FOR LOOP</a:t>
            </a:r>
            <a:r>
              <a:rPr lang="pt-BR" sz="1600" dirty="0" smtClean="0"/>
              <a:t> serão fechados automaticamente quando o laço for abandonado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As variáveis criadas pelo </a:t>
            </a:r>
            <a:r>
              <a:rPr lang="pt-BR" sz="1600" i="1" dirty="0" smtClean="0"/>
              <a:t>FOR</a:t>
            </a:r>
            <a:r>
              <a:rPr lang="pt-BR" sz="1600" dirty="0" smtClean="0"/>
              <a:t> também serão eliminadas, seu escopo é restrito ao laço.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6900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Convertendo linhas em colunas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813690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83568" y="1772816"/>
            <a:ext cx="783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Utilizando o operador </a:t>
            </a:r>
            <a:r>
              <a:rPr lang="pt-BR" sz="1600" i="1" dirty="0" smtClean="0"/>
              <a:t>PIVOT</a:t>
            </a:r>
            <a:r>
              <a:rPr lang="pt-BR" sz="1600" dirty="0" smtClean="0"/>
              <a:t> é possível trazer os resultados em uma única linha.</a:t>
            </a:r>
          </a:p>
          <a:p>
            <a:r>
              <a:rPr lang="pt-BR" sz="1600" dirty="0" smtClean="0"/>
              <a:t>Neste caso, mesmo os centros de custos com quantidade zerada aparecem na relação.</a:t>
            </a:r>
          </a:p>
        </p:txBody>
      </p:sp>
    </p:spTree>
    <p:extLst>
      <p:ext uri="{BB962C8B-B14F-4D97-AF65-F5344CB8AC3E}">
        <p14:creationId xmlns:p14="http://schemas.microsoft.com/office/powerpoint/2010/main" val="989015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Tabela de configuração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600" dirty="0" smtClean="0"/>
              <a:t>Uma </a:t>
            </a:r>
            <a:r>
              <a:rPr lang="pt-BR" sz="1600" dirty="0" smtClean="0"/>
              <a:t>alternativa </a:t>
            </a:r>
            <a:r>
              <a:rPr lang="pt-BR" sz="1600" dirty="0" smtClean="0"/>
              <a:t>para constantes são parâmetros de inicialização ou variáveis de configuração, que podem ser armazenadas em uma tabela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 smtClean="0"/>
              <a:t>Ideal para o que caracteriza configuração de sistema, o que pode ser alterado por força de lei, norma ou desejo do usuário.</a:t>
            </a:r>
            <a:endParaRPr lang="pt-BR" sz="1600" dirty="0" smtClean="0"/>
          </a:p>
          <a:p>
            <a:pPr algn="just"/>
            <a:r>
              <a:rPr lang="pt-BR" sz="1600" dirty="0" smtClean="0"/>
              <a:t>Alguns desses parâmetros ou variáveis podem ser deixados sob a responsabilidade do usuário, através da criação de uma manutenção específica para uma ou mais chaves de configuração.</a:t>
            </a:r>
          </a:p>
          <a:p>
            <a:pPr algn="just"/>
            <a:r>
              <a:rPr lang="pt-BR" sz="1600" dirty="0" smtClean="0"/>
              <a:t>Existe uma tabela “genérica” no esquema ADDESENV que é utilizada para alguns controles em diversos sistemas. </a:t>
            </a:r>
          </a:p>
          <a:p>
            <a:pPr algn="just"/>
            <a:r>
              <a:rPr lang="pt-BR" sz="1600" dirty="0" smtClean="0"/>
              <a:t>Visando um melhor aproveitamento desta tabela, foram criados procedimentos que facilitam sua manutenção, são eles:</a:t>
            </a:r>
          </a:p>
          <a:p>
            <a:pPr lvl="1" algn="just"/>
            <a:r>
              <a:rPr lang="pt-BR" sz="1200" dirty="0" err="1" smtClean="0"/>
              <a:t>Fun_geranumero</a:t>
            </a:r>
            <a:r>
              <a:rPr lang="pt-BR" sz="1200" dirty="0" smtClean="0"/>
              <a:t> (gera um número sequencial por ano de um determinado controle);</a:t>
            </a:r>
          </a:p>
          <a:p>
            <a:pPr lvl="1" algn="just"/>
            <a:r>
              <a:rPr lang="pt-BR" sz="1200" dirty="0" err="1" smtClean="0"/>
              <a:t>Pkg_config.prc_consconf</a:t>
            </a:r>
            <a:r>
              <a:rPr lang="pt-BR" sz="1200" dirty="0" smtClean="0"/>
              <a:t> (consulta o valor de determinada configuração);</a:t>
            </a:r>
          </a:p>
          <a:p>
            <a:pPr lvl="1" algn="just"/>
            <a:r>
              <a:rPr lang="pt-BR" sz="1200" dirty="0" err="1" smtClean="0"/>
              <a:t>Pkg_config.prc_insconf</a:t>
            </a:r>
            <a:r>
              <a:rPr lang="pt-BR" sz="1200" dirty="0" smtClean="0"/>
              <a:t> (insere uma nova configuração);</a:t>
            </a:r>
          </a:p>
          <a:p>
            <a:pPr lvl="1" algn="just"/>
            <a:r>
              <a:rPr lang="pt-BR" sz="1200" dirty="0" err="1" smtClean="0"/>
              <a:t>Pkg_config.prc_delconf</a:t>
            </a:r>
            <a:r>
              <a:rPr lang="pt-BR" sz="1200" dirty="0" smtClean="0"/>
              <a:t> (exclui uma configuração existente</a:t>
            </a:r>
            <a:r>
              <a:rPr lang="pt-BR" sz="1200" dirty="0" smtClean="0"/>
              <a:t>);</a:t>
            </a:r>
          </a:p>
          <a:p>
            <a:pPr lvl="1" algn="just"/>
            <a:r>
              <a:rPr lang="pt-BR" sz="1200" dirty="0" err="1" smtClean="0"/>
              <a:t>Pkg_config.fun_retvalor</a:t>
            </a:r>
            <a:r>
              <a:rPr lang="pt-BR" sz="1200" dirty="0" smtClean="0"/>
              <a:t> (retorna o valor de uma configuração)</a:t>
            </a:r>
            <a:endParaRPr lang="pt-BR" sz="1200" dirty="0" smtClean="0"/>
          </a:p>
          <a:p>
            <a:pPr algn="just"/>
            <a:r>
              <a:rPr lang="pt-BR" sz="1600" dirty="0" smtClean="0"/>
              <a:t>Por segurança, uma configuração não pode ser alterada, ela deve ser excluída e inserida novamente com novo valor.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04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Gerando número sequencial por 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 err="1" smtClean="0"/>
              <a:t>Addesenv.fun_geranumero</a:t>
            </a:r>
            <a:endParaRPr lang="pt-BR" sz="1600" dirty="0" smtClean="0"/>
          </a:p>
          <a:p>
            <a:pPr algn="just"/>
            <a:r>
              <a:rPr lang="pt-BR" sz="1600" dirty="0" smtClean="0"/>
              <a:t>Simula uma sequencia, porém o valor é reiniciado a cada ano.</a:t>
            </a:r>
          </a:p>
          <a:p>
            <a:pPr algn="just"/>
            <a:r>
              <a:rPr lang="pt-BR" sz="1600" dirty="0" smtClean="0"/>
              <a:t>É uma transação autônoma, ou seja, uma vez chamada, o número gerado não é reutilizado mesmo que a transação não seja confirmada (</a:t>
            </a:r>
            <a:r>
              <a:rPr lang="pt-BR" sz="1600" i="1" dirty="0" smtClean="0"/>
              <a:t>ROLLBACK</a:t>
            </a:r>
            <a:r>
              <a:rPr lang="pt-BR" sz="1600" dirty="0" smtClean="0"/>
              <a:t>).</a:t>
            </a:r>
          </a:p>
          <a:p>
            <a:pPr algn="just"/>
            <a:r>
              <a:rPr lang="pt-BR" sz="1600" dirty="0" smtClean="0"/>
              <a:t>Caso a chave de configuração não exista para o ano informado, ela será criada com o valor inicial 1.</a:t>
            </a:r>
          </a:p>
          <a:p>
            <a:pPr algn="just"/>
            <a:r>
              <a:rPr lang="pt-BR" sz="1600" dirty="0" smtClean="0"/>
              <a:t>Apresentação.</a:t>
            </a:r>
          </a:p>
          <a:p>
            <a:pPr algn="just"/>
            <a:endParaRPr lang="pt-BR" sz="1600" dirty="0" smtClean="0"/>
          </a:p>
          <a:p>
            <a:pPr algn="just"/>
            <a:endParaRPr lang="pt-BR" sz="1600" dirty="0"/>
          </a:p>
          <a:p>
            <a:pPr algn="just"/>
            <a:r>
              <a:rPr lang="pt-BR" sz="1600" dirty="0" smtClean="0"/>
              <a:t>Exemplo de utilização.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41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53149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21977"/>
            <a:ext cx="69342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134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Consultando dados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 err="1" smtClean="0"/>
              <a:t>Addesenv.pkg_config.prc_consconf</a:t>
            </a:r>
            <a:endParaRPr lang="pt-BR" sz="1600" dirty="0" smtClean="0"/>
          </a:p>
          <a:p>
            <a:pPr algn="just"/>
            <a:r>
              <a:rPr lang="pt-BR" sz="1600" dirty="0" smtClean="0"/>
              <a:t>Consulta os dados de uma chave de configuração.</a:t>
            </a:r>
          </a:p>
          <a:p>
            <a:pPr algn="just"/>
            <a:r>
              <a:rPr lang="pt-BR" sz="1600" dirty="0" smtClean="0"/>
              <a:t>Retorna a observação da chave, o valor da chave, 0 ou 1 (sucesso ou falha), mensagem de sucesso ou falha.</a:t>
            </a:r>
          </a:p>
          <a:p>
            <a:pPr algn="just"/>
            <a:r>
              <a:rPr lang="pt-BR" sz="1600" dirty="0" smtClean="0"/>
              <a:t>Pode ser necessário controle de exceções na chamada ao procedimento devido a possíveis problemas de conversão da dados, visto que o valor é sempre do tipo </a:t>
            </a:r>
            <a:r>
              <a:rPr lang="pt-BR" sz="1600" i="1" dirty="0" smtClean="0"/>
              <a:t>VARCHAR2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 smtClean="0"/>
              <a:t>Apresentação.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42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5305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874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Consultando dados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 smtClean="0"/>
              <a:t>Exemplo de utilização.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43</a:t>
            </a:fld>
            <a:endParaRPr lang="pt-B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73216"/>
            <a:ext cx="813690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9056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987824" y="3201489"/>
            <a:ext cx="5472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Controle de retorno de erro do procedimento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2843808" y="4005064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Controle de erro de conversão de tipo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65521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Consultando dados de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 err="1" smtClean="0"/>
              <a:t>Addesenv.pkg_config.fun_retvalor</a:t>
            </a:r>
            <a:endParaRPr lang="pt-BR" sz="1600" dirty="0"/>
          </a:p>
          <a:p>
            <a:pPr algn="just"/>
            <a:r>
              <a:rPr lang="pt-BR" sz="1600" dirty="0" smtClean="0"/>
              <a:t>Retorna o valor </a:t>
            </a:r>
            <a:r>
              <a:rPr lang="pt-BR" sz="1600" dirty="0"/>
              <a:t>de uma chave de configuração.</a:t>
            </a:r>
          </a:p>
          <a:p>
            <a:pPr algn="just"/>
            <a:r>
              <a:rPr lang="pt-BR" sz="1600" dirty="0" smtClean="0"/>
              <a:t>Em caso de erro retorna mensagem de erro.</a:t>
            </a:r>
            <a:endParaRPr lang="pt-BR" sz="1600" dirty="0"/>
          </a:p>
          <a:p>
            <a:pPr algn="just"/>
            <a:r>
              <a:rPr lang="pt-BR" sz="1600" dirty="0" smtClean="0"/>
              <a:t>Pode ser </a:t>
            </a:r>
            <a:r>
              <a:rPr lang="pt-BR" sz="1600" dirty="0"/>
              <a:t>necessário controle de exceções na chamada </a:t>
            </a:r>
            <a:r>
              <a:rPr lang="pt-BR" sz="1600" dirty="0" smtClean="0"/>
              <a:t>a função </a:t>
            </a:r>
            <a:r>
              <a:rPr lang="pt-BR" sz="1600" dirty="0"/>
              <a:t>devido a possíveis problemas de conversão da dados, visto que o </a:t>
            </a:r>
            <a:r>
              <a:rPr lang="pt-BR" sz="1600" dirty="0" smtClean="0"/>
              <a:t>retorno </a:t>
            </a:r>
            <a:r>
              <a:rPr lang="pt-BR" sz="1600" dirty="0"/>
              <a:t>é sempre do tipo </a:t>
            </a:r>
            <a:r>
              <a:rPr lang="pt-BR" sz="1600" i="1" dirty="0"/>
              <a:t>VARCHAR2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 smtClean="0"/>
              <a:t>Pode ser chamada dentro de uma instrução </a:t>
            </a:r>
            <a:r>
              <a:rPr lang="pt-BR" sz="1600" i="1" dirty="0" smtClean="0"/>
              <a:t>SELECT</a:t>
            </a:r>
            <a:r>
              <a:rPr lang="pt-BR" sz="1600" dirty="0" smtClean="0"/>
              <a:t>.</a:t>
            </a:r>
            <a:endParaRPr lang="pt-BR" sz="1600" dirty="0"/>
          </a:p>
          <a:p>
            <a:pPr algn="just"/>
            <a:r>
              <a:rPr lang="pt-BR" sz="1600" dirty="0"/>
              <a:t>Apresentação.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7" y="3730931"/>
            <a:ext cx="68675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5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Consultando dados de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Exemplo de utilização.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45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537210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61" y="6181346"/>
            <a:ext cx="4676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771800" y="3429000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Controle de erro de conversão de tipo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2736087" y="5269124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Controle de erro de conversão de tipo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2411760" y="2492896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Atribuição por chamada direta a função</a:t>
            </a:r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2555776" y="4214446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Atribuição através de instrução </a:t>
            </a:r>
            <a:r>
              <a:rPr lang="pt-BR" sz="1600" i="1" dirty="0" smtClean="0"/>
              <a:t>SELECT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520576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uma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err="1" smtClean="0"/>
              <a:t>Addesenv.pkg_config.prc_insconf</a:t>
            </a:r>
            <a:endParaRPr lang="pt-BR" sz="1600" dirty="0" smtClean="0"/>
          </a:p>
          <a:p>
            <a:r>
              <a:rPr lang="pt-BR" sz="1600" dirty="0" smtClean="0"/>
              <a:t>Insere uma nova chave de configuração.</a:t>
            </a:r>
          </a:p>
          <a:p>
            <a:pPr algn="just"/>
            <a:r>
              <a:rPr lang="pt-BR" sz="1600" dirty="0"/>
              <a:t>Retorna </a:t>
            </a:r>
            <a:r>
              <a:rPr lang="pt-BR" sz="1600" dirty="0" smtClean="0"/>
              <a:t>0 </a:t>
            </a:r>
            <a:r>
              <a:rPr lang="pt-BR" sz="1600" dirty="0"/>
              <a:t>ou 1 (sucesso ou falha), mensagem de sucesso ou falha.</a:t>
            </a:r>
          </a:p>
          <a:p>
            <a:pPr algn="just"/>
            <a:r>
              <a:rPr lang="pt-BR" sz="1600" dirty="0" smtClean="0"/>
              <a:t>Apresentação</a:t>
            </a:r>
            <a:r>
              <a:rPr lang="pt-BR" sz="1600" dirty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46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74808"/>
            <a:ext cx="50292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371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uma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 smtClean="0"/>
              <a:t>Exemplo de utilização.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47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3056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699430" y="3837666"/>
            <a:ext cx="5472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Controle de retorno de erro do procedimento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4892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uma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 err="1" smtClean="0"/>
              <a:t>Addesenv.pkg_config.prc_delconf</a:t>
            </a:r>
            <a:endParaRPr lang="pt-BR" sz="1600" dirty="0" smtClean="0"/>
          </a:p>
          <a:p>
            <a:r>
              <a:rPr lang="pt-BR" sz="1600" dirty="0" smtClean="0"/>
              <a:t>exclui </a:t>
            </a:r>
            <a:r>
              <a:rPr lang="pt-BR" sz="1600" dirty="0"/>
              <a:t>uma </a:t>
            </a:r>
            <a:r>
              <a:rPr lang="pt-BR" sz="1600" dirty="0" smtClean="0"/>
              <a:t>chave </a:t>
            </a:r>
            <a:r>
              <a:rPr lang="pt-BR" sz="1600" dirty="0"/>
              <a:t>de configuração.</a:t>
            </a:r>
          </a:p>
          <a:p>
            <a:pPr algn="just"/>
            <a:r>
              <a:rPr lang="pt-BR" sz="1600" dirty="0"/>
              <a:t>Retorna 0 ou 1 (sucesso ou falha), mensagem de sucesso ou falha.</a:t>
            </a:r>
          </a:p>
          <a:p>
            <a:pPr algn="just"/>
            <a:r>
              <a:rPr lang="pt-BR" sz="1600" dirty="0"/>
              <a:t>Apresentação.</a:t>
            </a:r>
          </a:p>
          <a:p>
            <a:pPr algn="just"/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48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4314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424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uma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 smtClean="0"/>
              <a:t>Exemplo de utilização.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49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76450"/>
            <a:ext cx="66103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627784" y="3110091"/>
            <a:ext cx="5472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Controle de retorno de erro do procedimento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7608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Convertendo linhas em colunas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5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92088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59632" y="1188041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No exemplo abaixo são listados os saldos bancários dos últimos 5 anos totalizados por instituição financeira.</a:t>
            </a:r>
          </a:p>
        </p:txBody>
      </p:sp>
    </p:spTree>
    <p:extLst>
      <p:ext uri="{BB962C8B-B14F-4D97-AF65-F5344CB8AC3E}">
        <p14:creationId xmlns:p14="http://schemas.microsoft.com/office/powerpoint/2010/main" val="1982999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27984" y="2780928"/>
            <a:ext cx="729335" cy="14401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9600" dirty="0" smtClean="0"/>
              <a:t>?</a:t>
            </a:r>
            <a:endParaRPr lang="pt-BR" sz="9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746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UPF\Documents\Bruno\Trabalhos\Manual Identidade Visual\PAPELARIA MIV\MIV UPF PPT 10-01-01-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6000" cy="68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635896" y="3307631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3A1A"/>
                </a:solidFill>
                <a:latin typeface="+mj-lt"/>
              </a:rPr>
              <a:t>Obrigado.</a:t>
            </a:r>
            <a:endParaRPr lang="pt-BR" sz="4000" b="1" dirty="0">
              <a:solidFill>
                <a:srgbClr val="003A1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Convertendo linhas em colunas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6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4" y="2450015"/>
            <a:ext cx="86201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72499" y="1844824"/>
            <a:ext cx="862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Se quisermos refinar a consulta listando os saldos anuais por agência, basta incluir a informação da agência, como mostra a linha 5 do código abaixo.</a:t>
            </a:r>
          </a:p>
        </p:txBody>
      </p:sp>
    </p:spTree>
    <p:extLst>
      <p:ext uri="{BB962C8B-B14F-4D97-AF65-F5344CB8AC3E}">
        <p14:creationId xmlns:p14="http://schemas.microsoft.com/office/powerpoint/2010/main" val="10641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Convertendo linhas em colunas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7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1527"/>
            <a:ext cx="8064895" cy="416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31640" y="1196752"/>
            <a:ext cx="745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resultado é a totalização por agência como mostrado abaixo.</a:t>
            </a:r>
          </a:p>
        </p:txBody>
      </p:sp>
    </p:spTree>
    <p:extLst>
      <p:ext uri="{BB962C8B-B14F-4D97-AF65-F5344CB8AC3E}">
        <p14:creationId xmlns:p14="http://schemas.microsoft.com/office/powerpoint/2010/main" val="72188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Convertendo linhas em colunas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8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81528"/>
            <a:ext cx="7677150" cy="416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31640" y="1196752"/>
            <a:ext cx="74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a função analítica </a:t>
            </a:r>
            <a:r>
              <a:rPr lang="pt-BR" sz="1600" i="1" dirty="0" smtClean="0"/>
              <a:t>LISTAGG</a:t>
            </a:r>
            <a:r>
              <a:rPr lang="pt-BR" sz="1600" dirty="0" smtClean="0"/>
              <a:t> podemos agregar </a:t>
            </a:r>
            <a:r>
              <a:rPr lang="pt-BR" sz="1600" i="1" dirty="0" err="1" smtClean="0"/>
              <a:t>strings</a:t>
            </a:r>
            <a:r>
              <a:rPr lang="pt-BR" sz="1600" dirty="0" smtClean="0"/>
              <a:t> facilmente.</a:t>
            </a:r>
          </a:p>
          <a:p>
            <a:r>
              <a:rPr lang="pt-BR" sz="1600" dirty="0" smtClean="0"/>
              <a:t>O código abaixo mostra a relação dos aniversariantes da DTI por mês.</a:t>
            </a:r>
          </a:p>
        </p:txBody>
      </p:sp>
    </p:spTree>
    <p:extLst>
      <p:ext uri="{BB962C8B-B14F-4D97-AF65-F5344CB8AC3E}">
        <p14:creationId xmlns:p14="http://schemas.microsoft.com/office/powerpoint/2010/main" val="377110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Convertendo colunas em linhas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386F-F44B-4A73-A048-8053C3FFBD77}" type="slidenum">
              <a:rPr lang="pt-BR" smtClean="0"/>
              <a:t>9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96562"/>
            <a:ext cx="4991100" cy="473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547664" y="1340768"/>
            <a:ext cx="697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O </a:t>
            </a:r>
            <a:r>
              <a:rPr lang="pt-BR" sz="1600" i="1" dirty="0" smtClean="0"/>
              <a:t>SQL</a:t>
            </a:r>
            <a:r>
              <a:rPr lang="pt-BR" sz="1600" dirty="0" smtClean="0"/>
              <a:t> abaixo seleciona alguns indicadores financeiros de 2012 de forma convencional, ou seja, uma linha para cada mês com os indicadores em colunas.</a:t>
            </a:r>
          </a:p>
        </p:txBody>
      </p:sp>
    </p:spTree>
    <p:extLst>
      <p:ext uri="{BB962C8B-B14F-4D97-AF65-F5344CB8AC3E}">
        <p14:creationId xmlns:p14="http://schemas.microsoft.com/office/powerpoint/2010/main" val="57040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3207</Words>
  <Application>Microsoft Office PowerPoint</Application>
  <PresentationFormat>Apresentação na tela (4:3)</PresentationFormat>
  <Paragraphs>312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Tema do Office</vt:lpstr>
      <vt:lpstr>Apresentação do PowerPoint</vt:lpstr>
      <vt:lpstr>Conteúdo</vt:lpstr>
      <vt:lpstr>Convertendo linhas em colunas</vt:lpstr>
      <vt:lpstr>Convertendo linhas em colunas</vt:lpstr>
      <vt:lpstr>Convertendo linhas em colunas</vt:lpstr>
      <vt:lpstr>Convertendo linhas em colunas</vt:lpstr>
      <vt:lpstr>Convertendo linhas em colunas</vt:lpstr>
      <vt:lpstr>Convertendo linhas em colunas</vt:lpstr>
      <vt:lpstr>Convertendo colunas em linhas</vt:lpstr>
      <vt:lpstr>Convertendo colunas em linhas</vt:lpstr>
      <vt:lpstr>Loops</vt:lpstr>
      <vt:lpstr>Enésimo valor</vt:lpstr>
      <vt:lpstr>Hints</vt:lpstr>
      <vt:lpstr>Hints</vt:lpstr>
      <vt:lpstr>Read Only Tables</vt:lpstr>
      <vt:lpstr>Colunas virtuais</vt:lpstr>
      <vt:lpstr>Colunas virtuais</vt:lpstr>
      <vt:lpstr>Expressões regulares</vt:lpstr>
      <vt:lpstr>Create type force</vt:lpstr>
      <vt:lpstr>Sequences</vt:lpstr>
      <vt:lpstr>Function result cache</vt:lpstr>
      <vt:lpstr>Gatilho DML composto</vt:lpstr>
      <vt:lpstr>Gatilho DML composto</vt:lpstr>
      <vt:lpstr>Ordem de execução de gatilhos</vt:lpstr>
      <vt:lpstr>Ordem de execução de gatilhos</vt:lpstr>
      <vt:lpstr>PL/SQL compile warnings</vt:lpstr>
      <vt:lpstr>PL/SQL compile warnings</vt:lpstr>
      <vt:lpstr>PL/SQL compile warnings</vt:lpstr>
      <vt:lpstr>PL/SQL compile warnings</vt:lpstr>
      <vt:lpstr>PL/SQL compile warnings</vt:lpstr>
      <vt:lpstr>PL/SQL compile warnings</vt:lpstr>
      <vt:lpstr>PL/SQL compile warnings</vt:lpstr>
      <vt:lpstr>SQLs dinâmicos com DMBS_SQL</vt:lpstr>
      <vt:lpstr>SQLs dinâmicos com DMBS_SQL</vt:lpstr>
      <vt:lpstr>Fechamento de cursores</vt:lpstr>
      <vt:lpstr>Fechamento de cursores</vt:lpstr>
      <vt:lpstr>Fechamento de cursores</vt:lpstr>
      <vt:lpstr>Fechamento de cursores (exceções)</vt:lpstr>
      <vt:lpstr>Fechamento de cursores (exceções)</vt:lpstr>
      <vt:lpstr>Tabela de configuração de sistemas</vt:lpstr>
      <vt:lpstr>Gerando número sequencial por ano</vt:lpstr>
      <vt:lpstr>Consultando dados de configuração</vt:lpstr>
      <vt:lpstr>Consultando dados de configuração</vt:lpstr>
      <vt:lpstr>Consultando dados de configuração</vt:lpstr>
      <vt:lpstr>Consultando dados de configuração</vt:lpstr>
      <vt:lpstr>Inserindo uma configuração</vt:lpstr>
      <vt:lpstr>Inserindo uma configuração</vt:lpstr>
      <vt:lpstr>Excluindo uma configuração</vt:lpstr>
      <vt:lpstr>Excluindo uma configuração</vt:lpstr>
      <vt:lpstr>Dúvidas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UPF</dc:creator>
  <cp:lastModifiedBy>Rogério Marros Teixeira</cp:lastModifiedBy>
  <cp:revision>343</cp:revision>
  <dcterms:created xsi:type="dcterms:W3CDTF">2012-07-18T11:22:59Z</dcterms:created>
  <dcterms:modified xsi:type="dcterms:W3CDTF">2012-11-07T11:30:23Z</dcterms:modified>
</cp:coreProperties>
</file>