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733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 rot="5400000">
            <a:off x="4591050" y="23050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628650" y="4381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514600" y="2286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858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82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57200" y="2363787"/>
            <a:ext cx="8153400" cy="1600200"/>
            <a:chOff x="288" y="1489"/>
            <a:chExt cx="5136" cy="1008"/>
          </a:xfrm>
        </p:grpSpPr>
        <p:sp>
          <p:nvSpPr>
            <p:cNvPr id="7" name="Google Shape;7;p1"/>
            <p:cNvSpPr/>
            <p:nvPr/>
          </p:nvSpPr>
          <p:spPr>
            <a:xfrm>
              <a:off x="3595" y="1489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3548" y="1593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521" y="1732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88" y="1940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457200" y="992187"/>
            <a:ext cx="8153400" cy="1600200"/>
            <a:chOff x="288" y="625"/>
            <a:chExt cx="5136" cy="1008"/>
          </a:xfrm>
        </p:grpSpPr>
        <p:sp>
          <p:nvSpPr>
            <p:cNvPr id="24" name="Google Shape;24;p3"/>
            <p:cNvSpPr/>
            <p:nvPr/>
          </p:nvSpPr>
          <p:spPr>
            <a:xfrm>
              <a:off x="3595" y="625"/>
              <a:ext cx="1829" cy="1008"/>
            </a:xfrm>
            <a:custGeom>
              <a:rect b="b" l="l" r="r" t="t"/>
              <a:pathLst>
                <a:path extrusionOk="0" fill="none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extrusionOk="0" h="43200" w="21912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6633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548" y="729"/>
              <a:ext cx="1831" cy="800"/>
            </a:xfrm>
            <a:custGeom>
              <a:rect b="b" l="l" r="r" t="t"/>
              <a:pathLst>
                <a:path extrusionOk="0" fill="none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extrusionOk="0" h="43200" w="21924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8944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521" y="868"/>
              <a:ext cx="1830" cy="522"/>
            </a:xfrm>
            <a:custGeom>
              <a:rect b="b" l="l" r="r" t="t"/>
              <a:pathLst>
                <a:path extrusionOk="0" fill="none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extrusionOk="0" h="43200" w="21925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75B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88" y="1076"/>
              <a:ext cx="4988" cy="104"/>
            </a:xfrm>
            <a:prstGeom prst="roundRect">
              <a:avLst>
                <a:gd fmla="val 10799" name="adj"/>
              </a:avLst>
            </a:prstGeom>
            <a:gradFill>
              <a:gsLst>
                <a:gs pos="0">
                  <a:srgbClr val="000000"/>
                </a:gs>
                <a:gs pos="19999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22.jpg"/><Relationship Id="rId6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228600" y="15240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0" i="1" lang="en-US" sz="4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Gráfica I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371600" y="50292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b="1" i="0" lang="en-US" sz="2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Cláudio M. N. A. Pereira</a:t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28600" y="3276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38200" y="21336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Promove alterações/modificações na imagem de forma a destacar ou eliminar determinadas características (realce de certas partes, retirada de ruídos ou partes indesejáveis etc).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Imagens são alteradas para gerar novas imagens.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114800"/>
            <a:ext cx="21685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4114800"/>
            <a:ext cx="2168525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838200" y="21336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extração de características de imagens digitais para geração de seu modelo matemático (de dados).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Dados/modelos são gerados a partir de imagens.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5181600" y="44196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914400" y="3581400"/>
            <a:ext cx="3413125" cy="2835275"/>
            <a:chOff x="3052" y="2352"/>
            <a:chExt cx="2150" cy="1786"/>
          </a:xfrm>
        </p:grpSpPr>
        <p:cxnSp>
          <p:nvCxnSpPr>
            <p:cNvPr id="216" name="Google Shape;216;p24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17" name="Google Shape;217;p24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18" name="Google Shape;218;p24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9" name="Google Shape;219;p24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4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4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4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4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4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4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4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4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237" name="Google Shape;237;p24"/>
          <p:cNvSpPr/>
          <p:nvPr/>
        </p:nvSpPr>
        <p:spPr>
          <a:xfrm>
            <a:off x="4572000" y="4724400"/>
            <a:ext cx="3810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 Homem-Máquina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3816350" cy="2386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inuxnewbieguide.org/userfiles/image/kde4.png" id="245" name="Google Shape;2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789362"/>
            <a:ext cx="3600450" cy="2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endParaRPr/>
          </a:p>
        </p:txBody>
      </p:sp>
      <p:pic>
        <p:nvPicPr>
          <p:cNvPr descr="C:\cmnap\Universidades\Disciplinas\Realidade Virtual\Ilustrações\ARQUITETURA_01.BMP"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684462"/>
            <a:ext cx="3816350" cy="2544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fbcdn-sphotos-h-a.akamaihd.net/hphotos-ak-snc6/251918_362033443855536_1895189853_n.jpg" id="253" name="Google Shape;2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3662362"/>
            <a:ext cx="3600450" cy="270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 (protótipos, simulações, visualização científica)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708275"/>
            <a:ext cx="38862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sc.ufcg.edu.br/~pet/jornal/novembro2009/images/materias/carreira/autocad.jpg" id="261" name="Google Shape;2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3519487"/>
            <a:ext cx="3676650" cy="275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Geografia (mapas / geo-localização)</a:t>
            </a:r>
            <a:endParaRPr/>
          </a:p>
        </p:txBody>
      </p:sp>
      <p:pic>
        <p:nvPicPr>
          <p:cNvPr descr="http://screenshot.ultradownloads.com.br/Garmin-MapSource_91931g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852737"/>
            <a:ext cx="3884612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renatec.com.br/produtos/1245175704grd.jpg"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2" y="2924175"/>
            <a:ext cx="3648075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Medicina </a:t>
            </a:r>
            <a:endParaRPr/>
          </a:p>
        </p:txBody>
      </p:sp>
      <p:pic>
        <p:nvPicPr>
          <p:cNvPr descr="http://www.projetohomemvirtual.org.br/images/foto_estrutura.jpg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2963862" cy="3097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audetotal.com.br/imprensa/noticias/2003/congresso02.jpg"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2781300"/>
            <a:ext cx="3940175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Realidade Virtual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708275"/>
            <a:ext cx="3201987" cy="345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2708275"/>
            <a:ext cx="2322512" cy="3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 (simuladores)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08275"/>
            <a:ext cx="3640137" cy="288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213100"/>
            <a:ext cx="3384550" cy="305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Cinema (filmes, efeitos especiais)</a:t>
            </a:r>
            <a:endParaRPr/>
          </a:p>
        </p:txBody>
      </p:sp>
      <p:pic>
        <p:nvPicPr>
          <p:cNvPr descr="http://www.brogui.com/imagens/toy-story.jpg"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4724400"/>
            <a:ext cx="34559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asaldelobos3.zip.net/images/expresso-polar03.jpg"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2565400"/>
            <a:ext cx="3429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ANd9GcRqCE_tObFLvxLYk1-bYpP1bo3xO5mjgU3UVJuGGwbpWn9vZFTl2w" id="302" name="Google Shape;3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725" y="2133600"/>
            <a:ext cx="3167062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79.photobucket.com/albums/j128/_ucha/cinema/beowulf/beowulfwp.jpg" id="303" name="Google Shape;30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800" y="4508500"/>
            <a:ext cx="2736850" cy="20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219200" y="2971800"/>
            <a:ext cx="716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uma aplicação em CG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Aplicações da CG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762000" y="1905000"/>
            <a:ext cx="807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</a:t>
            </a:r>
            <a:endParaRPr/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GIAgwMBIgACEQEDEQH/xAAcAAABBAMBAAAAAAAAAAAAAAAEAAIDBQEGBwj/xAA9EAACAQMDAQYDBQcBCQEAAAABAgMABBEFEiExBhNBUWFxIoGRFDJCUsEHFSNyobHwMyQ0Q0RTYoKS0hb/xAAZAQADAQEBAAAAAAAAAAAAAAABAgMABAX/xAAiEQACAgICAgIDAAAAAAAAAAAAAQIREjEDIUFREyIEQmH/2gAMAwEAAhEDEQA/AK6lSpV7BwipUqVYxkHBp++o6VYxOtwy9KLh1IqMNmq2lWpGstJdS4wuc1W3eorEu6UnnwAJJptDahBJcW+yNgCu5umc4UnHzIA+dR55ShxuUdlONKUqZWXGs6gZGMCpCmfhbhiP89qYvaXV4XzHqEqkDptXH0xih59GliEgfcs0TkSRk/d8ufeq+R1uLpIT8MSsVLLwPcV5D5ZzfbO18cYrpG66N+02+tHCajBFdx55IHdv/Tj+ldU7Pdo9K7RW+7TpwZFGXgf4XT3H6jIrz7qekT6ewkkR2gc/BLjr7+Roe3v7iynjntZHimjOUdDgqfQ08eaXuybhR6wtFCpU9cg7GftetzstO069033ReRr8J/nUdPcfQV1m0ure9to7mznjngkGUkjYMrD0Ip7TZkqJqVKlWCcApVk1ivXOEVKi7XTbq6TfBEXHpRum6Petcc25486DkjUVBUjqMZrFbtfWUclqInjSOYDGcZrTrmLuJ3iDBtpxnzoRlkFqiKl1pVleGFMAmjgL4oldNEq7JNwU+K8GpbNQ2M1dW6RhM5zjmpz7TTGj07RzLVHvI9TvlkK4lYoxP4hkc9eOlU8ls287Y9vxggqeMYOevNWusOiXFq5f70KZPnlRQlxOrxt3RDZXp6+FeDdPo9HJvZYa7qEzXYhg2mGW3USxuON2cZz9Oa3DstpvZ/WNOVrnSrQTpxJtTaW9ePnWmX1/DfiFVtIojIpVXQfETgnr8vrV92Gd4u0EFjM+2R48FCOuVz0/8RzVeB4tJoHKsrN7g7D9krvaJNFi91kdf7Gty7PaFp/Z7TlsdJhaG2DF9hkZ+T1OWJoXTrcoVBUir0cCurkST6IRsVKlSqY5wdrSdRlo2A88UdZWvGXRs10A6bDOuxlQr5URb6TYxJ8SYJ8M16D5lRy4FBpKG2jUQ7ct0x4VcqlyrASbEBHBHU1OumW4lDK2APKiJLeNiCHbjoDUJSHSKyfs6lzukMjbiOcVrWsdlltgzwlz4j1roK3AiQZw2OuKEu7h5yU7sBD0yKEeSSYXBHMYtLkZwrqVHrVqujwXMQVcKV61tL6c0oKBAM+NZh020sIZLm+lWOFFy7yuFVR5kmqvlEUDU00h45QiHcKvrTRJEjV2B9qodW/aX2Y0SWaO3trm+kGCjoFSJ8+TE5x67faue9ov2jdoe08n2K1c2Nq//LWZJcr4736njy2jzFSl+R6KLi9hPaCwitu0F/BeLnEo7nuyB8J5556YIxVBrMaWt3EYMiN48ruOec8/pWXky+EUlANqjyAHHtxQd7cGWcDO9VGF2/UkfP8ASvNq52drSUKCLJ93eQK+yRf4kbjqP85+pqy0G6XTtTs7tZHzHOjsW6kBhkf3p3Y/Sf3zBqlnEg/eSwrc2W4jMhjJ3RAeO5WP/qKq5u5e3V1BB73+IRnOMY5Hof60/ixYNJ9o9WLGOCOlSigtDm7/AEWwmww320bfEcnlR1ot3C+OKvdkNDqVM7wedKjRrNJTWNvBhHyNSjWUP3o3rV21OFV3M+F8zS/eUQIGevA9atlElTNrGsw46SfSnfvmDP8AxPfFaidSjyQDkjrUbaqiHEm1fc0Mohpm4DXrX7WLYy7XaMyKCfvAHB+mR9aiv+0dhp72/wBpm2idygcAkDCk8+Q4x7kVzPtXqcZS2u7WTZd2sg7tkOSQ3DDyqmlujfjvZLh3kzyXOccdKnLlrRSML2dlPafS9jOdQg2qMn+Jzj260Jp0Z1u5TUdaQmFDmzsZPuxjwdx4ufXp4VxwNJECXYkg/Cp8xjNXOmdob2zSJYbhsf8ATY5UjPh5Y9KRcyv7Lof4n4Oha7Loll2hl1i7sVa20+3BuzHGHM0kh2ouDgcAsT06itf1/tj2dfsXNpXY+yNmLrCOO4WMCM8vyCckjj51UXGvzLpl6BkS3cjd4xOQ4IwB64GBWm38jzRNMrkYJ3ZPLMepqcppv6jKL/YGmViBFjG9tvXp5/pTY3VrxsDAXIHtTY51GCymRvJRnNPjjfvw8MIjPUDfyPX0FLQzfZd9nNSfTr/96Wx2yWRzGSOCxBGMHrwTQV7qs2o6lcX1xuFxO2+R0jVNx89q459cc0fcloNNtuNrYkfAH4jjH9OKoZl2OwbbuxkZGS3rmliaWzZ7HtRr8Ko9p2ju4hGqxqmAVAUYAKkY6eYPr0FbBaftO7Rx7DdNZX6Y4yndNnHiV4I8xgemOh54kvwtubd6+dCpNK2SHCotMsvDA8TuVv8Atc0XuE+2WeoQ3GP4kccYkVT6NkZHrgViuH97u+LumbPjt60qp8kxcImzsw53OceRNNMqfnPyahHaVhgqoqLbIT4fWo5P2NSDWliIxuY/OsGdcdSfnQndyedOigkmfZGxZz+FVyaOX9BiRX82VUp0HJHn0qCyl33GxCBu5JPQCrj/APPTzFUnuUgHiAu9/oP1Iq603SNM0tGMcIlcrhpbnDHH8v3R862SoZRZVW9rLfRhoYiY1GO8bhcZPU1HJbwRKAX3uuP9MYGfPJq31bWIET4jJNxwE5A/QVq15q08ue4jWIfm6kfM1thfRPP9qmBUZCZzgcf1oU2zm3kilBbc2Ux0I8cUV+9ImjTd8J2jd59KGuJu/HdoBsHR1PSgm7o3WyCzSOPLd3kjg9ePbFF20KtKu/lnOXIOdq54GPPj+9QRW8Sj458DyzRH262tYisPLHnPrTUL0Sare5uu7B+GPGD5H/DVDczpI5IJVfyg8ViWR3Lk/ebknPQUzbAmBlpH8k6fWmSFbsyrtINqHC/iJomGLeCcYjQZAPVveo1ikcDKiNPyjz9alkuNoAXBbGOPGi0AhCFhkjJPNKp1HwilSlMQgSMPxNWRK5P4jRLRInBO4+nNNUAZwpHr0qOSDixgR5HUNkLnk9athdRRAR2wMUIGCPxSerH9OgqvBfHIOPPNOB5BDEfKhkGiwTUHU4SMKpHDMfGg55XmKCZjKwGeScA+mKY+PPcPamsxbP3hjyGK2QaJpZC9mqBceGfL0qqvCoGxRwoo9pO7gCHqeaq7nLAhep6VWGgTYM+/cDjg81lZ2jXx2nisyKU2Y6gANimOQyqMqAPzHFOT8GDLnoCfem/G3Tge1FRRpsZt8TlBuKhvAdaczf8AavA8sZo2KC7T3Umfy9fpWbNBkHFPZvhYt9zaRmlZn4F8xRAwuG1mmxI8mxCMYXx5qYWsUfRR06nrROj2Vzew/wCzLuxnIyPP1ottHvzIYu4y46jcPX/5P0pcZvSLKkir+AcYH0pVJcRNbTvDOmyRDhlPhWKQIRJwcDpiomJ7vOecjmlSqCCx/wCGsp1BpUq3gxKhLE7jnjxocHO7NKlQCxt1/rN7UD4n3FZpV0x0JLYPL9xP5D/eh7n8HtSpUy2I9DrL/eIx5hs+vBou3A+xbsfFjr40qVMxVorZCWkO4k+9FWvhWKVF6FLnTSfsY/nb+9STsd3U0qVTtnT4GUqVKkMf/9k=" id="310" name="Google Shape;310;p33"/>
          <p:cNvSpPr txBox="1"/>
          <p:nvPr/>
        </p:nvSpPr>
        <p:spPr>
          <a:xfrm>
            <a:off x="168275" y="-463550"/>
            <a:ext cx="124777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t0.gstatic.com/images?q=tbn:ANd9GcTDoVVU_NmU4CHhXQ9jhv3EFDXYH9TXVsYaz6rmZpKjVZtIw4jMpA"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708275"/>
            <a:ext cx="4413250" cy="3313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60.imageshack.us/img60/3278/wowscrnshot0804050316335pe.jpg" id="312" name="Google Shape;3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5" y="4437062"/>
            <a:ext cx="297815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3.bp.blogspot.com/_E1Jwm6zxVzI/TSEJzRo9_NI/AAAAAAAAAsw/4vSzIoLTVvI/s1600/ragnarok_001.jpg" id="313" name="Google Shape;3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25" y="1989137"/>
            <a:ext cx="302418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da Imagem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762000" y="1905000"/>
            <a:ext cx="8077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Vetorial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Utilizada para a representação/modelagem sintética de objetos.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5181600" y="41148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914400" y="3276600"/>
            <a:ext cx="3413125" cy="2835275"/>
            <a:chOff x="3052" y="2352"/>
            <a:chExt cx="2150" cy="1786"/>
          </a:xfrm>
        </p:grpSpPr>
        <p:cxnSp>
          <p:nvCxnSpPr>
            <p:cNvPr id="322" name="Google Shape;322;p34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23" name="Google Shape;323;p34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24" name="Google Shape;324;p34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34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34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34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4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4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34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34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34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34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4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4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" name="Google Shape;336;p34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337" name="Google Shape;337;p34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da Imagem</a:t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762000" y="1905000"/>
            <a:ext cx="8077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Matricial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Arranjo bidimensional em forma de matriz onde os elementos representam os pixels. Esta representação é utilizada para gerar a imagem na memória dos dispositivos gráficos</a:t>
            </a:r>
            <a:endParaRPr/>
          </a:p>
        </p:txBody>
      </p:sp>
      <p:grpSp>
        <p:nvGrpSpPr>
          <p:cNvPr id="349" name="Google Shape;349;p35"/>
          <p:cNvGrpSpPr/>
          <p:nvPr/>
        </p:nvGrpSpPr>
        <p:grpSpPr>
          <a:xfrm>
            <a:off x="1447800" y="3565525"/>
            <a:ext cx="3413125" cy="2835275"/>
            <a:chOff x="3052" y="2352"/>
            <a:chExt cx="2150" cy="1786"/>
          </a:xfrm>
        </p:grpSpPr>
        <p:cxnSp>
          <p:nvCxnSpPr>
            <p:cNvPr id="350" name="Google Shape;350;p35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51" name="Google Shape;351;p35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52" name="Google Shape;352;p35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3" name="Google Shape;353;p35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35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35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35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35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35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35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35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5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4" name="Google Shape;364;p35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365" name="Google Shape;365;p35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8" name="Google Shape;368;p35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69" name="Google Shape;369;p35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70" name="Google Shape;370;p35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371" name="Google Shape;371;p35"/>
          <p:cNvGrpSpPr/>
          <p:nvPr/>
        </p:nvGrpSpPr>
        <p:grpSpPr>
          <a:xfrm>
            <a:off x="5562600" y="4175125"/>
            <a:ext cx="1981200" cy="1828800"/>
            <a:chOff x="3072" y="2448"/>
            <a:chExt cx="1248" cy="1152"/>
          </a:xfrm>
        </p:grpSpPr>
        <p:sp>
          <p:nvSpPr>
            <p:cNvPr id="372" name="Google Shape;372;p35"/>
            <p:cNvSpPr txBox="1"/>
            <p:nvPr/>
          </p:nvSpPr>
          <p:spPr>
            <a:xfrm>
              <a:off x="307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5"/>
            <p:cNvSpPr txBox="1"/>
            <p:nvPr/>
          </p:nvSpPr>
          <p:spPr>
            <a:xfrm>
              <a:off x="316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35"/>
            <p:cNvSpPr txBox="1"/>
            <p:nvPr/>
          </p:nvSpPr>
          <p:spPr>
            <a:xfrm>
              <a:off x="326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35"/>
            <p:cNvSpPr txBox="1"/>
            <p:nvPr/>
          </p:nvSpPr>
          <p:spPr>
            <a:xfrm>
              <a:off x="3360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35"/>
            <p:cNvSpPr txBox="1"/>
            <p:nvPr/>
          </p:nvSpPr>
          <p:spPr>
            <a:xfrm>
              <a:off x="3456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5"/>
            <p:cNvSpPr txBox="1"/>
            <p:nvPr/>
          </p:nvSpPr>
          <p:spPr>
            <a:xfrm>
              <a:off x="355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35"/>
            <p:cNvSpPr txBox="1"/>
            <p:nvPr/>
          </p:nvSpPr>
          <p:spPr>
            <a:xfrm>
              <a:off x="364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35"/>
            <p:cNvSpPr txBox="1"/>
            <p:nvPr/>
          </p:nvSpPr>
          <p:spPr>
            <a:xfrm>
              <a:off x="374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5"/>
            <p:cNvSpPr txBox="1"/>
            <p:nvPr/>
          </p:nvSpPr>
          <p:spPr>
            <a:xfrm>
              <a:off x="3840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35"/>
            <p:cNvSpPr txBox="1"/>
            <p:nvPr/>
          </p:nvSpPr>
          <p:spPr>
            <a:xfrm>
              <a:off x="3936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4032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35"/>
            <p:cNvSpPr txBox="1"/>
            <p:nvPr/>
          </p:nvSpPr>
          <p:spPr>
            <a:xfrm>
              <a:off x="4128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4224" y="35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3072" y="340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3072" y="331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35"/>
            <p:cNvSpPr txBox="1"/>
            <p:nvPr/>
          </p:nvSpPr>
          <p:spPr>
            <a:xfrm>
              <a:off x="3072" y="321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3072" y="312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307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35"/>
            <p:cNvSpPr txBox="1"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35"/>
            <p:cNvSpPr txBox="1"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35"/>
            <p:cNvSpPr txBox="1"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35"/>
            <p:cNvSpPr txBox="1"/>
            <p:nvPr/>
          </p:nvSpPr>
          <p:spPr>
            <a:xfrm>
              <a:off x="3456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355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364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35"/>
            <p:cNvSpPr txBox="1"/>
            <p:nvPr/>
          </p:nvSpPr>
          <p:spPr>
            <a:xfrm>
              <a:off x="374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35"/>
            <p:cNvSpPr txBox="1"/>
            <p:nvPr/>
          </p:nvSpPr>
          <p:spPr>
            <a:xfrm>
              <a:off x="3840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35"/>
            <p:cNvSpPr txBox="1"/>
            <p:nvPr/>
          </p:nvSpPr>
          <p:spPr>
            <a:xfrm>
              <a:off x="3936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35"/>
            <p:cNvSpPr txBox="1"/>
            <p:nvPr/>
          </p:nvSpPr>
          <p:spPr>
            <a:xfrm>
              <a:off x="4032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35"/>
            <p:cNvSpPr txBox="1"/>
            <p:nvPr/>
          </p:nvSpPr>
          <p:spPr>
            <a:xfrm>
              <a:off x="4128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35"/>
            <p:cNvSpPr txBox="1"/>
            <p:nvPr/>
          </p:nvSpPr>
          <p:spPr>
            <a:xfrm>
              <a:off x="4224" y="302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4224" y="340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35"/>
            <p:cNvSpPr txBox="1"/>
            <p:nvPr/>
          </p:nvSpPr>
          <p:spPr>
            <a:xfrm>
              <a:off x="4224" y="331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35"/>
            <p:cNvSpPr txBox="1"/>
            <p:nvPr/>
          </p:nvSpPr>
          <p:spPr>
            <a:xfrm>
              <a:off x="4224" y="321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35"/>
            <p:cNvSpPr txBox="1"/>
            <p:nvPr/>
          </p:nvSpPr>
          <p:spPr>
            <a:xfrm>
              <a:off x="4224" y="312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35"/>
            <p:cNvSpPr txBox="1"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35"/>
            <p:cNvSpPr txBox="1"/>
            <p:nvPr/>
          </p:nvSpPr>
          <p:spPr>
            <a:xfrm>
              <a:off x="3264" y="283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35"/>
            <p:cNvSpPr txBox="1"/>
            <p:nvPr/>
          </p:nvSpPr>
          <p:spPr>
            <a:xfrm>
              <a:off x="3360" y="27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5"/>
            <p:cNvSpPr txBox="1"/>
            <p:nvPr/>
          </p:nvSpPr>
          <p:spPr>
            <a:xfrm>
              <a:off x="3456" y="264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5"/>
            <p:cNvSpPr txBox="1"/>
            <p:nvPr/>
          </p:nvSpPr>
          <p:spPr>
            <a:xfrm>
              <a:off x="3552" y="254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35"/>
            <p:cNvSpPr txBox="1"/>
            <p:nvPr/>
          </p:nvSpPr>
          <p:spPr>
            <a:xfrm>
              <a:off x="3648" y="244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5"/>
            <p:cNvSpPr txBox="1"/>
            <p:nvPr/>
          </p:nvSpPr>
          <p:spPr>
            <a:xfrm>
              <a:off x="3744" y="254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35"/>
            <p:cNvSpPr txBox="1"/>
            <p:nvPr/>
          </p:nvSpPr>
          <p:spPr>
            <a:xfrm>
              <a:off x="3840" y="2640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3936" y="2736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35"/>
            <p:cNvSpPr txBox="1"/>
            <p:nvPr/>
          </p:nvSpPr>
          <p:spPr>
            <a:xfrm>
              <a:off x="4032" y="2832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35"/>
            <p:cNvSpPr txBox="1"/>
            <p:nvPr/>
          </p:nvSpPr>
          <p:spPr>
            <a:xfrm>
              <a:off x="412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35"/>
            <p:cNvSpPr txBox="1"/>
            <p:nvPr/>
          </p:nvSpPr>
          <p:spPr>
            <a:xfrm>
              <a:off x="316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35"/>
            <p:cNvSpPr txBox="1"/>
            <p:nvPr/>
          </p:nvSpPr>
          <p:spPr>
            <a:xfrm>
              <a:off x="3264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5"/>
            <p:cNvSpPr txBox="1"/>
            <p:nvPr/>
          </p:nvSpPr>
          <p:spPr>
            <a:xfrm>
              <a:off x="3360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3456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3552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364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35"/>
            <p:cNvSpPr txBox="1"/>
            <p:nvPr/>
          </p:nvSpPr>
          <p:spPr>
            <a:xfrm>
              <a:off x="3744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35"/>
            <p:cNvSpPr txBox="1"/>
            <p:nvPr/>
          </p:nvSpPr>
          <p:spPr>
            <a:xfrm>
              <a:off x="3840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35"/>
            <p:cNvSpPr txBox="1"/>
            <p:nvPr/>
          </p:nvSpPr>
          <p:spPr>
            <a:xfrm>
              <a:off x="3936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35"/>
            <p:cNvSpPr txBox="1"/>
            <p:nvPr/>
          </p:nvSpPr>
          <p:spPr>
            <a:xfrm>
              <a:off x="4032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35"/>
            <p:cNvSpPr txBox="1"/>
            <p:nvPr/>
          </p:nvSpPr>
          <p:spPr>
            <a:xfrm>
              <a:off x="4128" y="340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35"/>
            <p:cNvSpPr txBox="1"/>
            <p:nvPr/>
          </p:nvSpPr>
          <p:spPr>
            <a:xfrm>
              <a:off x="316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35"/>
            <p:cNvSpPr txBox="1"/>
            <p:nvPr/>
          </p:nvSpPr>
          <p:spPr>
            <a:xfrm>
              <a:off x="3264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35"/>
            <p:cNvSpPr txBox="1"/>
            <p:nvPr/>
          </p:nvSpPr>
          <p:spPr>
            <a:xfrm>
              <a:off x="3360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35"/>
            <p:cNvSpPr txBox="1"/>
            <p:nvPr/>
          </p:nvSpPr>
          <p:spPr>
            <a:xfrm>
              <a:off x="3456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35"/>
            <p:cNvSpPr txBox="1"/>
            <p:nvPr/>
          </p:nvSpPr>
          <p:spPr>
            <a:xfrm>
              <a:off x="3552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35"/>
            <p:cNvSpPr txBox="1"/>
            <p:nvPr/>
          </p:nvSpPr>
          <p:spPr>
            <a:xfrm>
              <a:off x="364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35"/>
            <p:cNvSpPr txBox="1"/>
            <p:nvPr/>
          </p:nvSpPr>
          <p:spPr>
            <a:xfrm>
              <a:off x="3744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35"/>
            <p:cNvSpPr txBox="1"/>
            <p:nvPr/>
          </p:nvSpPr>
          <p:spPr>
            <a:xfrm>
              <a:off x="3840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35"/>
            <p:cNvSpPr txBox="1"/>
            <p:nvPr/>
          </p:nvSpPr>
          <p:spPr>
            <a:xfrm>
              <a:off x="3936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4032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35"/>
            <p:cNvSpPr txBox="1"/>
            <p:nvPr/>
          </p:nvSpPr>
          <p:spPr>
            <a:xfrm>
              <a:off x="4128" y="331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35"/>
            <p:cNvSpPr txBox="1"/>
            <p:nvPr/>
          </p:nvSpPr>
          <p:spPr>
            <a:xfrm>
              <a:off x="316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35"/>
            <p:cNvSpPr txBox="1"/>
            <p:nvPr/>
          </p:nvSpPr>
          <p:spPr>
            <a:xfrm>
              <a:off x="3264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35"/>
            <p:cNvSpPr txBox="1"/>
            <p:nvPr/>
          </p:nvSpPr>
          <p:spPr>
            <a:xfrm>
              <a:off x="3360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35"/>
            <p:cNvSpPr txBox="1"/>
            <p:nvPr/>
          </p:nvSpPr>
          <p:spPr>
            <a:xfrm>
              <a:off x="3456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35"/>
            <p:cNvSpPr txBox="1"/>
            <p:nvPr/>
          </p:nvSpPr>
          <p:spPr>
            <a:xfrm>
              <a:off x="3552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35"/>
            <p:cNvSpPr txBox="1"/>
            <p:nvPr/>
          </p:nvSpPr>
          <p:spPr>
            <a:xfrm>
              <a:off x="364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35"/>
            <p:cNvSpPr txBox="1"/>
            <p:nvPr/>
          </p:nvSpPr>
          <p:spPr>
            <a:xfrm>
              <a:off x="3744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35"/>
            <p:cNvSpPr txBox="1"/>
            <p:nvPr/>
          </p:nvSpPr>
          <p:spPr>
            <a:xfrm>
              <a:off x="3840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35"/>
            <p:cNvSpPr txBox="1"/>
            <p:nvPr/>
          </p:nvSpPr>
          <p:spPr>
            <a:xfrm>
              <a:off x="3936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35"/>
            <p:cNvSpPr txBox="1"/>
            <p:nvPr/>
          </p:nvSpPr>
          <p:spPr>
            <a:xfrm>
              <a:off x="4032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35"/>
            <p:cNvSpPr txBox="1"/>
            <p:nvPr/>
          </p:nvSpPr>
          <p:spPr>
            <a:xfrm>
              <a:off x="4128" y="321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35"/>
            <p:cNvSpPr txBox="1"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35"/>
            <p:cNvSpPr txBox="1"/>
            <p:nvPr/>
          </p:nvSpPr>
          <p:spPr>
            <a:xfrm>
              <a:off x="3264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35"/>
            <p:cNvSpPr txBox="1"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3456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35"/>
            <p:cNvSpPr txBox="1"/>
            <p:nvPr/>
          </p:nvSpPr>
          <p:spPr>
            <a:xfrm>
              <a:off x="3552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35"/>
            <p:cNvSpPr txBox="1"/>
            <p:nvPr/>
          </p:nvSpPr>
          <p:spPr>
            <a:xfrm>
              <a:off x="364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5"/>
            <p:cNvSpPr txBox="1"/>
            <p:nvPr/>
          </p:nvSpPr>
          <p:spPr>
            <a:xfrm>
              <a:off x="3744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35"/>
            <p:cNvSpPr txBox="1"/>
            <p:nvPr/>
          </p:nvSpPr>
          <p:spPr>
            <a:xfrm>
              <a:off x="3840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35"/>
            <p:cNvSpPr txBox="1"/>
            <p:nvPr/>
          </p:nvSpPr>
          <p:spPr>
            <a:xfrm>
              <a:off x="3936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4032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35"/>
            <p:cNvSpPr txBox="1"/>
            <p:nvPr/>
          </p:nvSpPr>
          <p:spPr>
            <a:xfrm>
              <a:off x="4128" y="312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35"/>
            <p:cNvSpPr txBox="1"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35"/>
            <p:cNvSpPr txBox="1"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35"/>
            <p:cNvSpPr txBox="1"/>
            <p:nvPr/>
          </p:nvSpPr>
          <p:spPr>
            <a:xfrm>
              <a:off x="3456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35"/>
            <p:cNvSpPr txBox="1"/>
            <p:nvPr/>
          </p:nvSpPr>
          <p:spPr>
            <a:xfrm>
              <a:off x="355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35"/>
            <p:cNvSpPr txBox="1"/>
            <p:nvPr/>
          </p:nvSpPr>
          <p:spPr>
            <a:xfrm>
              <a:off x="364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35"/>
            <p:cNvSpPr txBox="1"/>
            <p:nvPr/>
          </p:nvSpPr>
          <p:spPr>
            <a:xfrm>
              <a:off x="374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35"/>
            <p:cNvSpPr txBox="1"/>
            <p:nvPr/>
          </p:nvSpPr>
          <p:spPr>
            <a:xfrm>
              <a:off x="3840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35"/>
            <p:cNvSpPr txBox="1"/>
            <p:nvPr/>
          </p:nvSpPr>
          <p:spPr>
            <a:xfrm>
              <a:off x="3936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35"/>
            <p:cNvSpPr txBox="1"/>
            <p:nvPr/>
          </p:nvSpPr>
          <p:spPr>
            <a:xfrm>
              <a:off x="403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35"/>
            <p:cNvSpPr txBox="1"/>
            <p:nvPr/>
          </p:nvSpPr>
          <p:spPr>
            <a:xfrm>
              <a:off x="412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35"/>
            <p:cNvSpPr txBox="1"/>
            <p:nvPr/>
          </p:nvSpPr>
          <p:spPr>
            <a:xfrm>
              <a:off x="4224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35"/>
            <p:cNvSpPr txBox="1"/>
            <p:nvPr/>
          </p:nvSpPr>
          <p:spPr>
            <a:xfrm>
              <a:off x="3072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35"/>
            <p:cNvSpPr txBox="1"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35"/>
            <p:cNvSpPr txBox="1"/>
            <p:nvPr/>
          </p:nvSpPr>
          <p:spPr>
            <a:xfrm>
              <a:off x="326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35"/>
            <p:cNvSpPr txBox="1"/>
            <p:nvPr/>
          </p:nvSpPr>
          <p:spPr>
            <a:xfrm>
              <a:off x="3360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3456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35"/>
            <p:cNvSpPr txBox="1"/>
            <p:nvPr/>
          </p:nvSpPr>
          <p:spPr>
            <a:xfrm>
              <a:off x="355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35"/>
            <p:cNvSpPr txBox="1"/>
            <p:nvPr/>
          </p:nvSpPr>
          <p:spPr>
            <a:xfrm>
              <a:off x="364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374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35"/>
            <p:cNvSpPr txBox="1"/>
            <p:nvPr/>
          </p:nvSpPr>
          <p:spPr>
            <a:xfrm>
              <a:off x="3840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35"/>
            <p:cNvSpPr txBox="1"/>
            <p:nvPr/>
          </p:nvSpPr>
          <p:spPr>
            <a:xfrm>
              <a:off x="3936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35"/>
            <p:cNvSpPr txBox="1"/>
            <p:nvPr/>
          </p:nvSpPr>
          <p:spPr>
            <a:xfrm>
              <a:off x="403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412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35"/>
            <p:cNvSpPr txBox="1"/>
            <p:nvPr/>
          </p:nvSpPr>
          <p:spPr>
            <a:xfrm>
              <a:off x="4224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3072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3168" y="2832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326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35"/>
            <p:cNvSpPr txBox="1"/>
            <p:nvPr/>
          </p:nvSpPr>
          <p:spPr>
            <a:xfrm>
              <a:off x="3360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35"/>
            <p:cNvSpPr txBox="1"/>
            <p:nvPr/>
          </p:nvSpPr>
          <p:spPr>
            <a:xfrm>
              <a:off x="3456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355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364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35"/>
            <p:cNvSpPr txBox="1"/>
            <p:nvPr/>
          </p:nvSpPr>
          <p:spPr>
            <a:xfrm>
              <a:off x="374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35"/>
            <p:cNvSpPr txBox="1"/>
            <p:nvPr/>
          </p:nvSpPr>
          <p:spPr>
            <a:xfrm>
              <a:off x="3840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35"/>
            <p:cNvSpPr txBox="1"/>
            <p:nvPr/>
          </p:nvSpPr>
          <p:spPr>
            <a:xfrm>
              <a:off x="3936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35"/>
            <p:cNvSpPr txBox="1"/>
            <p:nvPr/>
          </p:nvSpPr>
          <p:spPr>
            <a:xfrm>
              <a:off x="403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35"/>
            <p:cNvSpPr txBox="1"/>
            <p:nvPr/>
          </p:nvSpPr>
          <p:spPr>
            <a:xfrm>
              <a:off x="412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4224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3072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3168" y="2736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35"/>
            <p:cNvSpPr txBox="1"/>
            <p:nvPr/>
          </p:nvSpPr>
          <p:spPr>
            <a:xfrm>
              <a:off x="326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35"/>
            <p:cNvSpPr txBox="1"/>
            <p:nvPr/>
          </p:nvSpPr>
          <p:spPr>
            <a:xfrm>
              <a:off x="3360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3456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35"/>
            <p:cNvSpPr txBox="1"/>
            <p:nvPr/>
          </p:nvSpPr>
          <p:spPr>
            <a:xfrm>
              <a:off x="355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364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Google Shape;505;p35"/>
            <p:cNvSpPr txBox="1"/>
            <p:nvPr/>
          </p:nvSpPr>
          <p:spPr>
            <a:xfrm>
              <a:off x="374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3840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3936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403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35"/>
            <p:cNvSpPr txBox="1"/>
            <p:nvPr/>
          </p:nvSpPr>
          <p:spPr>
            <a:xfrm>
              <a:off x="412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35"/>
            <p:cNvSpPr txBox="1"/>
            <p:nvPr/>
          </p:nvSpPr>
          <p:spPr>
            <a:xfrm>
              <a:off x="4224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35"/>
            <p:cNvSpPr txBox="1"/>
            <p:nvPr/>
          </p:nvSpPr>
          <p:spPr>
            <a:xfrm>
              <a:off x="3072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3168" y="2640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35"/>
            <p:cNvSpPr txBox="1"/>
            <p:nvPr/>
          </p:nvSpPr>
          <p:spPr>
            <a:xfrm>
              <a:off x="326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35"/>
            <p:cNvSpPr txBox="1"/>
            <p:nvPr/>
          </p:nvSpPr>
          <p:spPr>
            <a:xfrm>
              <a:off x="3360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35"/>
            <p:cNvSpPr txBox="1"/>
            <p:nvPr/>
          </p:nvSpPr>
          <p:spPr>
            <a:xfrm>
              <a:off x="3456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35"/>
            <p:cNvSpPr txBox="1"/>
            <p:nvPr/>
          </p:nvSpPr>
          <p:spPr>
            <a:xfrm>
              <a:off x="355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35"/>
            <p:cNvSpPr txBox="1"/>
            <p:nvPr/>
          </p:nvSpPr>
          <p:spPr>
            <a:xfrm>
              <a:off x="364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35"/>
            <p:cNvSpPr txBox="1"/>
            <p:nvPr/>
          </p:nvSpPr>
          <p:spPr>
            <a:xfrm>
              <a:off x="374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35"/>
            <p:cNvSpPr txBox="1"/>
            <p:nvPr/>
          </p:nvSpPr>
          <p:spPr>
            <a:xfrm>
              <a:off x="3840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3936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35"/>
            <p:cNvSpPr txBox="1"/>
            <p:nvPr/>
          </p:nvSpPr>
          <p:spPr>
            <a:xfrm>
              <a:off x="403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35"/>
            <p:cNvSpPr txBox="1"/>
            <p:nvPr/>
          </p:nvSpPr>
          <p:spPr>
            <a:xfrm>
              <a:off x="412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5"/>
            <p:cNvSpPr txBox="1"/>
            <p:nvPr/>
          </p:nvSpPr>
          <p:spPr>
            <a:xfrm>
              <a:off x="4224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3072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5"/>
            <p:cNvSpPr txBox="1"/>
            <p:nvPr/>
          </p:nvSpPr>
          <p:spPr>
            <a:xfrm>
              <a:off x="3168" y="2544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35"/>
            <p:cNvSpPr txBox="1"/>
            <p:nvPr/>
          </p:nvSpPr>
          <p:spPr>
            <a:xfrm>
              <a:off x="326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35"/>
            <p:cNvSpPr txBox="1"/>
            <p:nvPr/>
          </p:nvSpPr>
          <p:spPr>
            <a:xfrm>
              <a:off x="3360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35"/>
            <p:cNvSpPr txBox="1"/>
            <p:nvPr/>
          </p:nvSpPr>
          <p:spPr>
            <a:xfrm>
              <a:off x="3456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355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35"/>
            <p:cNvSpPr txBox="1"/>
            <p:nvPr/>
          </p:nvSpPr>
          <p:spPr>
            <a:xfrm>
              <a:off x="364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Google Shape;531;p35"/>
            <p:cNvSpPr txBox="1"/>
            <p:nvPr/>
          </p:nvSpPr>
          <p:spPr>
            <a:xfrm>
              <a:off x="374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5"/>
            <p:cNvSpPr txBox="1"/>
            <p:nvPr/>
          </p:nvSpPr>
          <p:spPr>
            <a:xfrm>
              <a:off x="3840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35"/>
            <p:cNvSpPr txBox="1"/>
            <p:nvPr/>
          </p:nvSpPr>
          <p:spPr>
            <a:xfrm>
              <a:off x="3936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Google Shape;534;p35"/>
            <p:cNvSpPr txBox="1"/>
            <p:nvPr/>
          </p:nvSpPr>
          <p:spPr>
            <a:xfrm>
              <a:off x="403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35"/>
            <p:cNvSpPr txBox="1"/>
            <p:nvPr/>
          </p:nvSpPr>
          <p:spPr>
            <a:xfrm>
              <a:off x="412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35"/>
            <p:cNvSpPr txBox="1"/>
            <p:nvPr/>
          </p:nvSpPr>
          <p:spPr>
            <a:xfrm>
              <a:off x="4224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5"/>
            <p:cNvSpPr txBox="1"/>
            <p:nvPr/>
          </p:nvSpPr>
          <p:spPr>
            <a:xfrm>
              <a:off x="3072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35"/>
            <p:cNvSpPr txBox="1"/>
            <p:nvPr/>
          </p:nvSpPr>
          <p:spPr>
            <a:xfrm>
              <a:off x="3168" y="2448"/>
              <a:ext cx="96" cy="96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uma aplicação em CG</a:t>
            </a:r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533400" y="2743200"/>
            <a:ext cx="1365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Entrada</a:t>
            </a:r>
            <a:endParaRPr/>
          </a:p>
        </p:txBody>
      </p:sp>
      <p:sp>
        <p:nvSpPr>
          <p:cNvPr id="545" name="Google Shape;545;p36"/>
          <p:cNvSpPr txBox="1"/>
          <p:nvPr/>
        </p:nvSpPr>
        <p:spPr>
          <a:xfrm>
            <a:off x="2616200" y="2743200"/>
            <a:ext cx="14224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Memória</a:t>
            </a:r>
            <a:endParaRPr/>
          </a:p>
        </p:txBody>
      </p:sp>
      <p:sp>
        <p:nvSpPr>
          <p:cNvPr id="546" name="Google Shape;546;p36"/>
          <p:cNvSpPr txBox="1"/>
          <p:nvPr/>
        </p:nvSpPr>
        <p:spPr>
          <a:xfrm>
            <a:off x="4800600" y="2743200"/>
            <a:ext cx="16002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+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buffer</a:t>
            </a:r>
            <a:endParaRPr/>
          </a:p>
        </p:txBody>
      </p:sp>
      <p:sp>
        <p:nvSpPr>
          <p:cNvPr id="547" name="Google Shape;547;p36"/>
          <p:cNvSpPr txBox="1"/>
          <p:nvPr/>
        </p:nvSpPr>
        <p:spPr>
          <a:xfrm>
            <a:off x="7245350" y="2743200"/>
            <a:ext cx="1365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Dispositivo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Saída</a:t>
            </a:r>
            <a:endParaRPr/>
          </a:p>
        </p:txBody>
      </p:sp>
      <p:cxnSp>
        <p:nvCxnSpPr>
          <p:cNvPr id="548" name="Google Shape;548;p36"/>
          <p:cNvCxnSpPr/>
          <p:nvPr/>
        </p:nvCxnSpPr>
        <p:spPr>
          <a:xfrm>
            <a:off x="19050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49" name="Google Shape;549;p36"/>
          <p:cNvCxnSpPr/>
          <p:nvPr/>
        </p:nvCxnSpPr>
        <p:spPr>
          <a:xfrm>
            <a:off x="40386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50" name="Google Shape;550;p36"/>
          <p:cNvCxnSpPr/>
          <p:nvPr/>
        </p:nvCxnSpPr>
        <p:spPr>
          <a:xfrm>
            <a:off x="6477000" y="3124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51" name="Google Shape;551;p36"/>
          <p:cNvSpPr txBox="1"/>
          <p:nvPr/>
        </p:nvSpPr>
        <p:spPr>
          <a:xfrm>
            <a:off x="457200" y="3581400"/>
            <a:ext cx="19939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Teclado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Joystic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Touch-screen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 digitalizadora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Luvas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Disp. Tracking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Câmera</a:t>
            </a:r>
            <a:endParaRPr/>
          </a:p>
        </p:txBody>
      </p:sp>
      <p:sp>
        <p:nvSpPr>
          <p:cNvPr id="552" name="Google Shape;552;p36"/>
          <p:cNvSpPr txBox="1"/>
          <p:nvPr/>
        </p:nvSpPr>
        <p:spPr>
          <a:xfrm>
            <a:off x="7213600" y="3581400"/>
            <a:ext cx="15494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Impressora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Capacete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Óculos (RV)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Caves (RV)</a:t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4768850" y="3581400"/>
            <a:ext cx="1708150" cy="31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=Graphics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unity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buffer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 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mapeia os pixels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imagem a 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gerada no dispo-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sitivo de saída</a:t>
            </a:r>
            <a:endParaRPr/>
          </a:p>
        </p:txBody>
      </p:sp>
      <p:sp>
        <p:nvSpPr>
          <p:cNvPr id="554" name="Google Shape;554;p36"/>
          <p:cNvSpPr txBox="1"/>
          <p:nvPr/>
        </p:nvSpPr>
        <p:spPr>
          <a:xfrm>
            <a:off x="2590800" y="3581400"/>
            <a:ext cx="13589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 memória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Alguns softwares para CG</a:t>
            </a:r>
            <a:endParaRPr/>
          </a:p>
        </p:txBody>
      </p:sp>
      <p:sp>
        <p:nvSpPr>
          <p:cNvPr id="560" name="Google Shape;560;p37"/>
          <p:cNvSpPr txBox="1"/>
          <p:nvPr/>
        </p:nvSpPr>
        <p:spPr>
          <a:xfrm>
            <a:off x="762000" y="2305050"/>
            <a:ext cx="80772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Ferramentas de alto nível - engines para modelagem de ambientes virtuais (UDK, Blender, Unity, etc); modelagem de objetos, cenas e etc (3D Studio, etc); CAD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Bibliotecas gráficas (OpenGL, Direct 3D)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Linguagens de programação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Times New Roman"/>
              <a:buNone/>
            </a:pPr>
            <a:r>
              <a:rPr b="0" i="1" lang="en-US" sz="39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de uma aplicação gráfica</a:t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912812" y="2743200"/>
            <a:ext cx="1830387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Geométricas</a:t>
            </a:r>
            <a:endParaRPr/>
          </a:p>
        </p:txBody>
      </p:sp>
      <p:sp>
        <p:nvSpPr>
          <p:cNvPr id="567" name="Google Shape;567;p38"/>
          <p:cNvSpPr txBox="1"/>
          <p:nvPr/>
        </p:nvSpPr>
        <p:spPr>
          <a:xfrm>
            <a:off x="3205162" y="2743200"/>
            <a:ext cx="985837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8"/>
          <p:cNvSpPr txBox="1"/>
          <p:nvPr/>
        </p:nvSpPr>
        <p:spPr>
          <a:xfrm>
            <a:off x="4686300" y="2743200"/>
            <a:ext cx="160020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38"/>
          <p:cNvSpPr txBox="1"/>
          <p:nvPr/>
        </p:nvSpPr>
        <p:spPr>
          <a:xfrm>
            <a:off x="6794500" y="2743200"/>
            <a:ext cx="1492250" cy="7143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Rasterização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0" name="Google Shape;570;p38"/>
          <p:cNvCxnSpPr/>
          <p:nvPr/>
        </p:nvCxnSpPr>
        <p:spPr>
          <a:xfrm>
            <a:off x="27432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1" name="Google Shape;571;p38"/>
          <p:cNvCxnSpPr/>
          <p:nvPr/>
        </p:nvCxnSpPr>
        <p:spPr>
          <a:xfrm>
            <a:off x="41910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2" name="Google Shape;572;p38"/>
          <p:cNvCxnSpPr/>
          <p:nvPr/>
        </p:nvCxnSpPr>
        <p:spPr>
          <a:xfrm>
            <a:off x="6286500" y="3124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73" name="Google Shape;573;p38"/>
          <p:cNvSpPr txBox="1"/>
          <p:nvPr/>
        </p:nvSpPr>
        <p:spPr>
          <a:xfrm>
            <a:off x="152400" y="2117725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8153400" y="2041525"/>
            <a:ext cx="1014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>
            <a:off x="457200" y="2590800"/>
            <a:ext cx="4572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576" name="Google Shape;576;p38"/>
          <p:cNvCxnSpPr/>
          <p:nvPr/>
        </p:nvCxnSpPr>
        <p:spPr>
          <a:xfrm flipH="1" rot="10800000">
            <a:off x="8305800" y="2514600"/>
            <a:ext cx="4572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577" name="Google Shape;577;p38"/>
          <p:cNvSpPr txBox="1"/>
          <p:nvPr/>
        </p:nvSpPr>
        <p:spPr>
          <a:xfrm>
            <a:off x="914400" y="3581400"/>
            <a:ext cx="16700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Alteram escala,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rotação, transla-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ção e forma 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geram do objeto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2819400" y="3581400"/>
            <a:ext cx="16129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 partes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visíveis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objeto, de acor-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com o ponto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vista do ob-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servador</a:t>
            </a:r>
            <a:endParaRPr/>
          </a:p>
        </p:txBody>
      </p:sp>
      <p:sp>
        <p:nvSpPr>
          <p:cNvPr id="579" name="Google Shape;579;p38"/>
          <p:cNvSpPr txBox="1"/>
          <p:nvPr/>
        </p:nvSpPr>
        <p:spPr>
          <a:xfrm>
            <a:off x="4724400" y="3581400"/>
            <a:ext cx="1974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 de 3D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2D, Os vér-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tices dos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são projetados 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plano, de acor-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com o ponto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vista do observador</a:t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6858000" y="3581400"/>
            <a:ext cx="18986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Transformação da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por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vértices para uma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por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pixels (matricial)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definição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85800" y="2743200"/>
            <a:ext cx="78486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Gráfica é um conjunto de metodologias e técnicas utilizadas para </a:t>
            </a:r>
            <a:r>
              <a:rPr b="0" i="0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converter</a:t>
            </a:r>
            <a:r>
              <a:rPr b="0" i="0" lang="en-US" sz="32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dados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ou de uma </a:t>
            </a:r>
            <a:r>
              <a:rPr b="0" i="0" lang="en-US" sz="32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um dispositivo gráfico </a:t>
            </a:r>
            <a:r>
              <a:rPr b="0" i="0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através do computados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09600" y="2133600"/>
            <a:ext cx="78486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ferramentas de alto nível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(engines de jogos, 3D Studio, blender 3D, CAD, etc)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envolve pouca ou nenhuma programação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não necessita conhecimento dos modelos matemáticos utilizados na ferramenta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através de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(OpenGL, Direct 3D, etc)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programação utilizando bibliotecas com diversos modelos/técnicas de CG já implementadas;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necessita um pouco de conhecimento dos modelos matemáticos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Desenvolvimento/programação de modelos/algoritmos/bibliotecas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programação dos modelos matemáticos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profundo conhecimento dos modelos matemáticos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09600" y="2133600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ferramentas de alto nível</a:t>
            </a:r>
            <a:endParaRPr/>
          </a:p>
        </p:txBody>
      </p:sp>
      <p:pic>
        <p:nvPicPr>
          <p:cNvPr descr="http://www.pontov.com.br/site/images/stories/artigos/UnrealEd1.jpg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852737"/>
            <a:ext cx="3746500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3.bp.blogspot.com/-F1920CZr9Oc/Tzj1qFnyvhI/AAAAAAAAAvQ/OHoEJv7DIGU/s1600/editor-3.jpg"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337" y="3429000"/>
            <a:ext cx="3822700" cy="2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611187" y="5661025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Unreal Engine (UDK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787900" y="3028950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3D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09600" y="1916112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através de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84212" y="2393950"/>
            <a:ext cx="3527425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1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&lt;gl/glut.h&gt;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Função de exibição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glMatrixMode(GL_MODELVIEW);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glLoadIdentity();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glOrtho (-100, 100, -100, 100, -100,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glClearColor (1, 1, 1, 1);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glClear(GL_COLOR_BUFFER_BIT);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glColor3f (1, 0,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glBegin (GL_LINES);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glVertex3f (-100,0,0);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glVertex3f (100,0,0);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glEnd();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glBegin (GL_POLYGON);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(25, 25);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(75, 25);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glVertex2f (75, 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glVertex2f (25, 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glEnd();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glScalef(S, S,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glTranslatef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((Tx+25), (Ty+25),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glRotatef(R, 0, 0,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932362" y="2565400"/>
            <a:ext cx="27336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Controle de Teclado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(unsigned char key, int x, int 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switch (key)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case 'd':  	Tx = Tx + 10;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case 'e':  	Tx = Tx - 10;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glutPostRedisplay();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 (int argc, char** argv)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 (&amp;argc, argv);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glutInitDisplayMode (GLUT_DOUBLE | GLUT_RGB);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glutInitWindowSize (400,400);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glutInitWindowPosition (50,50);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glutCreateWindow ("Primitivas");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glutDisplayFunc (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glutKeyboardFunc (</a:t>
            </a:r>
            <a:r>
              <a:rPr b="0" i="0" lang="en-US" sz="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glutMainLoop();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Níveis de atuação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09600" y="1844675"/>
            <a:ext cx="7848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de modelos/algoritmos/bibliotecas 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84212" y="2276475"/>
            <a:ext cx="316706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Carrega bibliotecas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Traçado simplificado de segmento de reta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(Bresenham)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//--------------------------------------------------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bresenham1(int x1, int y1, int x2, int y2){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slope;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dx, dy, incE, incNE, d, x,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Onde inverte a linha x1 &gt; x2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(x1 &gt; x2){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bresenham1(x2, y2, x1, y1);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dx = x2 - x1;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dy = y2 - y1;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 (dy &lt; 0){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slope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dy = -dy;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076825" y="2852737"/>
            <a:ext cx="2136775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slope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// Constante de Bresenham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incE = 2 * dy;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incNE = 2 * dy - 2 * dx;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 = 2 * dy - dx;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y = y1;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(x = x1; x &lt;= x2; x++){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putpixel(x,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if (d &lt;= 0){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d += incE;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else{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d += incNE;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y += slope;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1"/>
          <p:cNvGrpSpPr/>
          <p:nvPr/>
        </p:nvGrpSpPr>
        <p:grpSpPr>
          <a:xfrm>
            <a:off x="6553200" y="3378200"/>
            <a:ext cx="2620962" cy="1981200"/>
            <a:chOff x="4205" y="2208"/>
            <a:chExt cx="1651" cy="1248"/>
          </a:xfrm>
        </p:grpSpPr>
        <p:sp>
          <p:nvSpPr>
            <p:cNvPr id="152" name="Google Shape;152;p21"/>
            <p:cNvSpPr/>
            <p:nvPr/>
          </p:nvSpPr>
          <p:spPr>
            <a:xfrm>
              <a:off x="4205" y="2208"/>
              <a:ext cx="960" cy="1248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flipH="1">
              <a:off x="4229" y="2496"/>
              <a:ext cx="48" cy="2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4253" y="3072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55" name="Google Shape;155;p21"/>
            <p:cNvSpPr txBox="1"/>
            <p:nvPr/>
          </p:nvSpPr>
          <p:spPr>
            <a:xfrm>
              <a:off x="4589" y="2602"/>
              <a:ext cx="126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Processamento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Dados</a:t>
              </a:r>
              <a:endParaRPr/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0" y="3378200"/>
            <a:ext cx="2620962" cy="1981200"/>
            <a:chOff x="10" y="2208"/>
            <a:chExt cx="1651" cy="1248"/>
          </a:xfrm>
        </p:grpSpPr>
        <p:sp>
          <p:nvSpPr>
            <p:cNvPr id="157" name="Google Shape;157;p21"/>
            <p:cNvSpPr/>
            <p:nvPr/>
          </p:nvSpPr>
          <p:spPr>
            <a:xfrm>
              <a:off x="701" y="2208"/>
              <a:ext cx="960" cy="1248"/>
            </a:xfrm>
            <a:prstGeom prst="ellipse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8" name="Google Shape;158;p21"/>
            <p:cNvCxnSpPr/>
            <p:nvPr/>
          </p:nvCxnSpPr>
          <p:spPr>
            <a:xfrm>
              <a:off x="1601" y="2508"/>
              <a:ext cx="48" cy="192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59" name="Google Shape;159;p21"/>
            <p:cNvCxnSpPr/>
            <p:nvPr/>
          </p:nvCxnSpPr>
          <p:spPr>
            <a:xfrm flipH="1" rot="10800000">
              <a:off x="1517" y="3072"/>
              <a:ext cx="96" cy="192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0" name="Google Shape;160;p21"/>
            <p:cNvSpPr txBox="1"/>
            <p:nvPr/>
          </p:nvSpPr>
          <p:spPr>
            <a:xfrm>
              <a:off x="10" y="2592"/>
              <a:ext cx="126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Processamento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Imagem</a:t>
              </a:r>
              <a:endParaRPr/>
            </a:p>
          </p:txBody>
        </p:sp>
      </p:grpSp>
      <p:sp>
        <p:nvSpPr>
          <p:cNvPr id="161" name="Google Shape;161;p21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103437" y="4140200"/>
            <a:ext cx="1981200" cy="5921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Imagem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5075237" y="4140200"/>
            <a:ext cx="1981200" cy="5921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3093244" y="2514600"/>
            <a:ext cx="2971800" cy="1626393"/>
            <a:chOff x="1997" y="1664"/>
            <a:chExt cx="1872" cy="1025"/>
          </a:xfrm>
        </p:grpSpPr>
        <p:cxnSp>
          <p:nvCxnSpPr>
            <p:cNvPr id="165" name="Google Shape;165;p21"/>
            <p:cNvCxnSpPr/>
            <p:nvPr/>
          </p:nvCxnSpPr>
          <p:spPr>
            <a:xfrm rot="5400000">
              <a:off x="2932" y="1752"/>
              <a:ext cx="1" cy="1872"/>
            </a:xfrm>
            <a:prstGeom prst="curvedConnector3">
              <a:avLst>
                <a:gd fmla="val -260587941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6" name="Google Shape;166;p21"/>
            <p:cNvSpPr txBox="1"/>
            <p:nvPr/>
          </p:nvSpPr>
          <p:spPr>
            <a:xfrm>
              <a:off x="2003" y="1664"/>
              <a:ext cx="157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Síntese de Imagem</a:t>
              </a:r>
              <a:endParaRPr/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2941637" y="4731543"/>
            <a:ext cx="3123406" cy="1313656"/>
            <a:chOff x="1901" y="3060"/>
            <a:chExt cx="1967" cy="828"/>
          </a:xfrm>
        </p:grpSpPr>
        <p:cxnSp>
          <p:nvCxnSpPr>
            <p:cNvPr id="168" name="Google Shape;168;p21"/>
            <p:cNvCxnSpPr/>
            <p:nvPr/>
          </p:nvCxnSpPr>
          <p:spPr>
            <a:xfrm flipH="1" rot="-5400000">
              <a:off x="2932" y="2125"/>
              <a:ext cx="1" cy="1872"/>
            </a:xfrm>
            <a:prstGeom prst="curvedConnector3">
              <a:avLst>
                <a:gd fmla="val -297850777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69" name="Google Shape;169;p21"/>
            <p:cNvSpPr txBox="1"/>
            <p:nvPr/>
          </p:nvSpPr>
          <p:spPr>
            <a:xfrm>
              <a:off x="1901" y="3600"/>
              <a:ext cx="16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Análise de Imagem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da CG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838200" y="21336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9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Síntese de Imagem</a:t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 representação de objetos gráficos através das especificações geométricas e visuais de seus componentes.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Dados/modelos são usados para representar e gerar as imagens.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685800" y="4419600"/>
            <a:ext cx="37909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Triângulo = {(0,2),(2,4),4,2)}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Retângulo = {(0,0),(0,2),(4,2),4,0)}</a:t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5121275" y="3657600"/>
            <a:ext cx="3413125" cy="2835275"/>
            <a:chOff x="3052" y="2352"/>
            <a:chExt cx="2150" cy="1786"/>
          </a:xfrm>
        </p:grpSpPr>
        <p:cxnSp>
          <p:nvCxnSpPr>
            <p:cNvPr id="178" name="Google Shape;178;p22"/>
            <p:cNvCxnSpPr/>
            <p:nvPr/>
          </p:nvCxnSpPr>
          <p:spPr>
            <a:xfrm>
              <a:off x="3312" y="3888"/>
              <a:ext cx="1824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79" name="Google Shape;179;p22"/>
            <p:cNvCxnSpPr/>
            <p:nvPr/>
          </p:nvCxnSpPr>
          <p:spPr>
            <a:xfrm rot="10800000">
              <a:off x="3312" y="2544"/>
              <a:ext cx="0" cy="134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80" name="Google Shape;180;p22"/>
            <p:cNvSpPr txBox="1"/>
            <p:nvPr/>
          </p:nvSpPr>
          <p:spPr>
            <a:xfrm>
              <a:off x="3312" y="3312"/>
              <a:ext cx="1248" cy="576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22"/>
            <p:cNvCxnSpPr/>
            <p:nvPr/>
          </p:nvCxnSpPr>
          <p:spPr>
            <a:xfrm>
              <a:off x="3312" y="3600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2"/>
            <p:cNvCxnSpPr/>
            <p:nvPr/>
          </p:nvCxnSpPr>
          <p:spPr>
            <a:xfrm>
              <a:off x="3312" y="331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3312" y="297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3312" y="2688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3632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2"/>
            <p:cNvCxnSpPr/>
            <p:nvPr/>
          </p:nvCxnSpPr>
          <p:spPr>
            <a:xfrm>
              <a:off x="3960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22"/>
            <p:cNvCxnSpPr/>
            <p:nvPr/>
          </p:nvCxnSpPr>
          <p:spPr>
            <a:xfrm>
              <a:off x="428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4576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 flipH="1" rot="10800000">
              <a:off x="3312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3936" y="2688"/>
              <a:ext cx="624" cy="624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4848" y="26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22"/>
            <p:cNvSpPr txBox="1"/>
            <p:nvPr/>
          </p:nvSpPr>
          <p:spPr>
            <a:xfrm>
              <a:off x="3206" y="3888"/>
              <a:ext cx="19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1       2      3     4           y</a:t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3052" y="28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3052" y="374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3052" y="35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3052" y="316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3052" y="257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3072" y="23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sp>
        <p:nvSpPr>
          <p:cNvPr id="199" name="Google Shape;199;p22"/>
          <p:cNvSpPr/>
          <p:nvPr/>
        </p:nvSpPr>
        <p:spPr>
          <a:xfrm>
            <a:off x="4572000" y="4724400"/>
            <a:ext cx="3810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Quebcab">
  <a:themeElements>
    <a:clrScheme name="Quebcab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ebcab">
  <a:themeElements>
    <a:clrScheme name="Quebcab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