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405638" cy="50411063"/>
  <p:notesSz cx="6858000" cy="9144000"/>
  <p:defaultTextStyle>
    <a:defPPr>
      <a:defRPr lang="en-US"/>
    </a:defPPr>
    <a:lvl1pPr marL="0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1pPr>
    <a:lvl2pPr marL="2366147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2pPr>
    <a:lvl3pPr marL="4732294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3pPr>
    <a:lvl4pPr marL="7098441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4pPr>
    <a:lvl5pPr marL="9464589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5pPr>
    <a:lvl6pPr marL="11830736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6pPr>
    <a:lvl7pPr marL="14196883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7pPr>
    <a:lvl8pPr marL="16563030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8pPr>
    <a:lvl9pPr marL="18929177" algn="l" defTabSz="2366147" rtl="0" eaLnBrk="1" latinLnBrk="0" hangingPunct="1">
      <a:defRPr sz="9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8">
          <p15:clr>
            <a:srgbClr val="A4A3A4"/>
          </p15:clr>
        </p15:guide>
        <p15:guide id="2" pos="1020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de Matos" initials="IdM" lastIdx="4" clrIdx="0">
    <p:extLst>
      <p:ext uri="{19B8F6BF-5375-455C-9EA6-DF929625EA0E}">
        <p15:presenceInfo xmlns:p15="http://schemas.microsoft.com/office/powerpoint/2012/main" userId="d70bf382981f91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" d="100"/>
          <a:sy n="11" d="100"/>
        </p:scale>
        <p:origin x="2722" y="58"/>
      </p:cViewPr>
      <p:guideLst>
        <p:guide orient="horz" pos="15878"/>
        <p:guide pos="102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D480F-64D7-46BF-85C4-BE67B3349322}" type="datetimeFigureOut">
              <a:rPr lang="pt-BR" smtClean="0"/>
              <a:t>30/05/2025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36813" y="1143000"/>
            <a:ext cx="198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F46CF-9291-4D96-B7AA-C328F51505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92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F46CF-9291-4D96-B7AA-C328F515056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55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423" y="15660107"/>
            <a:ext cx="27544792" cy="1080570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846" y="28566269"/>
            <a:ext cx="22683947" cy="128828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66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32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98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6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83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96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563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929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2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64486" y="14843261"/>
            <a:ext cx="25834495" cy="316166051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4126" y="14843261"/>
            <a:ext cx="76980266" cy="316166051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60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822" y="32393779"/>
            <a:ext cx="27544792" cy="10012197"/>
          </a:xfrm>
        </p:spPr>
        <p:txBody>
          <a:bodyPr anchor="t"/>
          <a:lstStyle>
            <a:lvl1pPr algn="l">
              <a:defRPr sz="207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822" y="21366363"/>
            <a:ext cx="27544792" cy="11027416"/>
          </a:xfrm>
        </p:spPr>
        <p:txBody>
          <a:bodyPr anchor="b"/>
          <a:lstStyle>
            <a:lvl1pPr marL="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1pPr>
            <a:lvl2pPr marL="2366147" indent="0">
              <a:buNone/>
              <a:defRPr sz="9300">
                <a:solidFill>
                  <a:schemeClr val="tx1">
                    <a:tint val="75000"/>
                  </a:schemeClr>
                </a:solidFill>
              </a:defRPr>
            </a:lvl2pPr>
            <a:lvl3pPr marL="4732294" indent="0">
              <a:buNone/>
              <a:defRPr sz="8300">
                <a:solidFill>
                  <a:schemeClr val="tx1">
                    <a:tint val="75000"/>
                  </a:schemeClr>
                </a:solidFill>
              </a:defRPr>
            </a:lvl3pPr>
            <a:lvl4pPr marL="7098441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4pPr>
            <a:lvl5pPr marL="9464589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5pPr>
            <a:lvl6pPr marL="11830736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6pPr>
            <a:lvl7pPr marL="14196883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7pPr>
            <a:lvl8pPr marL="1656303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8pPr>
            <a:lvl9pPr marL="18929177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8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4128" y="86468976"/>
            <a:ext cx="51404567" cy="244540332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4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8789" y="86468976"/>
            <a:ext cx="51410194" cy="244540332"/>
          </a:xfrm>
        </p:spPr>
        <p:txBody>
          <a:bodyPr/>
          <a:lstStyle>
            <a:lvl1pPr>
              <a:defRPr sz="14500"/>
            </a:lvl1pPr>
            <a:lvl2pPr>
              <a:defRPr sz="12400"/>
            </a:lvl2pPr>
            <a:lvl3pPr>
              <a:defRPr sz="10400"/>
            </a:lvl3pPr>
            <a:lvl4pPr>
              <a:defRPr sz="9300"/>
            </a:lvl4pPr>
            <a:lvl5pPr>
              <a:defRPr sz="9300"/>
            </a:lvl5pPr>
            <a:lvl6pPr>
              <a:defRPr sz="9300"/>
            </a:lvl6pPr>
            <a:lvl7pPr>
              <a:defRPr sz="9300"/>
            </a:lvl7pPr>
            <a:lvl8pPr>
              <a:defRPr sz="9300"/>
            </a:lvl8pPr>
            <a:lvl9pPr>
              <a:defRPr sz="9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6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2" y="2018780"/>
            <a:ext cx="29165074" cy="8401844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1284147"/>
            <a:ext cx="14318118" cy="4702695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6147" indent="0">
              <a:buNone/>
              <a:defRPr sz="10400" b="1"/>
            </a:lvl2pPr>
            <a:lvl3pPr marL="4732294" indent="0">
              <a:buNone/>
              <a:defRPr sz="9300" b="1"/>
            </a:lvl3pPr>
            <a:lvl4pPr marL="7098441" indent="0">
              <a:buNone/>
              <a:defRPr sz="8300" b="1"/>
            </a:lvl4pPr>
            <a:lvl5pPr marL="9464589" indent="0">
              <a:buNone/>
              <a:defRPr sz="8300" b="1"/>
            </a:lvl5pPr>
            <a:lvl6pPr marL="11830736" indent="0">
              <a:buNone/>
              <a:defRPr sz="8300" b="1"/>
            </a:lvl6pPr>
            <a:lvl7pPr marL="14196883" indent="0">
              <a:buNone/>
              <a:defRPr sz="8300" b="1"/>
            </a:lvl7pPr>
            <a:lvl8pPr marL="16563030" indent="0">
              <a:buNone/>
              <a:defRPr sz="8300" b="1"/>
            </a:lvl8pPr>
            <a:lvl9pPr marL="18929177" indent="0">
              <a:buNone/>
              <a:defRPr sz="83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82" y="15986842"/>
            <a:ext cx="14318118" cy="29044711"/>
          </a:xfrm>
        </p:spPr>
        <p:txBody>
          <a:bodyPr/>
          <a:lstStyle>
            <a:lvl1pPr>
              <a:defRPr sz="12400"/>
            </a:lvl1pPr>
            <a:lvl2pPr>
              <a:defRPr sz="104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1616" y="11284147"/>
            <a:ext cx="14323742" cy="4702695"/>
          </a:xfrm>
        </p:spPr>
        <p:txBody>
          <a:bodyPr anchor="b"/>
          <a:lstStyle>
            <a:lvl1pPr marL="0" indent="0">
              <a:buNone/>
              <a:defRPr sz="12400" b="1"/>
            </a:lvl1pPr>
            <a:lvl2pPr marL="2366147" indent="0">
              <a:buNone/>
              <a:defRPr sz="10400" b="1"/>
            </a:lvl2pPr>
            <a:lvl3pPr marL="4732294" indent="0">
              <a:buNone/>
              <a:defRPr sz="9300" b="1"/>
            </a:lvl3pPr>
            <a:lvl4pPr marL="7098441" indent="0">
              <a:buNone/>
              <a:defRPr sz="8300" b="1"/>
            </a:lvl4pPr>
            <a:lvl5pPr marL="9464589" indent="0">
              <a:buNone/>
              <a:defRPr sz="8300" b="1"/>
            </a:lvl5pPr>
            <a:lvl6pPr marL="11830736" indent="0">
              <a:buNone/>
              <a:defRPr sz="8300" b="1"/>
            </a:lvl6pPr>
            <a:lvl7pPr marL="14196883" indent="0">
              <a:buNone/>
              <a:defRPr sz="8300" b="1"/>
            </a:lvl7pPr>
            <a:lvl8pPr marL="16563030" indent="0">
              <a:buNone/>
              <a:defRPr sz="8300" b="1"/>
            </a:lvl8pPr>
            <a:lvl9pPr marL="18929177" indent="0">
              <a:buNone/>
              <a:defRPr sz="83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1616" y="15986842"/>
            <a:ext cx="14323742" cy="29044711"/>
          </a:xfrm>
        </p:spPr>
        <p:txBody>
          <a:bodyPr/>
          <a:lstStyle>
            <a:lvl1pPr>
              <a:defRPr sz="12400"/>
            </a:lvl1pPr>
            <a:lvl2pPr>
              <a:defRPr sz="10400"/>
            </a:lvl2pPr>
            <a:lvl3pPr>
              <a:defRPr sz="9300"/>
            </a:lvl3pPr>
            <a:lvl4pPr>
              <a:defRPr sz="8300"/>
            </a:lvl4pPr>
            <a:lvl5pPr>
              <a:defRPr sz="8300"/>
            </a:lvl5pPr>
            <a:lvl6pPr>
              <a:defRPr sz="8300"/>
            </a:lvl6pPr>
            <a:lvl7pPr>
              <a:defRPr sz="8300"/>
            </a:lvl7pPr>
            <a:lvl8pPr>
              <a:defRPr sz="8300"/>
            </a:lvl8pPr>
            <a:lvl9pPr>
              <a:defRPr sz="83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4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2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83" y="2007107"/>
            <a:ext cx="10661232" cy="8541875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704" y="2007111"/>
            <a:ext cx="18115652" cy="43024446"/>
          </a:xfrm>
        </p:spPr>
        <p:txBody>
          <a:bodyPr/>
          <a:lstStyle>
            <a:lvl1pPr>
              <a:defRPr sz="16600"/>
            </a:lvl1pPr>
            <a:lvl2pPr>
              <a:defRPr sz="14500"/>
            </a:lvl2pPr>
            <a:lvl3pPr>
              <a:defRPr sz="1240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83" y="10548985"/>
            <a:ext cx="10661232" cy="34482571"/>
          </a:xfrm>
        </p:spPr>
        <p:txBody>
          <a:bodyPr/>
          <a:lstStyle>
            <a:lvl1pPr marL="0" indent="0">
              <a:buNone/>
              <a:defRPr sz="7200"/>
            </a:lvl1pPr>
            <a:lvl2pPr marL="2366147" indent="0">
              <a:buNone/>
              <a:defRPr sz="6200"/>
            </a:lvl2pPr>
            <a:lvl3pPr marL="4732294" indent="0">
              <a:buNone/>
              <a:defRPr sz="5200"/>
            </a:lvl3pPr>
            <a:lvl4pPr marL="7098441" indent="0">
              <a:buNone/>
              <a:defRPr sz="4700"/>
            </a:lvl4pPr>
            <a:lvl5pPr marL="9464589" indent="0">
              <a:buNone/>
              <a:defRPr sz="4700"/>
            </a:lvl5pPr>
            <a:lvl6pPr marL="11830736" indent="0">
              <a:buNone/>
              <a:defRPr sz="4700"/>
            </a:lvl6pPr>
            <a:lvl7pPr marL="14196883" indent="0">
              <a:buNone/>
              <a:defRPr sz="4700"/>
            </a:lvl7pPr>
            <a:lvl8pPr marL="16563030" indent="0">
              <a:buNone/>
              <a:defRPr sz="4700"/>
            </a:lvl8pPr>
            <a:lvl9pPr marL="18929177" indent="0">
              <a:buNone/>
              <a:defRPr sz="4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3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732" y="35287744"/>
            <a:ext cx="19443383" cy="4165918"/>
          </a:xfrm>
        </p:spPr>
        <p:txBody>
          <a:bodyPr anchor="b"/>
          <a:lstStyle>
            <a:lvl1pPr algn="l">
              <a:defRPr sz="104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732" y="4504322"/>
            <a:ext cx="19443383" cy="30246638"/>
          </a:xfrm>
        </p:spPr>
        <p:txBody>
          <a:bodyPr/>
          <a:lstStyle>
            <a:lvl1pPr marL="0" indent="0">
              <a:buNone/>
              <a:defRPr sz="16600"/>
            </a:lvl1pPr>
            <a:lvl2pPr marL="2366147" indent="0">
              <a:buNone/>
              <a:defRPr sz="14500"/>
            </a:lvl2pPr>
            <a:lvl3pPr marL="4732294" indent="0">
              <a:buNone/>
              <a:defRPr sz="12400"/>
            </a:lvl3pPr>
            <a:lvl4pPr marL="7098441" indent="0">
              <a:buNone/>
              <a:defRPr sz="10400"/>
            </a:lvl4pPr>
            <a:lvl5pPr marL="9464589" indent="0">
              <a:buNone/>
              <a:defRPr sz="10400"/>
            </a:lvl5pPr>
            <a:lvl6pPr marL="11830736" indent="0">
              <a:buNone/>
              <a:defRPr sz="10400"/>
            </a:lvl6pPr>
            <a:lvl7pPr marL="14196883" indent="0">
              <a:buNone/>
              <a:defRPr sz="10400"/>
            </a:lvl7pPr>
            <a:lvl8pPr marL="16563030" indent="0">
              <a:buNone/>
              <a:defRPr sz="10400"/>
            </a:lvl8pPr>
            <a:lvl9pPr marL="18929177" indent="0">
              <a:buNone/>
              <a:defRPr sz="104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732" y="39453662"/>
            <a:ext cx="19443383" cy="5916295"/>
          </a:xfrm>
        </p:spPr>
        <p:txBody>
          <a:bodyPr/>
          <a:lstStyle>
            <a:lvl1pPr marL="0" indent="0">
              <a:buNone/>
              <a:defRPr sz="7200"/>
            </a:lvl1pPr>
            <a:lvl2pPr marL="2366147" indent="0">
              <a:buNone/>
              <a:defRPr sz="6200"/>
            </a:lvl2pPr>
            <a:lvl3pPr marL="4732294" indent="0">
              <a:buNone/>
              <a:defRPr sz="5200"/>
            </a:lvl3pPr>
            <a:lvl4pPr marL="7098441" indent="0">
              <a:buNone/>
              <a:defRPr sz="4700"/>
            </a:lvl4pPr>
            <a:lvl5pPr marL="9464589" indent="0">
              <a:buNone/>
              <a:defRPr sz="4700"/>
            </a:lvl5pPr>
            <a:lvl6pPr marL="11830736" indent="0">
              <a:buNone/>
              <a:defRPr sz="4700"/>
            </a:lvl6pPr>
            <a:lvl7pPr marL="14196883" indent="0">
              <a:buNone/>
              <a:defRPr sz="4700"/>
            </a:lvl7pPr>
            <a:lvl8pPr marL="16563030" indent="0">
              <a:buNone/>
              <a:defRPr sz="4700"/>
            </a:lvl8pPr>
            <a:lvl9pPr marL="18929177" indent="0">
              <a:buNone/>
              <a:defRPr sz="47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82" y="2018780"/>
            <a:ext cx="29165074" cy="8401844"/>
          </a:xfrm>
          <a:prstGeom prst="rect">
            <a:avLst/>
          </a:prstGeom>
        </p:spPr>
        <p:txBody>
          <a:bodyPr vert="horz" lIns="473229" tIns="236615" rIns="473229" bIns="236615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82" y="11762585"/>
            <a:ext cx="29165074" cy="33268971"/>
          </a:xfrm>
          <a:prstGeom prst="rect">
            <a:avLst/>
          </a:prstGeom>
        </p:spPr>
        <p:txBody>
          <a:bodyPr vert="horz" lIns="473229" tIns="236615" rIns="473229" bIns="236615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82" y="46723591"/>
            <a:ext cx="7561316" cy="2683922"/>
          </a:xfrm>
          <a:prstGeom prst="rect">
            <a:avLst/>
          </a:prstGeom>
        </p:spPr>
        <p:txBody>
          <a:bodyPr vert="horz" lIns="473229" tIns="236615" rIns="473229" bIns="236615" rtlCol="0" anchor="ctr"/>
          <a:lstStyle>
            <a:lvl1pPr algn="l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80DCE-0B28-B041-B341-D6FEABC2274F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927" y="46723591"/>
            <a:ext cx="10261785" cy="2683922"/>
          </a:xfrm>
          <a:prstGeom prst="rect">
            <a:avLst/>
          </a:prstGeom>
        </p:spPr>
        <p:txBody>
          <a:bodyPr vert="horz" lIns="473229" tIns="236615" rIns="473229" bIns="236615" rtlCol="0" anchor="ctr"/>
          <a:lstStyle>
            <a:lvl1pPr algn="ct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4040" y="46723591"/>
            <a:ext cx="7561316" cy="2683922"/>
          </a:xfrm>
          <a:prstGeom prst="rect">
            <a:avLst/>
          </a:prstGeom>
        </p:spPr>
        <p:txBody>
          <a:bodyPr vert="horz" lIns="473229" tIns="236615" rIns="473229" bIns="236615" rtlCol="0" anchor="ctr"/>
          <a:lstStyle>
            <a:lvl1pPr algn="r">
              <a:defRPr sz="6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D022-8B94-454A-8336-15B7E8419BB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66147" rtl="0" eaLnBrk="1" latinLnBrk="0" hangingPunct="1">
        <a:spcBef>
          <a:spcPct val="0"/>
        </a:spcBef>
        <a:buNone/>
        <a:defRPr sz="2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4610" indent="-1774610" algn="l" defTabSz="2366147" rtl="0" eaLnBrk="1" latinLnBrk="0" hangingPunct="1">
        <a:spcBef>
          <a:spcPct val="20000"/>
        </a:spcBef>
        <a:buFont typeface="Arial"/>
        <a:buChar char="•"/>
        <a:defRPr sz="16600" kern="1200">
          <a:solidFill>
            <a:schemeClr val="tx1"/>
          </a:solidFill>
          <a:latin typeface="+mn-lt"/>
          <a:ea typeface="+mn-ea"/>
          <a:cs typeface="+mn-cs"/>
        </a:defRPr>
      </a:lvl1pPr>
      <a:lvl2pPr marL="3844989" indent="-1478842" algn="l" defTabSz="2366147" rtl="0" eaLnBrk="1" latinLnBrk="0" hangingPunct="1">
        <a:spcBef>
          <a:spcPct val="20000"/>
        </a:spcBef>
        <a:buFont typeface="Arial"/>
        <a:buChar char="–"/>
        <a:defRPr sz="14500" kern="1200">
          <a:solidFill>
            <a:schemeClr val="tx1"/>
          </a:solidFill>
          <a:latin typeface="+mn-lt"/>
          <a:ea typeface="+mn-ea"/>
          <a:cs typeface="+mn-cs"/>
        </a:defRPr>
      </a:lvl2pPr>
      <a:lvl3pPr marL="5915368" indent="-1183074" algn="l" defTabSz="2366147" rtl="0" eaLnBrk="1" latinLnBrk="0" hangingPunct="1">
        <a:spcBef>
          <a:spcPct val="20000"/>
        </a:spcBef>
        <a:buFont typeface="Arial"/>
        <a:buChar char="•"/>
        <a:defRPr sz="12400" kern="1200">
          <a:solidFill>
            <a:schemeClr val="tx1"/>
          </a:solidFill>
          <a:latin typeface="+mn-lt"/>
          <a:ea typeface="+mn-ea"/>
          <a:cs typeface="+mn-cs"/>
        </a:defRPr>
      </a:lvl3pPr>
      <a:lvl4pPr marL="8281515" indent="-1183074" algn="l" defTabSz="2366147" rtl="0" eaLnBrk="1" latinLnBrk="0" hangingPunct="1">
        <a:spcBef>
          <a:spcPct val="20000"/>
        </a:spcBef>
        <a:buFont typeface="Arial"/>
        <a:buChar char="–"/>
        <a:defRPr sz="10400" kern="1200">
          <a:solidFill>
            <a:schemeClr val="tx1"/>
          </a:solidFill>
          <a:latin typeface="+mn-lt"/>
          <a:ea typeface="+mn-ea"/>
          <a:cs typeface="+mn-cs"/>
        </a:defRPr>
      </a:lvl4pPr>
      <a:lvl5pPr marL="10647662" indent="-1183074" algn="l" defTabSz="2366147" rtl="0" eaLnBrk="1" latinLnBrk="0" hangingPunct="1">
        <a:spcBef>
          <a:spcPct val="20000"/>
        </a:spcBef>
        <a:buFont typeface="Arial"/>
        <a:buChar char="»"/>
        <a:defRPr sz="10400" kern="1200">
          <a:solidFill>
            <a:schemeClr val="tx1"/>
          </a:solidFill>
          <a:latin typeface="+mn-lt"/>
          <a:ea typeface="+mn-ea"/>
          <a:cs typeface="+mn-cs"/>
        </a:defRPr>
      </a:lvl5pPr>
      <a:lvl6pPr marL="13013809" indent="-1183074" algn="l" defTabSz="2366147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6pPr>
      <a:lvl7pPr marL="15379957" indent="-1183074" algn="l" defTabSz="2366147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7pPr>
      <a:lvl8pPr marL="17746104" indent="-1183074" algn="l" defTabSz="2366147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2251" indent="-1183074" algn="l" defTabSz="2366147" rtl="0" eaLnBrk="1" latinLnBrk="0" hangingPunct="1">
        <a:spcBef>
          <a:spcPct val="20000"/>
        </a:spcBef>
        <a:buFont typeface="Arial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1pPr>
      <a:lvl2pPr marL="2366147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2pPr>
      <a:lvl3pPr marL="4732294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3pPr>
      <a:lvl4pPr marL="7098441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4pPr>
      <a:lvl5pPr marL="9464589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5pPr>
      <a:lvl6pPr marL="11830736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6pPr>
      <a:lvl7pPr marL="14196883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7pPr>
      <a:lvl8pPr marL="16563030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8pPr>
      <a:lvl9pPr marL="18929177" algn="l" defTabSz="2366147" rtl="0" eaLnBrk="1" latinLnBrk="0" hangingPunct="1">
        <a:defRPr sz="9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v.br/inep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>
            <a:extLst>
              <a:ext uri="{FF2B5EF4-FFF2-40B4-BE49-F238E27FC236}">
                <a16:creationId xmlns:a16="http://schemas.microsoft.com/office/drawing/2014/main" id="{568558E3-818B-43FE-ABBA-DB152BB73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867" y="12527644"/>
            <a:ext cx="14234934" cy="34675768"/>
          </a:xfrm>
        </p:spPr>
        <p:txBody>
          <a:bodyPr>
            <a:noAutofit/>
          </a:bodyPr>
          <a:lstStyle/>
          <a:p>
            <a:pPr algn="just"/>
            <a:r>
              <a:rPr lang="en-US" sz="6000" b="1" dirty="0">
                <a:solidFill>
                  <a:schemeClr val="tx1"/>
                </a:solidFill>
                <a:latin typeface="Arial"/>
                <a:cs typeface="Arial"/>
              </a:rPr>
              <a:t>INTRODUÇÃO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educação no Brasil está intrinsecamente ligada às condições socioeconômicas dos estudantes. O Índice de Nível Socioeconômico (INSE), disponibilizado pelo INEP, fornece uma estimativa da realidade de estudantes em todo o território nacional. O presente estudo utiliza técnicas estatísticas multivariadas para explorar padrões socioeconômicos dos estudantes, com o objetivo de compreender melhor como esses fatores se distribuem entre os municípios brasileiros e, em especial, do Paraná.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6000" b="1" dirty="0">
                <a:solidFill>
                  <a:schemeClr val="tx1"/>
                </a:solidFill>
                <a:latin typeface="Arial"/>
                <a:cs typeface="Arial"/>
              </a:rPr>
              <a:t>METODOLOGIA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estudo baseou-se em dados do INEP referentes ao Índice de Nível Socioeconômico (INSE) de 2021, disponíveis para todos os municípios brasileiros. Foram considerados apenas os dados das redes com consolidação total (categoria "Todos") e de localização urbana. A análise exploratória utilizou estatísticas descritivas, como médias e desvios padrão, além da construção de um gráfico </a:t>
            </a:r>
            <a:r>
              <a:rPr lang="pt-BR" sz="4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os percentuais de estudantes nos níveis de 1 a 8.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Adicionalmente, empregaram-se técnicas de Análise Multivariada, como a Análise de Componentes Principais (PCA) e o agrupamento hierárquico (Ward com distância euclidiana), aplicados exclusivamente aos municípios do Paraná. O objetivo foi identificar padrões de similaridade entre os perfis socioeconômicos municipais.</a:t>
            </a:r>
          </a:p>
          <a:p>
            <a:pPr algn="just"/>
            <a:r>
              <a:rPr lang="en-US" sz="6000" b="1" dirty="0">
                <a:solidFill>
                  <a:schemeClr val="tx1"/>
                </a:solidFill>
                <a:latin typeface="Arial"/>
                <a:cs typeface="Arial"/>
              </a:rPr>
              <a:t>RESULTADOS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Tabela 1 apresenta a média e o desvio padrão dos percentuais de estudantes por nível socioeconômico nos municípios do Paraná. Observa-se que os níveis 4 e 5 concentram a maior parte dos alunos, com médias de 21,24% e 25,65%, respectivamente. Em contrapartida, os extremos (níveis 1 e 8) apresentam percentuais significativamente baixos, o que indica uma menor frequência de alunos em condições socioeconômicas muito baixas ou muito altas.</a:t>
            </a:r>
          </a:p>
          <a:p>
            <a:pPr algn="just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Percentuais médios por nível socioeconômico no Paraná.</a:t>
            </a:r>
            <a:endParaRPr lang="en-US" sz="3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en-US" sz="4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54F3AAF-6FAB-4C12-8240-09299504E9DC}"/>
              </a:ext>
            </a:extLst>
          </p:cNvPr>
          <p:cNvSpPr txBox="1">
            <a:spLocks/>
          </p:cNvSpPr>
          <p:nvPr/>
        </p:nvSpPr>
        <p:spPr>
          <a:xfrm>
            <a:off x="16533235" y="12527644"/>
            <a:ext cx="13738217" cy="43037395"/>
          </a:xfrm>
          <a:prstGeom prst="rect">
            <a:avLst/>
          </a:prstGeom>
        </p:spPr>
        <p:txBody>
          <a:bodyPr vert="horz" lIns="473229" tIns="236615" rIns="473229" bIns="236615" rtlCol="0">
            <a:normAutofit/>
          </a:bodyPr>
          <a:lstStyle>
            <a:lvl1pPr marL="0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6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66147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732294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098441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464589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830736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96883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63030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929177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6000" b="1" dirty="0">
                <a:solidFill>
                  <a:schemeClr val="tx1"/>
                </a:solidFill>
                <a:latin typeface="Arial"/>
                <a:cs typeface="Arial"/>
              </a:rPr>
              <a:t>ANÁLISE DOS RESULTADOS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Arial"/>
                <a:cs typeface="Arial"/>
              </a:rPr>
              <a:t>A Figura 1 mostra a dispersão dos percentuais de estudantes entre os níveis socioeconômicos. Em geral, a mediana não ultrapassa 30%, o que indica forte heterogeneidade entre os municípios. Um caso extremo revela 80% dos alunos concentrados no nível 6. Adicionalmente, uma análise de agrupamento hierárquico (não exibida) aplicada aos municípios do Paraná evidenciou a formação de grupos com perfis similares. Curitiba se destacou como um caso atípico, enquanto Cascavel agrupou-se com municípios de características socioeconômicas próximas.</a:t>
            </a:r>
          </a:p>
          <a:p>
            <a:pPr algn="just"/>
            <a:r>
              <a:rPr lang="pt-BR" sz="4000" b="1" dirty="0">
                <a:solidFill>
                  <a:schemeClr val="tx1"/>
                </a:solidFill>
                <a:latin typeface="Arial"/>
                <a:cs typeface="Arial"/>
              </a:rPr>
              <a:t>Figura 1. </a:t>
            </a:r>
            <a:r>
              <a:rPr lang="pt-BR" sz="4000" dirty="0">
                <a:solidFill>
                  <a:schemeClr val="tx1"/>
                </a:solidFill>
                <a:latin typeface="Arial"/>
                <a:cs typeface="Arial"/>
              </a:rPr>
              <a:t>Distribuição Do Percentual De Alunos Por Nível Socioeconômico (Brasil).</a:t>
            </a:r>
          </a:p>
          <a:p>
            <a:pPr algn="just"/>
            <a:endParaRPr lang="pt-BR" sz="43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endParaRPr lang="en-US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Fonte: </a:t>
            </a:r>
            <a:r>
              <a:rPr lang="en-US" sz="2800" dirty="0" err="1">
                <a:solidFill>
                  <a:schemeClr val="tx1"/>
                </a:solidFill>
                <a:latin typeface="Arial"/>
                <a:cs typeface="Arial"/>
              </a:rPr>
              <a:t>Elaborado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/>
                <a:cs typeface="Arial"/>
              </a:rPr>
              <a:t>pelos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rial"/>
                <a:cs typeface="Arial"/>
              </a:rPr>
              <a:t>autores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com base </a:t>
            </a:r>
            <a:r>
              <a:rPr lang="en-US" sz="2800" dirty="0" err="1">
                <a:solidFill>
                  <a:schemeClr val="tx1"/>
                </a:solidFill>
                <a:latin typeface="Arial"/>
                <a:cs typeface="Arial"/>
              </a:rPr>
              <a:t>nos</a:t>
            </a:r>
            <a:r>
              <a:rPr lang="en-US" sz="2800" dirty="0">
                <a:solidFill>
                  <a:schemeClr val="tx1"/>
                </a:solidFill>
                <a:latin typeface="Arial"/>
                <a:cs typeface="Arial"/>
              </a:rPr>
              <a:t> dados do INEP (2021).</a:t>
            </a:r>
          </a:p>
          <a:p>
            <a:pPr algn="just"/>
            <a:r>
              <a:rPr lang="en-US" sz="6000" b="1" dirty="0">
                <a:solidFill>
                  <a:schemeClr val="tx1"/>
                </a:solidFill>
                <a:latin typeface="Arial"/>
                <a:cs typeface="Arial"/>
              </a:rPr>
              <a:t>CONSIDERAÇÕES FINAIS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Arial"/>
                <a:cs typeface="Arial"/>
              </a:rPr>
              <a:t>As técnicas estatísticas utilizadas neste estudo mostraram-se eficazes para compreender os padrões socioeconômicos entre estudantes da educação básica no Brasil. A aplicação da Análise de Componentes Principais (PCA) e do agrupamento hierárquico possibilitou identificar agrupamentos de municípios com perfis semelhantes, além de evidenciar desigualdades regionais significativas. Essas informações são fundamentais para subsidiar políticas públicas mais justas e direcionadas, promovendo maior equidade educacional. Compreender a distribuição socioeconômica dos estudantes permite intervenções mais eficazes e estratégicas, contribuindo para um sistema educacional mais inclusivo e equilibrado.</a:t>
            </a:r>
            <a:endParaRPr lang="en-US" sz="40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just"/>
            <a:r>
              <a:rPr lang="en-US" sz="6000" b="1" dirty="0">
                <a:solidFill>
                  <a:srgbClr val="000000"/>
                </a:solidFill>
                <a:latin typeface="Arial"/>
                <a:cs typeface="Arial"/>
              </a:rPr>
              <a:t>REFERÊNCIAS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HAIR, J. F. et al. Análise Multivariada de Dados. 7. ed. Porto Alegre: Bookman, 2019.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INEP – Instituto Nacional de Estudos e Pesquisas Educacionais Anísio Teixeira. Nível Socioeconômico (INSE) 2021 – Base de Dados. Disponível em: </a:t>
            </a:r>
            <a:r>
              <a:rPr lang="pt-BR" sz="3200" u="sng" dirty="0">
                <a:solidFill>
                  <a:srgbClr val="000000"/>
                </a:solidFill>
                <a:latin typeface="Arial"/>
                <a:cs typeface="Arial"/>
              </a:rPr>
              <a:t>https://www.gov.br/</a:t>
            </a:r>
            <a:r>
              <a:rPr lang="pt-BR" sz="3200" u="sng" dirty="0" err="1">
                <a:solidFill>
                  <a:srgbClr val="000000"/>
                </a:solidFill>
                <a:latin typeface="Arial"/>
                <a:cs typeface="Arial"/>
              </a:rPr>
              <a:t>inep</a:t>
            </a:r>
            <a:r>
              <a:rPr lang="pt-BR" sz="3200" u="sng" dirty="0">
                <a:solidFill>
                  <a:srgbClr val="000000"/>
                </a:solidFill>
                <a:latin typeface="Arial"/>
                <a:cs typeface="Arial"/>
              </a:rPr>
              <a:t>/</a:t>
            </a:r>
            <a:r>
              <a:rPr lang="pt-BR" sz="3200" u="sng" dirty="0" err="1">
                <a:solidFill>
                  <a:srgbClr val="000000"/>
                </a:solidFill>
                <a:latin typeface="Arial"/>
                <a:cs typeface="Arial"/>
              </a:rPr>
              <a:t>pt-br</a:t>
            </a:r>
            <a:r>
              <a:rPr lang="pt-BR" sz="3200" u="sng" dirty="0">
                <a:solidFill>
                  <a:srgbClr val="000000"/>
                </a:solidFill>
                <a:latin typeface="Arial"/>
                <a:cs typeface="Arial"/>
              </a:rPr>
              <a:t>/acesso-a-</a:t>
            </a:r>
            <a:r>
              <a:rPr lang="pt-BR" sz="3200" u="sng" dirty="0" err="1">
                <a:solidFill>
                  <a:srgbClr val="000000"/>
                </a:solidFill>
                <a:latin typeface="Arial"/>
                <a:cs typeface="Arial"/>
              </a:rPr>
              <a:t>informacao</a:t>
            </a:r>
            <a:r>
              <a:rPr lang="pt-BR" sz="3200" u="sng" dirty="0">
                <a:solidFill>
                  <a:srgbClr val="000000"/>
                </a:solidFill>
                <a:latin typeface="Arial"/>
                <a:cs typeface="Arial"/>
              </a:rPr>
              <a:t>/dados-abertos/indicadores-educacionais/</a:t>
            </a:r>
            <a:r>
              <a:rPr lang="pt-BR" sz="3200" u="sng" dirty="0" err="1">
                <a:solidFill>
                  <a:srgbClr val="000000"/>
                </a:solidFill>
                <a:latin typeface="Arial"/>
                <a:cs typeface="Arial"/>
              </a:rPr>
              <a:t>nivel-socioeconomico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. Acesso em: maio de 2025.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R CORE TEAM. R: A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Language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Environment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 for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Statistical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Computing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. Vienna: R Foundation for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Statistical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Computing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, 2023.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FACTOEXTRA. </a:t>
            </a:r>
            <a:r>
              <a:rPr lang="pt-BR" sz="3200" dirty="0" err="1">
                <a:solidFill>
                  <a:srgbClr val="000000"/>
                </a:solidFill>
                <a:latin typeface="Arial"/>
                <a:cs typeface="Arial"/>
              </a:rPr>
              <a:t>fviz_pca_ind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 – Visualização da PCA. Disponível em: </a:t>
            </a:r>
            <a:r>
              <a:rPr lang="pt-BR" sz="3200" u="sng" dirty="0">
                <a:solidFill>
                  <a:srgbClr val="000000"/>
                </a:solidFill>
                <a:latin typeface="Arial"/>
                <a:cs typeface="Arial"/>
              </a:rPr>
              <a:t>https://rpkgs.datanovia.com/</a:t>
            </a:r>
            <a:r>
              <a:rPr lang="pt-BR" sz="3200" u="sng" dirty="0" err="1">
                <a:solidFill>
                  <a:srgbClr val="000000"/>
                </a:solidFill>
                <a:latin typeface="Arial"/>
                <a:cs typeface="Arial"/>
              </a:rPr>
              <a:t>factoextra</a:t>
            </a:r>
            <a:r>
              <a:rPr lang="pt-BR" sz="3200" dirty="0">
                <a:solidFill>
                  <a:srgbClr val="000000"/>
                </a:solidFill>
                <a:latin typeface="Arial"/>
                <a:cs typeface="Arial"/>
              </a:rPr>
              <a:t>. Acesso em: maio de 2025.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E1C6D0-DCA7-47B2-941F-8B94B850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" y="0"/>
            <a:ext cx="32285355" cy="1076178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3757FE93-BFC4-4345-9925-B833D40B1056}"/>
              </a:ext>
            </a:extLst>
          </p:cNvPr>
          <p:cNvSpPr txBox="1">
            <a:spLocks/>
          </p:cNvSpPr>
          <p:nvPr/>
        </p:nvSpPr>
        <p:spPr>
          <a:xfrm>
            <a:off x="723513" y="2216991"/>
            <a:ext cx="12500118" cy="4333206"/>
          </a:xfrm>
          <a:prstGeom prst="rect">
            <a:avLst/>
          </a:prstGeom>
        </p:spPr>
        <p:txBody>
          <a:bodyPr vert="horz" lIns="473229" tIns="236615" rIns="473229" bIns="236615" rtlCol="0">
            <a:noAutofit/>
          </a:bodyPr>
          <a:lstStyle>
            <a:lvl1pPr marL="0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6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66147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732294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098441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464589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830736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96883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63030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929177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multivariada dos indicadores socioeconômicos dos estudantes no Brasil</a:t>
            </a:r>
            <a:endParaRPr lang="en-US" sz="6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E8766FD-811D-4BF2-889D-008FB5B6E7E2}"/>
              </a:ext>
            </a:extLst>
          </p:cNvPr>
          <p:cNvSpPr txBox="1">
            <a:spLocks/>
          </p:cNvSpPr>
          <p:nvPr/>
        </p:nvSpPr>
        <p:spPr>
          <a:xfrm>
            <a:off x="7432430" y="6720582"/>
            <a:ext cx="7158849" cy="3348468"/>
          </a:xfrm>
          <a:prstGeom prst="rect">
            <a:avLst/>
          </a:prstGeom>
        </p:spPr>
        <p:txBody>
          <a:bodyPr vert="horz" lIns="473229" tIns="236615" rIns="473229" bIns="236615" rtlCol="0">
            <a:noAutofit/>
          </a:bodyPr>
          <a:lstStyle>
            <a:lvl1pPr marL="0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6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66147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4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732294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098441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464589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830736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96883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563030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929177" indent="0" algn="ctr" defTabSz="2366147" rtl="0" eaLnBrk="1" latinLnBrk="0" hangingPunct="1">
              <a:spcBef>
                <a:spcPct val="20000"/>
              </a:spcBef>
              <a:buFont typeface="Arial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Matheus </a:t>
            </a:r>
            <a:r>
              <a:rPr lang="pt-BR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Maximowitz</a:t>
            </a: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Prause,</a:t>
            </a:r>
          </a:p>
          <a:p>
            <a:pPr algn="r"/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Gabriel Vinicius Gomes de Jesus</a:t>
            </a:r>
            <a:b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Orientadora:</a:t>
            </a:r>
            <a:r>
              <a:rPr lang="pt-B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Prof.ª Alessandra dos Santos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BF7B850-45F9-43F1-BB16-C28BD68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47958"/>
              </p:ext>
            </p:extLst>
          </p:nvPr>
        </p:nvGraphicFramePr>
        <p:xfrm>
          <a:off x="2066348" y="37892784"/>
          <a:ext cx="13447971" cy="10669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657">
                  <a:extLst>
                    <a:ext uri="{9D8B030D-6E8A-4147-A177-3AD203B41FA5}">
                      <a16:colId xmlns:a16="http://schemas.microsoft.com/office/drawing/2014/main" val="1676895665"/>
                    </a:ext>
                  </a:extLst>
                </a:gridCol>
                <a:gridCol w="4482657">
                  <a:extLst>
                    <a:ext uri="{9D8B030D-6E8A-4147-A177-3AD203B41FA5}">
                      <a16:colId xmlns:a16="http://schemas.microsoft.com/office/drawing/2014/main" val="448139652"/>
                    </a:ext>
                  </a:extLst>
                </a:gridCol>
                <a:gridCol w="4482657">
                  <a:extLst>
                    <a:ext uri="{9D8B030D-6E8A-4147-A177-3AD203B41FA5}">
                      <a16:colId xmlns:a16="http://schemas.microsoft.com/office/drawing/2014/main" val="2009171479"/>
                    </a:ext>
                  </a:extLst>
                </a:gridCol>
              </a:tblGrid>
              <a:tr h="1354780"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</a:t>
                      </a:r>
                      <a:r>
                        <a:rPr lang="pt-BR" sz="4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Socioeconômico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Desvio </a:t>
                      </a:r>
                      <a:r>
                        <a:rPr lang="pt-BR" sz="4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Padrâo</a:t>
                      </a:r>
                      <a:r>
                        <a:rPr lang="pt-BR" sz="4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95627"/>
                  </a:ext>
                </a:extLst>
              </a:tr>
              <a:tr h="1101459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526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pt-BR" sz="4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6715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386786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33781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4995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558693"/>
                  </a:ext>
                </a:extLst>
              </a:tr>
              <a:tr h="124968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493314"/>
                  </a:ext>
                </a:extLst>
              </a:tr>
              <a:tr h="1354780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Nível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104453"/>
                  </a:ext>
                </a:extLst>
              </a:tr>
            </a:tbl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E69F186C-9931-4C88-8FD5-7EF9E8C2A3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5"/>
          <a:stretch/>
        </p:blipFill>
        <p:spPr>
          <a:xfrm>
            <a:off x="16637889" y="21945494"/>
            <a:ext cx="13528907" cy="7985866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428E70C4-766A-4B2E-B7E4-3FAD3A13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4056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BRASIL. Instituto Nacional de Estudos e Pesquisas Educacionais Anísio Teixeira (INEP). </a:t>
            </a:r>
            <a:r>
              <a:rPr kumimoji="0" lang="pt-BR" altLang="pt-B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Nível Socioeconômico (INSE) 2021 – Base de Dados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Disponível em: 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https://www.gov.br/inep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HAIR, J. F. et al. </a:t>
            </a:r>
            <a:r>
              <a:rPr kumimoji="0" lang="pt-BR" altLang="pt-B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 Multivariada de Dados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7. ed. Porto Alegre: Bookman, 2019.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UNESCO. </a:t>
            </a:r>
            <a:r>
              <a:rPr kumimoji="0" lang="pt-BR" altLang="pt-B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Relatório de Monitoramento da Educação Global – 2020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Paris: UNESCO,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FACTOEXTRA. </a:t>
            </a:r>
            <a:r>
              <a:rPr kumimoji="0" lang="pt-BR" altLang="pt-B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fviz_pca_ind – Visualização da PCA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Disponível em: https://rpkgs.datanovia.com/factoextra.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CORE TEAM. </a:t>
            </a:r>
            <a:r>
              <a:rPr kumimoji="0" lang="pt-BR" altLang="pt-B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R: A Language and Environment for Statistical Computing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Vienna: R Foundation, 2023.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E4E1D04-F976-47E9-8774-B3469DB84895}"/>
              </a:ext>
            </a:extLst>
          </p:cNvPr>
          <p:cNvSpPr txBox="1"/>
          <p:nvPr/>
        </p:nvSpPr>
        <p:spPr>
          <a:xfrm>
            <a:off x="2066348" y="48516084"/>
            <a:ext cx="1344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Fonte: Elaborado pelos autores com base nos dados do INEP (2021).</a:t>
            </a:r>
          </a:p>
        </p:txBody>
      </p:sp>
    </p:spTree>
    <p:extLst>
      <p:ext uri="{BB962C8B-B14F-4D97-AF65-F5344CB8AC3E}">
        <p14:creationId xmlns:p14="http://schemas.microsoft.com/office/powerpoint/2010/main" val="315711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7598</TotalTime>
  <Words>850</Words>
  <Application>Microsoft Office PowerPoint</Application>
  <PresentationFormat>Personalizar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Company>Faculdade Assis Gurgacz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Mark Reginatto</dc:creator>
  <cp:lastModifiedBy>Matheus Prause</cp:lastModifiedBy>
  <cp:revision>35</cp:revision>
  <dcterms:created xsi:type="dcterms:W3CDTF">2014-08-15T14:59:30Z</dcterms:created>
  <dcterms:modified xsi:type="dcterms:W3CDTF">2025-05-30T23:45:13Z</dcterms:modified>
</cp:coreProperties>
</file>