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79" r:id="rId1"/>
  </p:sldMasterIdLst>
  <p:notesMasterIdLst>
    <p:notesMasterId r:id="rId17"/>
  </p:notesMasterIdLst>
  <p:sldIdLst>
    <p:sldId id="256" r:id="rId2"/>
    <p:sldId id="259" r:id="rId3"/>
    <p:sldId id="261" r:id="rId4"/>
    <p:sldId id="258" r:id="rId5"/>
    <p:sldId id="257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D0EEC-F1B7-4235-BC43-548A7B46D879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C6347-2431-4E4E-844C-AA0387082B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5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62F55-3629-4251-914F-32112A3F3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966AB8-BA29-422C-A8A1-5FC72D841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63F2F-E10D-4DF8-87A4-E11F89F6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9609E-81A6-40CC-B01E-75183890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4308E2-13D0-4477-B600-CF0B20AD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7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D5DBD-962D-49E6-82C2-81EEC3F8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1AF6C8-7B43-4C51-8ABE-329904A5D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00F082-1596-4012-872A-827CE7E4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B757C7-76BF-4181-AB2A-12838E47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2329B2-C045-467E-B260-244E2910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3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B11331-1EC8-4A41-B838-BA802AFD7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1A7B06-EA3F-425E-A356-838B8F09B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E6CB0A-FEC8-4FCC-B2FC-FAF562CB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ED6A91-611F-4624-AE17-3963D05A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BB0EF-D7CD-4781-879B-45D3B121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5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DA2C2-5B6D-4C66-91C3-BBA68FA8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CD9D8E-4B29-4B93-A55F-3578FD914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2B0417-50C0-4BCB-BA37-95D1059E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1DD59-0C71-491A-BBE6-350483AA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38C66-B6B3-4120-993A-685D4C39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8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20EFF-06A1-4096-9327-CCBCC733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2118A5-F2C1-46E3-BADD-CD27A843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CCA5F0-F6EC-4504-AB88-C6A9680B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464896-6AAD-409C-BA73-E1A6DF74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94D09-5B34-4A8B-BD3E-D922DB91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8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9005A-44DB-4035-B191-70842A0C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9E22F-18F6-46A7-98DD-346703110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9A4AB1-EB94-4C74-85F6-FA88CDC87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72D54A-346D-4461-A76B-6DB8A0C1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308951-C4BB-421C-8317-B314FF60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23BD37-E824-40A3-ABC9-07F0DBB8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82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64218-54C6-48A7-BA5F-D67ED19D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DD6A09-96A1-4785-A190-201FF679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61E9C4-E2DC-4493-A901-1CF54140D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217BCD-2BA8-4845-A102-CDB4FEEE8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D7360A-4A71-4568-8AA5-5F770C185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645A47-9346-4129-86B3-0E97D048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D4F9B6-90AF-409E-86BF-8CC38C9F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26EDAA-11CA-4591-BB00-03A77227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63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8581B-3CAB-47D5-BEC0-60A4DF19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4A0C3C-0038-431C-87A9-70DA670B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FAEA9C-6547-41D8-886D-E109C5FE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1218C-14B8-4ACF-8194-2ECA06DA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8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6504FB-E7F2-45FB-B3E9-A09C24BA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E172C6-FF3A-4D1B-8DF1-D6943558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CD7352-A7BF-4FF6-BCE6-96501C03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5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BE7A9-9A10-428D-AD76-561184E0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CC80A9-1E32-482D-A2CD-51E5AFDEA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CF4DFC-2DC9-4BAC-932E-59D0062CC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EAA70B-80C7-4CDA-8755-E2E94091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9E5351-7193-4D08-93D1-EFD5D40C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AD2B8C-B2C3-43F0-84B9-F3544CC3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67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0FBAC-3A5F-40FB-A6EC-0D575EB3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B4D15C-3D53-4CFF-91F4-55B2E16F3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19A104-F7B2-4312-925C-DBBFA335E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9B8F8E-DC69-4FC8-AA9A-D4F59218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0C0AEE-0229-47CA-8E0F-9A89B5B3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116058-C4A2-4FA8-AF5D-A8A5E938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4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434DA2-E99F-45C3-BA7B-BE53BDAD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770A6B-B542-4242-A3BA-06006E104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1E9473-D774-4086-A2CF-8F7BBB644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F7BEF2-E4CD-4991-9700-17C12FDB3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57E418-8321-42A1-9143-D53AC5BD7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0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363B402-8A20-412C-AB96-968479ECABFE}"/>
              </a:ext>
            </a:extLst>
          </p:cNvPr>
          <p:cNvSpPr txBox="1"/>
          <p:nvPr/>
        </p:nvSpPr>
        <p:spPr>
          <a:xfrm>
            <a:off x="569843" y="318052"/>
            <a:ext cx="11052313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Bandtec - Digital School- Geração Futura</a:t>
            </a:r>
          </a:p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Curso de Tecnologia em Análise e </a:t>
            </a:r>
          </a:p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Desenvolvimento de Sistemas</a:t>
            </a:r>
          </a:p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Efrain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Lezama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Guilherme França</a:t>
            </a:r>
          </a:p>
          <a:p>
            <a:pPr algn="r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Gustavo Kiyoshi</a:t>
            </a:r>
          </a:p>
          <a:p>
            <a:pPr algn="r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Hiago Maitan</a:t>
            </a:r>
          </a:p>
          <a:p>
            <a:pPr algn="r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Matheus Risovas</a:t>
            </a:r>
          </a:p>
          <a:p>
            <a:pPr algn="r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Marcio Santana</a:t>
            </a:r>
          </a:p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99" y="1"/>
            <a:ext cx="0" cy="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0"/>
            <a:ext cx="1676400" cy="1219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9106817-20A9-4092-82B8-1BEF42A0DCA1}"/>
              </a:ext>
            </a:extLst>
          </p:cNvPr>
          <p:cNvSpPr txBox="1"/>
          <p:nvPr/>
        </p:nvSpPr>
        <p:spPr>
          <a:xfrm>
            <a:off x="3485322" y="3909391"/>
            <a:ext cx="492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Sylo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8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0"/>
            <a:ext cx="1676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3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0"/>
            <a:ext cx="1676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1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0"/>
            <a:ext cx="1676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3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0"/>
            <a:ext cx="1676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9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0"/>
            <a:ext cx="1676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4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0"/>
            <a:ext cx="1676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5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0"/>
            <a:ext cx="1676400" cy="12192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139A7F4-359D-4C1C-9C68-D155959ACCE5}"/>
              </a:ext>
            </a:extLst>
          </p:cNvPr>
          <p:cNvSpPr txBox="1"/>
          <p:nvPr/>
        </p:nvSpPr>
        <p:spPr>
          <a:xfrm>
            <a:off x="1696278" y="397565"/>
            <a:ext cx="439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Contexto...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C24940-6B59-469D-AC13-278709CA7663}"/>
              </a:ext>
            </a:extLst>
          </p:cNvPr>
          <p:cNvSpPr txBox="1"/>
          <p:nvPr/>
        </p:nvSpPr>
        <p:spPr>
          <a:xfrm>
            <a:off x="6410739" y="622852"/>
            <a:ext cx="3829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953CD5-8A01-4A05-B8B5-849BC7D44DB9}"/>
              </a:ext>
            </a:extLst>
          </p:cNvPr>
          <p:cNvSpPr txBox="1"/>
          <p:nvPr/>
        </p:nvSpPr>
        <p:spPr>
          <a:xfrm>
            <a:off x="6559826" y="1351722"/>
            <a:ext cx="5459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Altos custos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Armazenagem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Empresas terceiras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Conservação dos grãos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41560D1-70F9-45EA-8338-BA52186E6A66}"/>
              </a:ext>
            </a:extLst>
          </p:cNvPr>
          <p:cNvSpPr/>
          <p:nvPr/>
        </p:nvSpPr>
        <p:spPr>
          <a:xfrm>
            <a:off x="6170543" y="397565"/>
            <a:ext cx="4207565" cy="333954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9C55934-46F1-4D3B-937F-12D61AEFACE8}"/>
              </a:ext>
            </a:extLst>
          </p:cNvPr>
          <p:cNvGrpSpPr/>
          <p:nvPr/>
        </p:nvGrpSpPr>
        <p:grpSpPr>
          <a:xfrm>
            <a:off x="181849" y="358730"/>
            <a:ext cx="11901152" cy="6441487"/>
            <a:chOff x="181849" y="358730"/>
            <a:chExt cx="11901152" cy="6441487"/>
          </a:xfrm>
        </p:grpSpPr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9216C1CE-4510-4863-AB03-872302134EA9}"/>
                </a:ext>
              </a:extLst>
            </p:cNvPr>
            <p:cNvSpPr/>
            <p:nvPr/>
          </p:nvSpPr>
          <p:spPr>
            <a:xfrm>
              <a:off x="2558290" y="6069283"/>
              <a:ext cx="2228952" cy="6804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36D82608-5B22-42A6-8011-F341326243E8}"/>
                </a:ext>
              </a:extLst>
            </p:cNvPr>
            <p:cNvSpPr/>
            <p:nvPr/>
          </p:nvSpPr>
          <p:spPr>
            <a:xfrm>
              <a:off x="2560751" y="6022233"/>
              <a:ext cx="2227380" cy="470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D42DDB49-F11E-4FEE-BE82-E10F5F382284}"/>
                </a:ext>
              </a:extLst>
            </p:cNvPr>
            <p:cNvSpPr txBox="1"/>
            <p:nvPr/>
          </p:nvSpPr>
          <p:spPr>
            <a:xfrm>
              <a:off x="2747521" y="6138480"/>
              <a:ext cx="1856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>
                      <a:lumMod val="95000"/>
                    </a:schemeClr>
                  </a:solidFill>
                </a:rPr>
                <a:t>BackEnd</a:t>
              </a:r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8628CA53-98FC-404F-8E71-7DAEC228AEF4}"/>
                </a:ext>
              </a:extLst>
            </p:cNvPr>
            <p:cNvSpPr/>
            <p:nvPr/>
          </p:nvSpPr>
          <p:spPr>
            <a:xfrm>
              <a:off x="4991996" y="6069283"/>
              <a:ext cx="2228952" cy="6804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B0F38A87-F9BA-4DFB-A13C-8A30F19A5387}"/>
                </a:ext>
              </a:extLst>
            </p:cNvPr>
            <p:cNvSpPr/>
            <p:nvPr/>
          </p:nvSpPr>
          <p:spPr>
            <a:xfrm>
              <a:off x="4994457" y="6022233"/>
              <a:ext cx="2227380" cy="470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9BC4B128-05C3-47A1-A102-5032E8FED452}"/>
                </a:ext>
              </a:extLst>
            </p:cNvPr>
            <p:cNvSpPr txBox="1"/>
            <p:nvPr/>
          </p:nvSpPr>
          <p:spPr>
            <a:xfrm>
              <a:off x="5178004" y="6140270"/>
              <a:ext cx="1856936" cy="53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>
                      <a:lumMod val="95000"/>
                    </a:schemeClr>
                  </a:solidFill>
                </a:rPr>
                <a:t>Internet</a:t>
              </a:r>
            </a:p>
          </p:txBody>
        </p:sp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F439E690-D313-4CAC-98A9-32428D99B0DB}"/>
                </a:ext>
              </a:extLst>
            </p:cNvPr>
            <p:cNvSpPr/>
            <p:nvPr/>
          </p:nvSpPr>
          <p:spPr>
            <a:xfrm>
              <a:off x="7425702" y="6069283"/>
              <a:ext cx="2228952" cy="6804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A3339635-A27A-47C1-9D3F-9D6D75C26374}"/>
                </a:ext>
              </a:extLst>
            </p:cNvPr>
            <p:cNvSpPr/>
            <p:nvPr/>
          </p:nvSpPr>
          <p:spPr>
            <a:xfrm>
              <a:off x="7428163" y="6022233"/>
              <a:ext cx="2227380" cy="470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873EB1F5-C2F2-4D95-B274-9FE426040455}"/>
                </a:ext>
              </a:extLst>
            </p:cNvPr>
            <p:cNvSpPr txBox="1"/>
            <p:nvPr/>
          </p:nvSpPr>
          <p:spPr>
            <a:xfrm>
              <a:off x="7611710" y="6096905"/>
              <a:ext cx="1856936" cy="53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>
                      <a:lumMod val="95000"/>
                    </a:schemeClr>
                  </a:solidFill>
                </a:rPr>
                <a:t>Storage</a:t>
              </a:r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5DC3DC9C-A09A-4757-BA8D-899BA68B7F53}"/>
                </a:ext>
              </a:extLst>
            </p:cNvPr>
            <p:cNvSpPr/>
            <p:nvPr/>
          </p:nvSpPr>
          <p:spPr>
            <a:xfrm>
              <a:off x="9853160" y="6069283"/>
              <a:ext cx="2228952" cy="6804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6B74980E-EA9A-4DBB-8E53-37B1C712C641}"/>
                </a:ext>
              </a:extLst>
            </p:cNvPr>
            <p:cNvSpPr/>
            <p:nvPr/>
          </p:nvSpPr>
          <p:spPr>
            <a:xfrm>
              <a:off x="9855621" y="6022233"/>
              <a:ext cx="2227380" cy="470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29BFF933-5059-44C2-9140-1420968D00F1}"/>
                </a:ext>
              </a:extLst>
            </p:cNvPr>
            <p:cNvSpPr txBox="1"/>
            <p:nvPr/>
          </p:nvSpPr>
          <p:spPr>
            <a:xfrm>
              <a:off x="10189080" y="6108961"/>
              <a:ext cx="1856936" cy="53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>
                      <a:lumMod val="95000"/>
                    </a:schemeClr>
                  </a:solidFill>
                </a:rPr>
                <a:t>FrontEnd</a:t>
              </a:r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AA374D17-9D48-4143-BEBE-2E9AA7F5A3F2}"/>
                </a:ext>
              </a:extLst>
            </p:cNvPr>
            <p:cNvSpPr/>
            <p:nvPr/>
          </p:nvSpPr>
          <p:spPr>
            <a:xfrm>
              <a:off x="181849" y="6119784"/>
              <a:ext cx="2228952" cy="6804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8FF80AF0-322C-4B81-BFD6-699D4371F63C}"/>
                </a:ext>
              </a:extLst>
            </p:cNvPr>
            <p:cNvSpPr/>
            <p:nvPr/>
          </p:nvSpPr>
          <p:spPr>
            <a:xfrm>
              <a:off x="184310" y="6072734"/>
              <a:ext cx="2227380" cy="470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4" name="CaixaDeTexto 153">
              <a:extLst>
                <a:ext uri="{FF2B5EF4-FFF2-40B4-BE49-F238E27FC236}">
                  <a16:creationId xmlns:a16="http://schemas.microsoft.com/office/drawing/2014/main" id="{B5481DCC-5003-42DA-8B34-962BD9B85D35}"/>
                </a:ext>
              </a:extLst>
            </p:cNvPr>
            <p:cNvSpPr txBox="1"/>
            <p:nvPr/>
          </p:nvSpPr>
          <p:spPr>
            <a:xfrm>
              <a:off x="367857" y="6190771"/>
              <a:ext cx="1856936" cy="53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>
                      <a:lumMod val="95000"/>
                    </a:schemeClr>
                  </a:solidFill>
                </a:rPr>
                <a:t>EndPoints</a:t>
              </a:r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521A6CD9-008F-43D2-A0F6-1FF12F2BBEC3}"/>
                </a:ext>
              </a:extLst>
            </p:cNvPr>
            <p:cNvGrpSpPr/>
            <p:nvPr/>
          </p:nvGrpSpPr>
          <p:grpSpPr>
            <a:xfrm>
              <a:off x="701550" y="4629630"/>
              <a:ext cx="1277004" cy="1277004"/>
              <a:chOff x="-1473812" y="3421837"/>
              <a:chExt cx="1277004" cy="1277004"/>
            </a:xfrm>
          </p:grpSpPr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3E34CA0F-E8EA-4D11-884D-69FEF6EED239}"/>
                  </a:ext>
                </a:extLst>
              </p:cNvPr>
              <p:cNvSpPr/>
              <p:nvPr/>
            </p:nvSpPr>
            <p:spPr>
              <a:xfrm>
                <a:off x="-1473812" y="3421837"/>
                <a:ext cx="1277004" cy="127700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7" name="Imagem 156">
                <a:extLst>
                  <a:ext uri="{FF2B5EF4-FFF2-40B4-BE49-F238E27FC236}">
                    <a16:creationId xmlns:a16="http://schemas.microsoft.com/office/drawing/2014/main" id="{BE7EE823-49CF-46A2-9A5E-BAAD30468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81671" y="3501858"/>
                <a:ext cx="892721" cy="892721"/>
              </a:xfrm>
              <a:prstGeom prst="rect">
                <a:avLst/>
              </a:prstGeom>
            </p:spPr>
          </p:pic>
          <p:sp>
            <p:nvSpPr>
              <p:cNvPr id="158" name="CaixaDeTexto 157">
                <a:extLst>
                  <a:ext uri="{FF2B5EF4-FFF2-40B4-BE49-F238E27FC236}">
                    <a16:creationId xmlns:a16="http://schemas.microsoft.com/office/drawing/2014/main" id="{FBF3A491-1DAB-4366-B7C8-A4E60BD27324}"/>
                  </a:ext>
                </a:extLst>
              </p:cNvPr>
              <p:cNvSpPr txBox="1"/>
              <p:nvPr/>
            </p:nvSpPr>
            <p:spPr>
              <a:xfrm>
                <a:off x="-1262010" y="4208156"/>
                <a:ext cx="8730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/>
                  <a:t>Arduino</a:t>
                </a:r>
              </a:p>
            </p:txBody>
          </p:sp>
        </p:grpSp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id="{60BB0D7D-643E-47D2-90B4-DB1E87810279}"/>
                </a:ext>
              </a:extLst>
            </p:cNvPr>
            <p:cNvGrpSpPr/>
            <p:nvPr/>
          </p:nvGrpSpPr>
          <p:grpSpPr>
            <a:xfrm>
              <a:off x="711380" y="3200495"/>
              <a:ext cx="1277004" cy="1277004"/>
              <a:chOff x="2970201" y="2539732"/>
              <a:chExt cx="1277004" cy="1277004"/>
            </a:xfrm>
          </p:grpSpPr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34180D86-90C8-47DB-95CC-6853F3E662E2}"/>
                  </a:ext>
                </a:extLst>
              </p:cNvPr>
              <p:cNvSpPr/>
              <p:nvPr/>
            </p:nvSpPr>
            <p:spPr>
              <a:xfrm>
                <a:off x="2970201" y="2539732"/>
                <a:ext cx="1277004" cy="127700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1" name="Imagem 160">
                <a:extLst>
                  <a:ext uri="{FF2B5EF4-FFF2-40B4-BE49-F238E27FC236}">
                    <a16:creationId xmlns:a16="http://schemas.microsoft.com/office/drawing/2014/main" id="{9A936F88-0C1A-4887-96DA-9DFAFCE06A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31" t="2778" r="40367" b="71261"/>
              <a:stretch/>
            </p:blipFill>
            <p:spPr>
              <a:xfrm>
                <a:off x="3396345" y="2634536"/>
                <a:ext cx="467248" cy="687439"/>
              </a:xfrm>
              <a:prstGeom prst="rect">
                <a:avLst/>
              </a:prstGeom>
            </p:spPr>
          </p:pic>
          <p:sp>
            <p:nvSpPr>
              <p:cNvPr id="162" name="CaixaDeTexto 161">
                <a:extLst>
                  <a:ext uri="{FF2B5EF4-FFF2-40B4-BE49-F238E27FC236}">
                    <a16:creationId xmlns:a16="http://schemas.microsoft.com/office/drawing/2014/main" id="{0EBC9547-62EE-4327-8B34-D05D0443046E}"/>
                  </a:ext>
                </a:extLst>
              </p:cNvPr>
              <p:cNvSpPr txBox="1"/>
              <p:nvPr/>
            </p:nvSpPr>
            <p:spPr>
              <a:xfrm>
                <a:off x="3227829" y="3230801"/>
                <a:ext cx="761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b="1" dirty="0"/>
                  <a:t>Sensor</a:t>
                </a:r>
              </a:p>
            </p:txBody>
          </p:sp>
          <p:sp>
            <p:nvSpPr>
              <p:cNvPr id="163" name="CaixaDeTexto 162">
                <a:extLst>
                  <a:ext uri="{FF2B5EF4-FFF2-40B4-BE49-F238E27FC236}">
                    <a16:creationId xmlns:a16="http://schemas.microsoft.com/office/drawing/2014/main" id="{2C1112C1-F7D6-424A-B19F-7AEF3956E6DA}"/>
                  </a:ext>
                </a:extLst>
              </p:cNvPr>
              <p:cNvSpPr txBox="1"/>
              <p:nvPr/>
            </p:nvSpPr>
            <p:spPr>
              <a:xfrm>
                <a:off x="3188982" y="3416779"/>
                <a:ext cx="88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/>
                  <a:t>(DHT11)</a:t>
                </a:r>
                <a:endParaRPr lang="pt-BR" b="1" dirty="0"/>
              </a:p>
            </p:txBody>
          </p:sp>
        </p:grpSp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id="{A3F8DCF3-6ECE-4035-B25E-678F20057D8D}"/>
                </a:ext>
              </a:extLst>
            </p:cNvPr>
            <p:cNvGrpSpPr/>
            <p:nvPr/>
          </p:nvGrpSpPr>
          <p:grpSpPr>
            <a:xfrm>
              <a:off x="711380" y="1743476"/>
              <a:ext cx="1277004" cy="1309929"/>
              <a:chOff x="3050847" y="2974385"/>
              <a:chExt cx="1277004" cy="1309929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50E251CB-AF32-4568-9ACB-FB54868692D7}"/>
                  </a:ext>
                </a:extLst>
              </p:cNvPr>
              <p:cNvSpPr/>
              <p:nvPr/>
            </p:nvSpPr>
            <p:spPr>
              <a:xfrm>
                <a:off x="3050847" y="3007310"/>
                <a:ext cx="1277004" cy="127700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6" name="Imagem 165">
                <a:extLst>
                  <a:ext uri="{FF2B5EF4-FFF2-40B4-BE49-F238E27FC236}">
                    <a16:creationId xmlns:a16="http://schemas.microsoft.com/office/drawing/2014/main" id="{35D103B9-885E-4997-8A2D-AEFFD52D3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7012" y="2974385"/>
                <a:ext cx="1145011" cy="1145011"/>
              </a:xfrm>
              <a:prstGeom prst="rect">
                <a:avLst/>
              </a:prstGeom>
            </p:spPr>
          </p:pic>
          <p:sp>
            <p:nvSpPr>
              <p:cNvPr id="167" name="CaixaDeTexto 166">
                <a:extLst>
                  <a:ext uri="{FF2B5EF4-FFF2-40B4-BE49-F238E27FC236}">
                    <a16:creationId xmlns:a16="http://schemas.microsoft.com/office/drawing/2014/main" id="{546F4C61-CAAC-4EF6-B1BD-B2D174F924BC}"/>
                  </a:ext>
                </a:extLst>
              </p:cNvPr>
              <p:cNvSpPr txBox="1"/>
              <p:nvPr/>
            </p:nvSpPr>
            <p:spPr>
              <a:xfrm>
                <a:off x="3441790" y="3904387"/>
                <a:ext cx="5376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/>
                  <a:t>Sylo</a:t>
                </a:r>
                <a:endParaRPr lang="pt-BR" b="1" dirty="0"/>
              </a:p>
            </p:txBody>
          </p:sp>
        </p:grpSp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id="{C267C9AB-33D5-4E80-8977-C370FA112DBA}"/>
                </a:ext>
              </a:extLst>
            </p:cNvPr>
            <p:cNvGrpSpPr/>
            <p:nvPr/>
          </p:nvGrpSpPr>
          <p:grpSpPr>
            <a:xfrm>
              <a:off x="10329134" y="2543084"/>
              <a:ext cx="1277004" cy="1277004"/>
              <a:chOff x="10309944" y="1951485"/>
              <a:chExt cx="1277004" cy="1277004"/>
            </a:xfrm>
          </p:grpSpPr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95D99E27-E335-4A3C-AF44-D791E4298F04}"/>
                  </a:ext>
                </a:extLst>
              </p:cNvPr>
              <p:cNvSpPr/>
              <p:nvPr/>
            </p:nvSpPr>
            <p:spPr>
              <a:xfrm>
                <a:off x="10309944" y="1951485"/>
                <a:ext cx="1277004" cy="127700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0" name="Imagem 169">
                <a:extLst>
                  <a:ext uri="{FF2B5EF4-FFF2-40B4-BE49-F238E27FC236}">
                    <a16:creationId xmlns:a16="http://schemas.microsoft.com/office/drawing/2014/main" id="{8B84BA2E-2C99-4B1C-9FC9-7D77F94B60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2017" t="11730" r="7880" b="8668"/>
              <a:stretch/>
            </p:blipFill>
            <p:spPr>
              <a:xfrm>
                <a:off x="10548286" y="2114555"/>
                <a:ext cx="802768" cy="734929"/>
              </a:xfrm>
              <a:prstGeom prst="rect">
                <a:avLst/>
              </a:prstGeom>
            </p:spPr>
          </p:pic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1A903B60-C5BE-45DE-812E-A6F36C490A2F}"/>
                </a:ext>
              </a:extLst>
            </p:cNvPr>
            <p:cNvGrpSpPr/>
            <p:nvPr/>
          </p:nvGrpSpPr>
          <p:grpSpPr>
            <a:xfrm>
              <a:off x="701550" y="358730"/>
              <a:ext cx="1277004" cy="1277004"/>
              <a:chOff x="4839381" y="2431365"/>
              <a:chExt cx="1277004" cy="1277004"/>
            </a:xfrm>
          </p:grpSpPr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9C321814-0D3B-4627-8D7F-0FAEE2C6C931}"/>
                  </a:ext>
                </a:extLst>
              </p:cNvPr>
              <p:cNvSpPr/>
              <p:nvPr/>
            </p:nvSpPr>
            <p:spPr>
              <a:xfrm>
                <a:off x="4839381" y="2431365"/>
                <a:ext cx="1277004" cy="127700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3" name="Imagem 172">
                <a:extLst>
                  <a:ext uri="{FF2B5EF4-FFF2-40B4-BE49-F238E27FC236}">
                    <a16:creationId xmlns:a16="http://schemas.microsoft.com/office/drawing/2014/main" id="{342A1B7B-3AAE-4FC8-B7C9-12519BBF69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721" t="38250" r="6696" b="37361"/>
              <a:stretch/>
            </p:blipFill>
            <p:spPr>
              <a:xfrm>
                <a:off x="5156170" y="2549226"/>
                <a:ext cx="672752" cy="787613"/>
              </a:xfrm>
              <a:prstGeom prst="rect">
                <a:avLst/>
              </a:prstGeom>
            </p:spPr>
          </p:pic>
          <p:sp>
            <p:nvSpPr>
              <p:cNvPr id="174" name="CaixaDeTexto 173">
                <a:extLst>
                  <a:ext uri="{FF2B5EF4-FFF2-40B4-BE49-F238E27FC236}">
                    <a16:creationId xmlns:a16="http://schemas.microsoft.com/office/drawing/2014/main" id="{6BAC9845-B88C-4199-93F0-91926C80C5A1}"/>
                  </a:ext>
                </a:extLst>
              </p:cNvPr>
              <p:cNvSpPr txBox="1"/>
              <p:nvPr/>
            </p:nvSpPr>
            <p:spPr>
              <a:xfrm>
                <a:off x="5179404" y="3243883"/>
                <a:ext cx="6787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/>
                  <a:t>Grãos</a:t>
                </a:r>
              </a:p>
            </p:txBody>
          </p:sp>
        </p:grpSp>
        <p:sp>
          <p:nvSpPr>
            <p:cNvPr id="175" name="Seta para a Direita 85">
              <a:extLst>
                <a:ext uri="{FF2B5EF4-FFF2-40B4-BE49-F238E27FC236}">
                  <a16:creationId xmlns:a16="http://schemas.microsoft.com/office/drawing/2014/main" id="{45DB507C-59B8-4F0D-9141-A37C4910B979}"/>
                </a:ext>
              </a:extLst>
            </p:cNvPr>
            <p:cNvSpPr/>
            <p:nvPr/>
          </p:nvSpPr>
          <p:spPr>
            <a:xfrm>
              <a:off x="6936370" y="4304897"/>
              <a:ext cx="855578" cy="462832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Seta para a Direita 86">
              <a:extLst>
                <a:ext uri="{FF2B5EF4-FFF2-40B4-BE49-F238E27FC236}">
                  <a16:creationId xmlns:a16="http://schemas.microsoft.com/office/drawing/2014/main" id="{2347812A-B318-4632-875A-5876B6FFA3DD}"/>
                </a:ext>
              </a:extLst>
            </p:cNvPr>
            <p:cNvSpPr/>
            <p:nvPr/>
          </p:nvSpPr>
          <p:spPr>
            <a:xfrm>
              <a:off x="4532880" y="4304897"/>
              <a:ext cx="855578" cy="462832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Seta para a Direita 87">
              <a:extLst>
                <a:ext uri="{FF2B5EF4-FFF2-40B4-BE49-F238E27FC236}">
                  <a16:creationId xmlns:a16="http://schemas.microsoft.com/office/drawing/2014/main" id="{2EFFA0E1-BA57-4B4C-AAFF-1644D1792300}"/>
                </a:ext>
              </a:extLst>
            </p:cNvPr>
            <p:cNvSpPr/>
            <p:nvPr/>
          </p:nvSpPr>
          <p:spPr>
            <a:xfrm>
              <a:off x="9349697" y="4304897"/>
              <a:ext cx="855578" cy="462832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Seta para a Direita 88">
              <a:extLst>
                <a:ext uri="{FF2B5EF4-FFF2-40B4-BE49-F238E27FC236}">
                  <a16:creationId xmlns:a16="http://schemas.microsoft.com/office/drawing/2014/main" id="{DE8773D1-FBBF-4F39-A2C8-E6F72948E3F9}"/>
                </a:ext>
              </a:extLst>
            </p:cNvPr>
            <p:cNvSpPr/>
            <p:nvPr/>
          </p:nvSpPr>
          <p:spPr>
            <a:xfrm>
              <a:off x="1977669" y="2944251"/>
              <a:ext cx="855578" cy="462832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Seta para a Direita 89">
              <a:extLst>
                <a:ext uri="{FF2B5EF4-FFF2-40B4-BE49-F238E27FC236}">
                  <a16:creationId xmlns:a16="http://schemas.microsoft.com/office/drawing/2014/main" id="{A8308437-8A9A-45C7-8CA8-02EC5AC77AE8}"/>
                </a:ext>
              </a:extLst>
            </p:cNvPr>
            <p:cNvSpPr/>
            <p:nvPr/>
          </p:nvSpPr>
          <p:spPr>
            <a:xfrm rot="10800000">
              <a:off x="6840539" y="1418129"/>
              <a:ext cx="855578" cy="462832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Seta para a Direita 90">
              <a:extLst>
                <a:ext uri="{FF2B5EF4-FFF2-40B4-BE49-F238E27FC236}">
                  <a16:creationId xmlns:a16="http://schemas.microsoft.com/office/drawing/2014/main" id="{1E77AD07-E21D-4400-91D4-06DAAC2C5547}"/>
                </a:ext>
              </a:extLst>
            </p:cNvPr>
            <p:cNvSpPr/>
            <p:nvPr/>
          </p:nvSpPr>
          <p:spPr>
            <a:xfrm rot="10800000">
              <a:off x="4423401" y="1418129"/>
              <a:ext cx="855578" cy="462832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id="{B274388A-68E1-4A97-9654-F9001C53A388}"/>
                </a:ext>
              </a:extLst>
            </p:cNvPr>
            <p:cNvGrpSpPr/>
            <p:nvPr/>
          </p:nvGrpSpPr>
          <p:grpSpPr>
            <a:xfrm>
              <a:off x="7906066" y="2543084"/>
              <a:ext cx="1277004" cy="1277004"/>
              <a:chOff x="7931596" y="1984905"/>
              <a:chExt cx="1277004" cy="1277004"/>
            </a:xfrm>
          </p:grpSpPr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DF2108ED-63EC-4A9B-B45C-D56980F75DA5}"/>
                  </a:ext>
                </a:extLst>
              </p:cNvPr>
              <p:cNvSpPr/>
              <p:nvPr/>
            </p:nvSpPr>
            <p:spPr>
              <a:xfrm>
                <a:off x="7931596" y="1984905"/>
                <a:ext cx="1277004" cy="127700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3" name="Imagem 182">
                <a:extLst>
                  <a:ext uri="{FF2B5EF4-FFF2-40B4-BE49-F238E27FC236}">
                    <a16:creationId xmlns:a16="http://schemas.microsoft.com/office/drawing/2014/main" id="{7987D997-470B-40D2-9F22-119405A317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7205" r="2531" b="5751"/>
              <a:stretch/>
            </p:blipFill>
            <p:spPr>
              <a:xfrm>
                <a:off x="8187402" y="2128203"/>
                <a:ext cx="760768" cy="784638"/>
              </a:xfrm>
              <a:prstGeom prst="rect">
                <a:avLst/>
              </a:prstGeom>
            </p:spPr>
          </p:pic>
          <p:sp>
            <p:nvSpPr>
              <p:cNvPr id="184" name="CaixaDeTexto 183">
                <a:extLst>
                  <a:ext uri="{FF2B5EF4-FFF2-40B4-BE49-F238E27FC236}">
                    <a16:creationId xmlns:a16="http://schemas.microsoft.com/office/drawing/2014/main" id="{D9EB12CF-123D-4F30-A995-87A920DBCACE}"/>
                  </a:ext>
                </a:extLst>
              </p:cNvPr>
              <p:cNvSpPr txBox="1"/>
              <p:nvPr/>
            </p:nvSpPr>
            <p:spPr>
              <a:xfrm>
                <a:off x="8079289" y="2824903"/>
                <a:ext cx="9988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/>
                  <a:t>MS Azure</a:t>
                </a:r>
              </a:p>
            </p:txBody>
          </p:sp>
        </p:grpSp>
        <p:grpSp>
          <p:nvGrpSpPr>
            <p:cNvPr id="185" name="Agrupar 184">
              <a:extLst>
                <a:ext uri="{FF2B5EF4-FFF2-40B4-BE49-F238E27FC236}">
                  <a16:creationId xmlns:a16="http://schemas.microsoft.com/office/drawing/2014/main" id="{A0B04EF1-DA3E-4E44-9C66-1D28A733AA4A}"/>
                </a:ext>
              </a:extLst>
            </p:cNvPr>
            <p:cNvGrpSpPr/>
            <p:nvPr/>
          </p:nvGrpSpPr>
          <p:grpSpPr>
            <a:xfrm>
              <a:off x="5467970" y="2614560"/>
              <a:ext cx="1277004" cy="1277004"/>
              <a:chOff x="5476135" y="2502776"/>
              <a:chExt cx="1277004" cy="1277004"/>
            </a:xfrm>
          </p:grpSpPr>
          <p:sp>
            <p:nvSpPr>
              <p:cNvPr id="186" name="Elipse 185">
                <a:extLst>
                  <a:ext uri="{FF2B5EF4-FFF2-40B4-BE49-F238E27FC236}">
                    <a16:creationId xmlns:a16="http://schemas.microsoft.com/office/drawing/2014/main" id="{F4ECEC44-FBD1-4CF4-836C-A3276934B995}"/>
                  </a:ext>
                </a:extLst>
              </p:cNvPr>
              <p:cNvSpPr/>
              <p:nvPr/>
            </p:nvSpPr>
            <p:spPr>
              <a:xfrm>
                <a:off x="5476135" y="2502776"/>
                <a:ext cx="1277004" cy="127700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7" name="Imagem 186">
                <a:extLst>
                  <a:ext uri="{FF2B5EF4-FFF2-40B4-BE49-F238E27FC236}">
                    <a16:creationId xmlns:a16="http://schemas.microsoft.com/office/drawing/2014/main" id="{EC72CB45-9462-4F50-81CC-C4751F5F80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1443" t="12240" r="11517" b="13138"/>
              <a:stretch/>
            </p:blipFill>
            <p:spPr>
              <a:xfrm>
                <a:off x="5800232" y="2633383"/>
                <a:ext cx="655093" cy="661916"/>
              </a:xfrm>
              <a:prstGeom prst="rect">
                <a:avLst/>
              </a:prstGeom>
            </p:spPr>
          </p:pic>
          <p:sp>
            <p:nvSpPr>
              <p:cNvPr id="188" name="CaixaDeTexto 187">
                <a:extLst>
                  <a:ext uri="{FF2B5EF4-FFF2-40B4-BE49-F238E27FC236}">
                    <a16:creationId xmlns:a16="http://schemas.microsoft.com/office/drawing/2014/main" id="{A2001F3D-B4EC-49DB-9010-A446921CEF5E}"/>
                  </a:ext>
                </a:extLst>
              </p:cNvPr>
              <p:cNvSpPr txBox="1"/>
              <p:nvPr/>
            </p:nvSpPr>
            <p:spPr>
              <a:xfrm>
                <a:off x="5647908" y="3260544"/>
                <a:ext cx="958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Internet</a:t>
                </a:r>
              </a:p>
            </p:txBody>
          </p:sp>
        </p:grpSp>
        <p:grpSp>
          <p:nvGrpSpPr>
            <p:cNvPr id="189" name="Agrupar 188">
              <a:extLst>
                <a:ext uri="{FF2B5EF4-FFF2-40B4-BE49-F238E27FC236}">
                  <a16:creationId xmlns:a16="http://schemas.microsoft.com/office/drawing/2014/main" id="{EAD5D4EC-B2D2-4FD9-BD1B-7DC1CDFF1D70}"/>
                </a:ext>
              </a:extLst>
            </p:cNvPr>
            <p:cNvGrpSpPr/>
            <p:nvPr/>
          </p:nvGrpSpPr>
          <p:grpSpPr>
            <a:xfrm>
              <a:off x="3028618" y="2614560"/>
              <a:ext cx="1277004" cy="1277004"/>
              <a:chOff x="3070156" y="2504202"/>
              <a:chExt cx="1277004" cy="1277004"/>
            </a:xfrm>
          </p:grpSpPr>
          <p:sp>
            <p:nvSpPr>
              <p:cNvPr id="190" name="Elipse 189">
                <a:extLst>
                  <a:ext uri="{FF2B5EF4-FFF2-40B4-BE49-F238E27FC236}">
                    <a16:creationId xmlns:a16="http://schemas.microsoft.com/office/drawing/2014/main" id="{C26161DA-5A2C-40E2-B4C1-876A0D2EC4FA}"/>
                  </a:ext>
                </a:extLst>
              </p:cNvPr>
              <p:cNvSpPr/>
              <p:nvPr/>
            </p:nvSpPr>
            <p:spPr>
              <a:xfrm>
                <a:off x="3070156" y="2504202"/>
                <a:ext cx="1277004" cy="127700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1" name="Imagem 190">
                <a:extLst>
                  <a:ext uri="{FF2B5EF4-FFF2-40B4-BE49-F238E27FC236}">
                    <a16:creationId xmlns:a16="http://schemas.microsoft.com/office/drawing/2014/main" id="{EEF0A8C5-0374-4514-9745-68A0982C61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183" t="9238"/>
              <a:stretch/>
            </p:blipFill>
            <p:spPr>
              <a:xfrm>
                <a:off x="3386392" y="2626277"/>
                <a:ext cx="639698" cy="780805"/>
              </a:xfrm>
              <a:prstGeom prst="rect">
                <a:avLst/>
              </a:prstGeom>
            </p:spPr>
          </p:pic>
          <p:sp>
            <p:nvSpPr>
              <p:cNvPr id="192" name="CaixaDeTexto 191">
                <a:extLst>
                  <a:ext uri="{FF2B5EF4-FFF2-40B4-BE49-F238E27FC236}">
                    <a16:creationId xmlns:a16="http://schemas.microsoft.com/office/drawing/2014/main" id="{711ECD12-58B5-4588-A27C-6093A79902AA}"/>
                  </a:ext>
                </a:extLst>
              </p:cNvPr>
              <p:cNvSpPr txBox="1"/>
              <p:nvPr/>
            </p:nvSpPr>
            <p:spPr>
              <a:xfrm>
                <a:off x="3333983" y="3357491"/>
                <a:ext cx="796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Server</a:t>
                </a:r>
              </a:p>
            </p:txBody>
          </p:sp>
          <p:sp>
            <p:nvSpPr>
              <p:cNvPr id="193" name="CaixaDeTexto 192">
                <a:extLst>
                  <a:ext uri="{FF2B5EF4-FFF2-40B4-BE49-F238E27FC236}">
                    <a16:creationId xmlns:a16="http://schemas.microsoft.com/office/drawing/2014/main" id="{67FAA142-33CE-47C5-B052-1D7FDF423CDC}"/>
                  </a:ext>
                </a:extLst>
              </p:cNvPr>
              <p:cNvSpPr txBox="1"/>
              <p:nvPr/>
            </p:nvSpPr>
            <p:spPr>
              <a:xfrm>
                <a:off x="3357716" y="2976207"/>
                <a:ext cx="6970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Node.JS</a:t>
                </a:r>
              </a:p>
            </p:txBody>
          </p:sp>
        </p:grpSp>
        <p:sp>
          <p:nvSpPr>
            <p:cNvPr id="194" name="CaixaDeTexto 193">
              <a:extLst>
                <a:ext uri="{FF2B5EF4-FFF2-40B4-BE49-F238E27FC236}">
                  <a16:creationId xmlns:a16="http://schemas.microsoft.com/office/drawing/2014/main" id="{EA2CDDE4-7C4B-48C1-B84E-FE4D95F4EFB5}"/>
                </a:ext>
              </a:extLst>
            </p:cNvPr>
            <p:cNvSpPr txBox="1"/>
            <p:nvPr/>
          </p:nvSpPr>
          <p:spPr>
            <a:xfrm>
              <a:off x="10696375" y="3389625"/>
              <a:ext cx="542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Site</a:t>
              </a:r>
            </a:p>
          </p:txBody>
        </p:sp>
        <p:cxnSp>
          <p:nvCxnSpPr>
            <p:cNvPr id="195" name="Conector Angulado 117">
              <a:extLst>
                <a:ext uri="{FF2B5EF4-FFF2-40B4-BE49-F238E27FC236}">
                  <a16:creationId xmlns:a16="http://schemas.microsoft.com/office/drawing/2014/main" id="{ACC02179-2389-407A-AB9A-CB109E5FBD98}"/>
                </a:ext>
              </a:extLst>
            </p:cNvPr>
            <p:cNvCxnSpPr>
              <a:stCxn id="156" idx="2"/>
              <a:endCxn id="160" idx="2"/>
            </p:cNvCxnSpPr>
            <p:nvPr/>
          </p:nvCxnSpPr>
          <p:spPr>
            <a:xfrm rot="10800000" flipH="1">
              <a:off x="701550" y="3838998"/>
              <a:ext cx="9830" cy="1429135"/>
            </a:xfrm>
            <a:prstGeom prst="bentConnector3">
              <a:avLst>
                <a:gd name="adj1" fmla="val -232553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Angulado 133">
              <a:extLst>
                <a:ext uri="{FF2B5EF4-FFF2-40B4-BE49-F238E27FC236}">
                  <a16:creationId xmlns:a16="http://schemas.microsoft.com/office/drawing/2014/main" id="{F43667B6-9229-4E6C-B511-5092BAED5981}"/>
                </a:ext>
              </a:extLst>
            </p:cNvPr>
            <p:cNvCxnSpPr/>
            <p:nvPr/>
          </p:nvCxnSpPr>
          <p:spPr>
            <a:xfrm rot="5400000" flipH="1" flipV="1">
              <a:off x="-343516" y="3448419"/>
              <a:ext cx="1789137" cy="421162"/>
            </a:xfrm>
            <a:prstGeom prst="bentConnector3">
              <a:avLst>
                <a:gd name="adj1" fmla="val 7555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to 196">
              <a:extLst>
                <a:ext uri="{FF2B5EF4-FFF2-40B4-BE49-F238E27FC236}">
                  <a16:creationId xmlns:a16="http://schemas.microsoft.com/office/drawing/2014/main" id="{2443716D-DEB8-49D0-B505-130DE0B70153}"/>
                </a:ext>
              </a:extLst>
            </p:cNvPr>
            <p:cNvCxnSpPr/>
            <p:nvPr/>
          </p:nvCxnSpPr>
          <p:spPr>
            <a:xfrm>
              <a:off x="340471" y="4553565"/>
              <a:ext cx="137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Angulado 142">
              <a:extLst>
                <a:ext uri="{FF2B5EF4-FFF2-40B4-BE49-F238E27FC236}">
                  <a16:creationId xmlns:a16="http://schemas.microsoft.com/office/drawing/2014/main" id="{5BEA543C-AECD-40E9-BDF9-749980C0B99A}"/>
                </a:ext>
              </a:extLst>
            </p:cNvPr>
            <p:cNvCxnSpPr>
              <a:stCxn id="172" idx="2"/>
              <a:endCxn id="165" idx="2"/>
            </p:cNvCxnSpPr>
            <p:nvPr/>
          </p:nvCxnSpPr>
          <p:spPr>
            <a:xfrm rot="10800000" flipH="1" flipV="1">
              <a:off x="701550" y="997231"/>
              <a:ext cx="9830" cy="1417671"/>
            </a:xfrm>
            <a:prstGeom prst="bentConnector3">
              <a:avLst>
                <a:gd name="adj1" fmla="val -232553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476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0"/>
            <a:ext cx="1676400" cy="1219200"/>
          </a:xfrm>
          <a:prstGeom prst="rect">
            <a:avLst/>
          </a:prstGeom>
        </p:spPr>
      </p:pic>
      <p:pic>
        <p:nvPicPr>
          <p:cNvPr id="7" name="Imagem 6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" t="156" r="725" b="36419"/>
          <a:stretch/>
        </p:blipFill>
        <p:spPr>
          <a:xfrm>
            <a:off x="8278960" y="3849890"/>
            <a:ext cx="252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m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11" y="630286"/>
            <a:ext cx="252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m 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960" y="630286"/>
            <a:ext cx="252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aixaDeTexto 9"/>
          <p:cNvSpPr txBox="1"/>
          <p:nvPr/>
        </p:nvSpPr>
        <p:spPr>
          <a:xfrm>
            <a:off x="5474480" y="6233775"/>
            <a:ext cx="203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970314" y="3076188"/>
            <a:ext cx="2124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Master</a:t>
            </a:r>
          </a:p>
        </p:txBody>
      </p:sp>
      <p:pic>
        <p:nvPicPr>
          <p:cNvPr id="12" name="Imagem 11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" t="156" r="725" b="36419"/>
          <a:stretch/>
        </p:blipFill>
        <p:spPr>
          <a:xfrm>
            <a:off x="1273808" y="3971982"/>
            <a:ext cx="252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agem 1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" t="156" r="725" b="36419"/>
          <a:stretch/>
        </p:blipFill>
        <p:spPr>
          <a:xfrm>
            <a:off x="4772779" y="3971982"/>
            <a:ext cx="252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CaixaDeTexto 1"/>
          <p:cNvSpPr txBox="1"/>
          <p:nvPr/>
        </p:nvSpPr>
        <p:spPr>
          <a:xfrm>
            <a:off x="8572500" y="3099501"/>
            <a:ext cx="290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489200" y="6279941"/>
            <a:ext cx="203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890000" y="6298614"/>
            <a:ext cx="203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191871" y="3076188"/>
            <a:ext cx="203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blob:https://web.whatsapp.com/2a8c59f1-e9d2-4d4d-9aca-1a8dea41a128"/>
          <p:cNvSpPr>
            <a:spLocks noChangeAspect="1" noChangeArrowheads="1"/>
          </p:cNvSpPr>
          <p:nvPr/>
        </p:nvSpPr>
        <p:spPr bwMode="auto">
          <a:xfrm flipH="1">
            <a:off x="-584200" y="2329466"/>
            <a:ext cx="739775" cy="73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Imagem 18"/>
          <p:cNvPicPr>
            <a:picLocks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62" y="630286"/>
            <a:ext cx="252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1076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0"/>
            <a:ext cx="1676400" cy="12192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" y="1291860"/>
            <a:ext cx="5182456" cy="523593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751876" y="100099"/>
            <a:ext cx="675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Ferramenta de Gestão de Projeto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5262" y="695980"/>
            <a:ext cx="3601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678" y="1266461"/>
            <a:ext cx="6023993" cy="526133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850967" y="670580"/>
            <a:ext cx="363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5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0"/>
            <a:ext cx="1676400" cy="1219200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28544"/>
              </p:ext>
            </p:extLst>
          </p:nvPr>
        </p:nvGraphicFramePr>
        <p:xfrm>
          <a:off x="1808922" y="751820"/>
          <a:ext cx="8574156" cy="5781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161">
                  <a:extLst>
                    <a:ext uri="{9D8B030D-6E8A-4147-A177-3AD203B41FA5}">
                      <a16:colId xmlns:a16="http://schemas.microsoft.com/office/drawing/2014/main" val="802626767"/>
                    </a:ext>
                  </a:extLst>
                </a:gridCol>
                <a:gridCol w="2152469">
                  <a:extLst>
                    <a:ext uri="{9D8B030D-6E8A-4147-A177-3AD203B41FA5}">
                      <a16:colId xmlns:a16="http://schemas.microsoft.com/office/drawing/2014/main" val="3742718868"/>
                    </a:ext>
                  </a:extLst>
                </a:gridCol>
                <a:gridCol w="923847">
                  <a:extLst>
                    <a:ext uri="{9D8B030D-6E8A-4147-A177-3AD203B41FA5}">
                      <a16:colId xmlns:a16="http://schemas.microsoft.com/office/drawing/2014/main" val="1568624238"/>
                    </a:ext>
                  </a:extLst>
                </a:gridCol>
                <a:gridCol w="634331">
                  <a:extLst>
                    <a:ext uri="{9D8B030D-6E8A-4147-A177-3AD203B41FA5}">
                      <a16:colId xmlns:a16="http://schemas.microsoft.com/office/drawing/2014/main" val="1294308692"/>
                    </a:ext>
                  </a:extLst>
                </a:gridCol>
                <a:gridCol w="739534">
                  <a:extLst>
                    <a:ext uri="{9D8B030D-6E8A-4147-A177-3AD203B41FA5}">
                      <a16:colId xmlns:a16="http://schemas.microsoft.com/office/drawing/2014/main" val="2989137837"/>
                    </a:ext>
                  </a:extLst>
                </a:gridCol>
                <a:gridCol w="428588">
                  <a:extLst>
                    <a:ext uri="{9D8B030D-6E8A-4147-A177-3AD203B41FA5}">
                      <a16:colId xmlns:a16="http://schemas.microsoft.com/office/drawing/2014/main" val="3419486105"/>
                    </a:ext>
                  </a:extLst>
                </a:gridCol>
                <a:gridCol w="2781065">
                  <a:extLst>
                    <a:ext uri="{9D8B030D-6E8A-4147-A177-3AD203B41FA5}">
                      <a16:colId xmlns:a16="http://schemas.microsoft.com/office/drawing/2014/main" val="2978319892"/>
                    </a:ext>
                  </a:extLst>
                </a:gridCol>
                <a:gridCol w="457161">
                  <a:extLst>
                    <a:ext uri="{9D8B030D-6E8A-4147-A177-3AD203B41FA5}">
                      <a16:colId xmlns:a16="http://schemas.microsoft.com/office/drawing/2014/main" val="3721474263"/>
                    </a:ext>
                  </a:extLst>
                </a:gridCol>
              </a:tblGrid>
              <a:tr h="4650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#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Riscos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Probabilidade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Impacto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Fator de Risco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Ação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Como?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Prazo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extLst>
                  <a:ext uri="{0D108BD9-81ED-4DB2-BD59-A6C34878D82A}">
                    <a16:rowId xmlns:a16="http://schemas.microsoft.com/office/drawing/2014/main" val="1631361497"/>
                  </a:ext>
                </a:extLst>
              </a:tr>
              <a:tr h="5685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Saída de um integrante do grupo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Pouco Provável (1)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Alto (3)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Aceitar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Aceitar a saída do integrante e redistribuir a tarefa entre os demais integrantes restantes.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Imediato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extLst>
                  <a:ext uri="{0D108BD9-81ED-4DB2-BD59-A6C34878D82A}">
                    <a16:rowId xmlns:a16="http://schemas.microsoft.com/office/drawing/2014/main" val="1899770411"/>
                  </a:ext>
                </a:extLst>
              </a:tr>
              <a:tr h="5685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Atraso na entrega do projeto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Pouco Provável (1)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Alto (3)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Mitigar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Analisar, focar e priorizar as tarefas que estão em atraso evitando assim a entrega do projeto incompleto.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Imediato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extLst>
                  <a:ext uri="{0D108BD9-81ED-4DB2-BD59-A6C34878D82A}">
                    <a16:rowId xmlns:a16="http://schemas.microsoft.com/office/drawing/2014/main" val="1963561442"/>
                  </a:ext>
                </a:extLst>
              </a:tr>
              <a:tr h="7775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Desnivelamento de conhecimento de alguns integrantes do projeto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Provável (2)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Médio (2)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Mitigar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Fazer reuniões toda semana (Quarta-Feira) para alinhar e compartilhar os conhecimentos entre os integrantes do grupo.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12 dias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extLst>
                  <a:ext uri="{0D108BD9-81ED-4DB2-BD59-A6C34878D82A}">
                    <a16:rowId xmlns:a16="http://schemas.microsoft.com/office/drawing/2014/main" val="3195577409"/>
                  </a:ext>
                </a:extLst>
              </a:tr>
              <a:tr h="5685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Falha na execução de algum software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Provável (2)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Alto (3)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6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Eliminar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Realizar backups, testes (unitários, integrados, de performance, de carga, de stress).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7 dias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extLst>
                  <a:ext uri="{0D108BD9-81ED-4DB2-BD59-A6C34878D82A}">
                    <a16:rowId xmlns:a16="http://schemas.microsoft.com/office/drawing/2014/main" val="2395459109"/>
                  </a:ext>
                </a:extLst>
              </a:tr>
              <a:tr h="5685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Falha no envio de arquivos para o repositório remoto do GitHub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Pouco Provável (1)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Alto (3)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Eliminar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Realizar backups a cada nova alteração no repositório local.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7 dias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extLst>
                  <a:ext uri="{0D108BD9-81ED-4DB2-BD59-A6C34878D82A}">
                    <a16:rowId xmlns:a16="http://schemas.microsoft.com/office/drawing/2014/main" val="3147524938"/>
                  </a:ext>
                </a:extLst>
              </a:tr>
              <a:tr h="7547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Comprometimento dos sensores que serão utilizados para a medição de temperatura e umidade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Provável (2)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Alto (3)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Eliminar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Manter sensores reserva para ser possível repor   imediatamente aqueles que forem comprometidos.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Imediato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extLst>
                  <a:ext uri="{0D108BD9-81ED-4DB2-BD59-A6C34878D82A}">
                    <a16:rowId xmlns:a16="http://schemas.microsoft.com/office/drawing/2014/main" val="73561967"/>
                  </a:ext>
                </a:extLst>
              </a:tr>
              <a:tr h="5685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Comprometimento da placa Arduino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Pouco Provável (1)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Alto (3)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Eliminar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Manter pelo menos uma placa reserva para ser possível repor imediatamente a placa comprometida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Imediato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extLst>
                  <a:ext uri="{0D108BD9-81ED-4DB2-BD59-A6C34878D82A}">
                    <a16:rowId xmlns:a16="http://schemas.microsoft.com/office/drawing/2014/main" val="3342433924"/>
                  </a:ext>
                </a:extLst>
              </a:tr>
              <a:tr h="9410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Atualizações de licenças que podem vir a limitar os recursos utilizados até o momento no desenvolvimento do projeto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Pouco Provável (1)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Médio (2)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Aceitar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Manter formas alternativas de executar a funcionalidade perdida devido à atualização da licença do serviço, mesmo que passe a ser ligeiramente mais limitada.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7 dias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7" marR="7237" marT="7237" marB="0" anchor="ctr"/>
                </a:tc>
                <a:extLst>
                  <a:ext uri="{0D108BD9-81ED-4DB2-BD59-A6C34878D82A}">
                    <a16:rowId xmlns:a16="http://schemas.microsoft.com/office/drawing/2014/main" val="3549502843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981200" y="2286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Riscos do projeto</a:t>
            </a:r>
          </a:p>
        </p:txBody>
      </p:sp>
    </p:spTree>
    <p:extLst>
      <p:ext uri="{BB962C8B-B14F-4D97-AF65-F5344CB8AC3E}">
        <p14:creationId xmlns:p14="http://schemas.microsoft.com/office/powerpoint/2010/main" val="249514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0"/>
            <a:ext cx="1676400" cy="12192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0955085-FD07-40C4-807D-DDA3C2D3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244" y="960542"/>
            <a:ext cx="5791200" cy="573946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F5A9DEC-6C9E-4332-8F1A-6CA4FB572535}"/>
              </a:ext>
            </a:extLst>
          </p:cNvPr>
          <p:cNvSpPr txBox="1"/>
          <p:nvPr/>
        </p:nvSpPr>
        <p:spPr>
          <a:xfrm>
            <a:off x="2040835" y="437322"/>
            <a:ext cx="743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Processo de Suporte</a:t>
            </a:r>
          </a:p>
        </p:txBody>
      </p:sp>
    </p:spTree>
    <p:extLst>
      <p:ext uri="{BB962C8B-B14F-4D97-AF65-F5344CB8AC3E}">
        <p14:creationId xmlns:p14="http://schemas.microsoft.com/office/powerpoint/2010/main" val="310168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0"/>
            <a:ext cx="1676400" cy="12192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9C848EB-8E9B-4789-89C4-984E385B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69" y="1219201"/>
            <a:ext cx="4656406" cy="525193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575F4BB-1F22-4F75-A2FE-D38745CE7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1726"/>
            <a:ext cx="6611815" cy="38545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274B5C-32A5-4423-A7FF-E30A01E7F29C}"/>
              </a:ext>
            </a:extLst>
          </p:cNvPr>
          <p:cNvSpPr txBox="1"/>
          <p:nvPr/>
        </p:nvSpPr>
        <p:spPr>
          <a:xfrm>
            <a:off x="970671" y="407963"/>
            <a:ext cx="925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Banco de Dados- conceitual e lógico</a:t>
            </a:r>
          </a:p>
        </p:txBody>
      </p:sp>
    </p:spTree>
    <p:extLst>
      <p:ext uri="{BB962C8B-B14F-4D97-AF65-F5344CB8AC3E}">
        <p14:creationId xmlns:p14="http://schemas.microsoft.com/office/powerpoint/2010/main" val="405804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BDDFFC5-1F12-422F-A125-95000C8F8797}"/>
              </a:ext>
            </a:extLst>
          </p:cNvPr>
          <p:cNvGrpSpPr/>
          <p:nvPr/>
        </p:nvGrpSpPr>
        <p:grpSpPr>
          <a:xfrm>
            <a:off x="4292885" y="2508502"/>
            <a:ext cx="3522316" cy="2590225"/>
            <a:chOff x="7931596" y="1984905"/>
            <a:chExt cx="1277004" cy="1277004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D8BC91B-BBCB-4C46-85BC-FFF2A02EBD20}"/>
                </a:ext>
              </a:extLst>
            </p:cNvPr>
            <p:cNvSpPr/>
            <p:nvPr/>
          </p:nvSpPr>
          <p:spPr>
            <a:xfrm>
              <a:off x="7931596" y="1984905"/>
              <a:ext cx="1277004" cy="12770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D0737760-B306-465C-8992-F56554948F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7205" r="2531" b="5751"/>
            <a:stretch/>
          </p:blipFill>
          <p:spPr>
            <a:xfrm>
              <a:off x="8187402" y="2128203"/>
              <a:ext cx="760768" cy="784638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83E61E07-EC6C-4F16-858A-9DA768A67129}"/>
                </a:ext>
              </a:extLst>
            </p:cNvPr>
            <p:cNvSpPr txBox="1"/>
            <p:nvPr/>
          </p:nvSpPr>
          <p:spPr>
            <a:xfrm>
              <a:off x="8079289" y="2824903"/>
              <a:ext cx="998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MS Azure</a:t>
              </a: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0"/>
            <a:ext cx="1676400" cy="12192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F9DA1FB-F230-4550-85F0-042AA15E0ACA}"/>
              </a:ext>
            </a:extLst>
          </p:cNvPr>
          <p:cNvSpPr txBox="1"/>
          <p:nvPr/>
        </p:nvSpPr>
        <p:spPr>
          <a:xfrm>
            <a:off x="781878" y="238539"/>
            <a:ext cx="11131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Aquisição de dados via Arduino 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D298D5-70F0-4842-9F8B-CD5375AC9DA2}"/>
              </a:ext>
            </a:extLst>
          </p:cNvPr>
          <p:cNvSpPr txBox="1"/>
          <p:nvPr/>
        </p:nvSpPr>
        <p:spPr>
          <a:xfrm>
            <a:off x="940904" y="1311965"/>
            <a:ext cx="1057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Arduino via sensor DHT11 monitora os dados de temperatura de umidade do ambiente e via</a:t>
            </a:r>
          </a:p>
          <a:p>
            <a:r>
              <a:rPr lang="pt-BR" dirty="0" err="1"/>
              <a:t>NodeJS</a:t>
            </a:r>
            <a:r>
              <a:rPr lang="pt-BR" dirty="0"/>
              <a:t> são gravados no banco de dados localizado na Nuvem.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901F34D-0C6E-47B0-88E1-015DC60927D4}"/>
              </a:ext>
            </a:extLst>
          </p:cNvPr>
          <p:cNvGrpSpPr/>
          <p:nvPr/>
        </p:nvGrpSpPr>
        <p:grpSpPr>
          <a:xfrm>
            <a:off x="411804" y="4555676"/>
            <a:ext cx="2247470" cy="1968997"/>
            <a:chOff x="2970201" y="2539732"/>
            <a:chExt cx="1277004" cy="1277004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BFE1ACD-6866-49ED-A105-C0C731380FF7}"/>
                </a:ext>
              </a:extLst>
            </p:cNvPr>
            <p:cNvSpPr/>
            <p:nvPr/>
          </p:nvSpPr>
          <p:spPr>
            <a:xfrm>
              <a:off x="2970201" y="2539732"/>
              <a:ext cx="1277004" cy="12770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FE96F4-569B-4A28-A12E-9D1FF4040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31" t="2778" r="40367" b="71261"/>
            <a:stretch/>
          </p:blipFill>
          <p:spPr>
            <a:xfrm>
              <a:off x="3396345" y="2634536"/>
              <a:ext cx="467248" cy="687439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F221C9C-1CE9-4B7B-82F1-ED431C7D1DD5}"/>
                </a:ext>
              </a:extLst>
            </p:cNvPr>
            <p:cNvSpPr txBox="1"/>
            <p:nvPr/>
          </p:nvSpPr>
          <p:spPr>
            <a:xfrm>
              <a:off x="3141161" y="3230801"/>
              <a:ext cx="935085" cy="219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/>
                <a:t>Arduino e Sensor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2089127-BF84-40F3-B3E4-1CEAE5A202AD}"/>
                </a:ext>
              </a:extLst>
            </p:cNvPr>
            <p:cNvSpPr txBox="1"/>
            <p:nvPr/>
          </p:nvSpPr>
          <p:spPr>
            <a:xfrm>
              <a:off x="3188982" y="3416779"/>
              <a:ext cx="712444" cy="219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        (DHT11)</a:t>
              </a:r>
              <a:endParaRPr lang="pt-BR" b="1" dirty="0"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AC38F32E-DAE8-413A-A859-79413C9605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6" y="4983369"/>
            <a:ext cx="877884" cy="877884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746F465-FB6A-4FEC-ADC1-4901FB6170B8}"/>
              </a:ext>
            </a:extLst>
          </p:cNvPr>
          <p:cNvGrpSpPr/>
          <p:nvPr/>
        </p:nvGrpSpPr>
        <p:grpSpPr>
          <a:xfrm>
            <a:off x="4494825" y="2858452"/>
            <a:ext cx="1263531" cy="1088058"/>
            <a:chOff x="3070156" y="2504202"/>
            <a:chExt cx="1277004" cy="1277004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BE05533-CF6A-46D3-BA8F-BE9985718005}"/>
                </a:ext>
              </a:extLst>
            </p:cNvPr>
            <p:cNvSpPr/>
            <p:nvPr/>
          </p:nvSpPr>
          <p:spPr>
            <a:xfrm>
              <a:off x="3070156" y="2504202"/>
              <a:ext cx="1277004" cy="12770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D1D4096F-0AE3-4006-A5CB-629B58A0C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183" t="9238"/>
            <a:stretch/>
          </p:blipFill>
          <p:spPr>
            <a:xfrm>
              <a:off x="3386392" y="2626277"/>
              <a:ext cx="639698" cy="780805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B1FF4650-C829-4FFD-8AC9-1252FF2EE61A}"/>
                </a:ext>
              </a:extLst>
            </p:cNvPr>
            <p:cNvSpPr txBox="1"/>
            <p:nvPr/>
          </p:nvSpPr>
          <p:spPr>
            <a:xfrm>
              <a:off x="3333983" y="3357491"/>
              <a:ext cx="796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Server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A87B055-741A-4290-90CF-E9B00C3942DB}"/>
                </a:ext>
              </a:extLst>
            </p:cNvPr>
            <p:cNvSpPr txBox="1"/>
            <p:nvPr/>
          </p:nvSpPr>
          <p:spPr>
            <a:xfrm>
              <a:off x="3357716" y="2976207"/>
              <a:ext cx="697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6">
                      <a:lumMod val="50000"/>
                    </a:schemeClr>
                  </a:solidFill>
                </a:rPr>
                <a:t>Node.JS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15B64E7-5DEC-4D25-88F6-10A25C8E300D}"/>
              </a:ext>
            </a:extLst>
          </p:cNvPr>
          <p:cNvGrpSpPr/>
          <p:nvPr/>
        </p:nvGrpSpPr>
        <p:grpSpPr>
          <a:xfrm>
            <a:off x="9313436" y="4421580"/>
            <a:ext cx="2404328" cy="2081160"/>
            <a:chOff x="10309944" y="1951485"/>
            <a:chExt cx="1277004" cy="1277004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C3EC79D-4B12-4A85-90AC-58DCB88CA863}"/>
                </a:ext>
              </a:extLst>
            </p:cNvPr>
            <p:cNvSpPr/>
            <p:nvPr/>
          </p:nvSpPr>
          <p:spPr>
            <a:xfrm>
              <a:off x="10309944" y="1951485"/>
              <a:ext cx="1277004" cy="12770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689BE045-C947-4CC1-A28E-A225A2E9A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017" t="11730" r="7880" b="8668"/>
            <a:stretch/>
          </p:blipFill>
          <p:spPr>
            <a:xfrm>
              <a:off x="10548286" y="2114555"/>
              <a:ext cx="802768" cy="734929"/>
            </a:xfrm>
            <a:prstGeom prst="rect">
              <a:avLst/>
            </a:prstGeom>
          </p:spPr>
        </p:pic>
      </p:grp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EB7C6EAE-AF51-4EC8-9A7D-D3159FF506FB}"/>
              </a:ext>
            </a:extLst>
          </p:cNvPr>
          <p:cNvSpPr/>
          <p:nvPr/>
        </p:nvSpPr>
        <p:spPr>
          <a:xfrm>
            <a:off x="2849217" y="3496633"/>
            <a:ext cx="1188316" cy="1789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4C1A98D9-19E9-40B2-AE39-18C850B80B77}"/>
              </a:ext>
            </a:extLst>
          </p:cNvPr>
          <p:cNvSpPr/>
          <p:nvPr/>
        </p:nvSpPr>
        <p:spPr>
          <a:xfrm>
            <a:off x="7765309" y="4118414"/>
            <a:ext cx="1188316" cy="1789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976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452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HIAGO MAITAN SILVA</dc:creator>
  <cp:lastModifiedBy>Matheus Risovas Gomes</cp:lastModifiedBy>
  <cp:revision>36</cp:revision>
  <dcterms:created xsi:type="dcterms:W3CDTF">2019-05-16T02:47:07Z</dcterms:created>
  <dcterms:modified xsi:type="dcterms:W3CDTF">2019-06-04T13:14:32Z</dcterms:modified>
</cp:coreProperties>
</file>