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76" r:id="rId11"/>
    <p:sldId id="274" r:id="rId12"/>
    <p:sldId id="271" r:id="rId13"/>
    <p:sldId id="277" r:id="rId14"/>
    <p:sldId id="272" r:id="rId15"/>
    <p:sldId id="278" r:id="rId16"/>
    <p:sldId id="273" r:id="rId17"/>
    <p:sldId id="279" r:id="rId18"/>
    <p:sldId id="280" r:id="rId19"/>
    <p:sldId id="282" r:id="rId20"/>
    <p:sldId id="268" r:id="rId21"/>
    <p:sldId id="281" r:id="rId22"/>
    <p:sldId id="275" r:id="rId23"/>
  </p:sldIdLst>
  <p:sldSz cx="9144000" cy="5715000" type="screen16x1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25" d="100"/>
          <a:sy n="125" d="100"/>
        </p:scale>
        <p:origin x="1590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März 2021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6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März 2021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923925"/>
            <a:ext cx="49149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49175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250825" y="306917"/>
            <a:ext cx="8642350" cy="1740958"/>
          </a:xfrm>
          <a:prstGeom prst="rect">
            <a:avLst/>
          </a:prstGeom>
          <a:solidFill>
            <a:srgbClr val="0068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82" y="1207823"/>
            <a:ext cx="6642117" cy="787135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50825" y="164045"/>
            <a:ext cx="8642350" cy="120386"/>
          </a:xfrm>
          <a:prstGeom prst="rect">
            <a:avLst/>
          </a:prstGeom>
          <a:solidFill>
            <a:srgbClr val="00689D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250832" y="300305"/>
            <a:ext cx="8640763" cy="1190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250832" y="2047878"/>
            <a:ext cx="8640763" cy="661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Titel 11"/>
          <p:cNvSpPr>
            <a:spLocks noGrp="1"/>
          </p:cNvSpPr>
          <p:nvPr>
            <p:ph type="title"/>
          </p:nvPr>
        </p:nvSpPr>
        <p:spPr>
          <a:xfrm>
            <a:off x="358782" y="407458"/>
            <a:ext cx="6642117" cy="698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2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574266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58774" y="1350000"/>
            <a:ext cx="84240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210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+ Inhalt (0.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1" y="1350000"/>
            <a:ext cx="6739200" cy="3810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58775" y="1350000"/>
            <a:ext cx="40860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698000" y="1350000"/>
            <a:ext cx="40860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3: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60000" y="1350000"/>
            <a:ext cx="30636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675600" y="1350000"/>
            <a:ext cx="5108400" cy="381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65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(5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5720400" y="1350000"/>
            <a:ext cx="30636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8775" y="1350000"/>
            <a:ext cx="5108400" cy="381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95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58782" y="3360000"/>
            <a:ext cx="8425225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358782" y="1350000"/>
            <a:ext cx="8425225" cy="18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37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6" y="3672419"/>
            <a:ext cx="6421455" cy="113506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6" y="2422261"/>
            <a:ext cx="6421455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70" indent="0">
              <a:buNone/>
              <a:defRPr sz="1500"/>
            </a:lvl2pPr>
            <a:lvl3pPr marL="761940" indent="0">
              <a:buNone/>
              <a:defRPr sz="1333"/>
            </a:lvl3pPr>
            <a:lvl4pPr marL="1142908" indent="0">
              <a:buNone/>
              <a:defRPr sz="1167"/>
            </a:lvl4pPr>
            <a:lvl5pPr marL="1523878" indent="0">
              <a:buNone/>
              <a:defRPr sz="1167"/>
            </a:lvl5pPr>
            <a:lvl6pPr marL="1904848" indent="0">
              <a:buNone/>
              <a:defRPr sz="1167"/>
            </a:lvl6pPr>
            <a:lvl7pPr marL="2285818" indent="0">
              <a:buNone/>
              <a:defRPr sz="1167"/>
            </a:lvl7pPr>
            <a:lvl8pPr marL="2666787" indent="0">
              <a:buNone/>
              <a:defRPr sz="1167"/>
            </a:lvl8pPr>
            <a:lvl9pPr marL="3047756" indent="0">
              <a:buNone/>
              <a:defRPr sz="116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607338"/>
            <a:ext cx="5486400" cy="2332311"/>
          </a:xfrm>
        </p:spPr>
        <p:txBody>
          <a:bodyPr/>
          <a:lstStyle>
            <a:lvl1pPr marL="0" indent="0">
              <a:buNone/>
              <a:defRPr sz="2667"/>
            </a:lvl1pPr>
            <a:lvl2pPr marL="380970" indent="0">
              <a:buNone/>
              <a:defRPr sz="2333"/>
            </a:lvl2pPr>
            <a:lvl3pPr marL="761940" indent="0">
              <a:buNone/>
              <a:defRPr sz="2000"/>
            </a:lvl3pPr>
            <a:lvl4pPr marL="1142908" indent="0">
              <a:buNone/>
              <a:defRPr sz="1667"/>
            </a:lvl4pPr>
            <a:lvl5pPr marL="1523878" indent="0">
              <a:buNone/>
              <a:defRPr sz="1667"/>
            </a:lvl5pPr>
            <a:lvl6pPr marL="1904848" indent="0">
              <a:buNone/>
              <a:defRPr sz="1667"/>
            </a:lvl6pPr>
            <a:lvl7pPr marL="2285818" indent="0">
              <a:buNone/>
              <a:defRPr sz="1667"/>
            </a:lvl7pPr>
            <a:lvl8pPr marL="2666787" indent="0">
              <a:buNone/>
              <a:defRPr sz="1667"/>
            </a:lvl8pPr>
            <a:lvl9pPr marL="3047756" indent="0">
              <a:buNone/>
              <a:defRPr sz="1667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0" indent="0">
              <a:buNone/>
              <a:defRPr sz="1000"/>
            </a:lvl2pPr>
            <a:lvl3pPr marL="761940" indent="0">
              <a:buNone/>
              <a:defRPr sz="833"/>
            </a:lvl3pPr>
            <a:lvl4pPr marL="1142908" indent="0">
              <a:buNone/>
              <a:defRPr sz="750"/>
            </a:lvl4pPr>
            <a:lvl5pPr marL="1523878" indent="0">
              <a:buNone/>
              <a:defRPr sz="750"/>
            </a:lvl5pPr>
            <a:lvl6pPr marL="1904848" indent="0">
              <a:buNone/>
              <a:defRPr sz="750"/>
            </a:lvl6pPr>
            <a:lvl7pPr marL="2285818" indent="0">
              <a:buNone/>
              <a:defRPr sz="750"/>
            </a:lvl7pPr>
            <a:lvl8pPr marL="2666787" indent="0">
              <a:buNone/>
              <a:defRPr sz="750"/>
            </a:lvl8pPr>
            <a:lvl9pPr marL="3047756" indent="0">
              <a:buNone/>
              <a:defRPr sz="75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06916"/>
            <a:ext cx="8642350" cy="90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82" y="407458"/>
            <a:ext cx="664211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350000"/>
            <a:ext cx="66408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64045"/>
            <a:ext cx="8642350" cy="120386"/>
          </a:xfrm>
          <a:prstGeom prst="rect">
            <a:avLst/>
          </a:prstGeom>
          <a:solidFill>
            <a:srgbClr val="00689D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32" y="1207823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32" y="305595"/>
            <a:ext cx="8640763" cy="1190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529829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161244" y="5408085"/>
            <a:ext cx="7200900" cy="1931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16.03.2021  |  FB 18 |  IAT – FG </a:t>
            </a:r>
            <a:r>
              <a:rPr kumimoji="0" lang="de-DE" sz="833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rtm</a:t>
            </a:r>
            <a:r>
              <a:rPr kumimoji="0" lang="de-DE" sz="8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|  Luftbetankung eines Passagierflugzeuges  |Betreuer: Philipp Schaub|  </a:t>
            </a:r>
            <a:fld id="{8E9B2640-8CD7-45FF-9440-54608BC46479}" type="slidenum">
              <a:rPr kumimoji="0" lang="de-DE" sz="833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l" defTabSz="7619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33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833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15" name="Picture 19" descr="logo_rtm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77780"/>
            <a:ext cx="1512863" cy="23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tud_logo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574266" y="448879"/>
            <a:ext cx="142686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0" r:id="rId3"/>
    <p:sldLayoutId id="2147483652" r:id="rId4"/>
    <p:sldLayoutId id="2147483660" r:id="rId5"/>
    <p:sldLayoutId id="2147483661" r:id="rId6"/>
    <p:sldLayoutId id="2147483662" r:id="rId7"/>
    <p:sldLayoutId id="2147483651" r:id="rId8"/>
    <p:sldLayoutId id="214748365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809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76194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523878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149478" indent="-14947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Font typeface="Wingdings" pitchFamily="2" charset="2"/>
        <a:buNone/>
        <a:defRPr sz="15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293664" indent="-14947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333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448433" indent="-156092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333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597910" indent="-144188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167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756648" indent="-157415" algn="l" rtl="0" eaLnBrk="1" fontAlgn="base" hangingPunct="1">
        <a:lnSpc>
          <a:spcPct val="100000"/>
        </a:lnSpc>
        <a:spcBef>
          <a:spcPts val="320"/>
        </a:spcBef>
        <a:spcAft>
          <a:spcPts val="0"/>
        </a:spcAft>
        <a:buClr>
          <a:srgbClr val="00689D"/>
        </a:buClr>
        <a:buFont typeface="Wingdings" pitchFamily="2" charset="2"/>
        <a:buChar char="§"/>
        <a:defRPr sz="1167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137618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6pPr>
      <a:lvl7pPr marL="1518588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7pPr>
      <a:lvl8pPr marL="1899556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8pPr>
      <a:lvl9pPr marL="2280525" indent="-15741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3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5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55.png"/><Relationship Id="rId5" Type="http://schemas.openxmlformats.org/officeDocument/2006/relationships/tags" Target="../tags/tag58.xm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tags" Target="../tags/tag57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34" Type="http://schemas.openxmlformats.org/officeDocument/2006/relationships/image" Target="../media/image68.png"/><Relationship Id="rId42" Type="http://schemas.openxmlformats.org/officeDocument/2006/relationships/image" Target="../media/image47.png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51.png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image" Target="../media/image63.png"/><Relationship Id="rId41" Type="http://schemas.openxmlformats.org/officeDocument/2006/relationships/image" Target="../media/image46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45.png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image" Target="../media/image65.png"/><Relationship Id="rId44" Type="http://schemas.openxmlformats.org/officeDocument/2006/relationships/image" Target="../media/image49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image" Target="../media/image48.png"/><Relationship Id="rId3" Type="http://schemas.openxmlformats.org/officeDocument/2006/relationships/tags" Target="../tags/tag87.xml"/><Relationship Id="rId21" Type="http://schemas.openxmlformats.org/officeDocument/2006/relationships/image" Target="../media/image43.png"/><Relationship Id="rId34" Type="http://schemas.openxmlformats.org/officeDocument/2006/relationships/image" Target="../media/image78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image" Target="../media/image47.png"/><Relationship Id="rId33" Type="http://schemas.openxmlformats.org/officeDocument/2006/relationships/image" Target="../media/image77.png"/><Relationship Id="rId38" Type="http://schemas.openxmlformats.org/officeDocument/2006/relationships/image" Target="../media/image80.png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46.png"/><Relationship Id="rId32" Type="http://schemas.openxmlformats.org/officeDocument/2006/relationships/image" Target="../media/image76.png"/><Relationship Id="rId37" Type="http://schemas.openxmlformats.org/officeDocument/2006/relationships/image" Target="../media/image79.png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13.png"/><Relationship Id="rId10" Type="http://schemas.openxmlformats.org/officeDocument/2006/relationships/tags" Target="../tags/tag94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75.pn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5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8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83.png"/><Relationship Id="rId5" Type="http://schemas.openxmlformats.org/officeDocument/2006/relationships/tags" Target="../tags/tag107.xml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tags" Target="../tags/tag106.xml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76.png"/><Relationship Id="rId39" Type="http://schemas.openxmlformats.org/officeDocument/2006/relationships/image" Target="../media/image80.png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34" Type="http://schemas.openxmlformats.org/officeDocument/2006/relationships/image" Target="../media/image19.png"/><Relationship Id="rId42" Type="http://schemas.openxmlformats.org/officeDocument/2006/relationships/image" Target="../media/image89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44.png"/><Relationship Id="rId33" Type="http://schemas.openxmlformats.org/officeDocument/2006/relationships/image" Target="../media/image78.png"/><Relationship Id="rId38" Type="http://schemas.openxmlformats.org/officeDocument/2006/relationships/image" Target="../media/image51.png"/><Relationship Id="rId46" Type="http://schemas.openxmlformats.org/officeDocument/2006/relationships/image" Target="../media/image93.png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image" Target="../media/image46.png"/><Relationship Id="rId41" Type="http://schemas.openxmlformats.org/officeDocument/2006/relationships/image" Target="../media/image88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75.png"/><Relationship Id="rId32" Type="http://schemas.openxmlformats.org/officeDocument/2006/relationships/image" Target="../media/image49.png"/><Relationship Id="rId37" Type="http://schemas.openxmlformats.org/officeDocument/2006/relationships/image" Target="../media/image50.png"/><Relationship Id="rId40" Type="http://schemas.openxmlformats.org/officeDocument/2006/relationships/image" Target="../media/image52.png"/><Relationship Id="rId45" Type="http://schemas.openxmlformats.org/officeDocument/2006/relationships/image" Target="../media/image92.png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5.png"/><Relationship Id="rId36" Type="http://schemas.openxmlformats.org/officeDocument/2006/relationships/image" Target="../media/image79.png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image" Target="../media/image48.png"/><Relationship Id="rId44" Type="http://schemas.openxmlformats.org/officeDocument/2006/relationships/image" Target="../media/image91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image" Target="../media/image77.png"/><Relationship Id="rId30" Type="http://schemas.openxmlformats.org/officeDocument/2006/relationships/image" Target="../media/image47.png"/><Relationship Id="rId35" Type="http://schemas.openxmlformats.org/officeDocument/2006/relationships/image" Target="../media/image13.png"/><Relationship Id="rId43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8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97.png"/><Relationship Id="rId5" Type="http://schemas.openxmlformats.org/officeDocument/2006/relationships/tags" Target="../tags/tag136.xml"/><Relationship Id="rId10" Type="http://schemas.openxmlformats.org/officeDocument/2006/relationships/image" Target="../media/image96.png"/><Relationship Id="rId4" Type="http://schemas.openxmlformats.org/officeDocument/2006/relationships/tags" Target="../tags/tag135.xml"/><Relationship Id="rId9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image" Target="../media/image100.png"/><Relationship Id="rId39" Type="http://schemas.openxmlformats.org/officeDocument/2006/relationships/image" Target="../media/image19.png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image" Target="../media/image93.png"/><Relationship Id="rId50" Type="http://schemas.openxmlformats.org/officeDocument/2006/relationships/image" Target="../media/image102.png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45.png"/><Relationship Id="rId38" Type="http://schemas.openxmlformats.org/officeDocument/2006/relationships/image" Target="../media/image78.png"/><Relationship Id="rId46" Type="http://schemas.openxmlformats.org/officeDocument/2006/relationships/image" Target="../media/image52.png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image" Target="../media/image76.png"/><Relationship Id="rId41" Type="http://schemas.openxmlformats.org/officeDocument/2006/relationships/image" Target="../media/image79.png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32" Type="http://schemas.openxmlformats.org/officeDocument/2006/relationships/image" Target="../media/image91.png"/><Relationship Id="rId37" Type="http://schemas.openxmlformats.org/officeDocument/2006/relationships/image" Target="../media/image49.png"/><Relationship Id="rId40" Type="http://schemas.openxmlformats.org/officeDocument/2006/relationships/image" Target="../media/image13.png"/><Relationship Id="rId45" Type="http://schemas.openxmlformats.org/officeDocument/2006/relationships/image" Target="../media/image80.png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image" Target="../media/image89.png"/><Relationship Id="rId36" Type="http://schemas.openxmlformats.org/officeDocument/2006/relationships/image" Target="../media/image48.png"/><Relationship Id="rId49" Type="http://schemas.openxmlformats.org/officeDocument/2006/relationships/image" Target="../media/image101.png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31" Type="http://schemas.openxmlformats.org/officeDocument/2006/relationships/image" Target="../media/image90.png"/><Relationship Id="rId44" Type="http://schemas.openxmlformats.org/officeDocument/2006/relationships/image" Target="../media/image51.png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image" Target="../media/image44.png"/><Relationship Id="rId30" Type="http://schemas.openxmlformats.org/officeDocument/2006/relationships/image" Target="../media/image77.png"/><Relationship Id="rId35" Type="http://schemas.openxmlformats.org/officeDocument/2006/relationships/image" Target="../media/image47.png"/><Relationship Id="rId43" Type="http://schemas.openxmlformats.org/officeDocument/2006/relationships/image" Target="../media/image92.png"/><Relationship Id="rId48" Type="http://schemas.openxmlformats.org/officeDocument/2006/relationships/image" Target="../media/image88.png"/><Relationship Id="rId8" Type="http://schemas.openxmlformats.org/officeDocument/2006/relationships/tags" Target="../tags/tag145.xml"/><Relationship Id="rId51" Type="http://schemas.openxmlformats.org/officeDocument/2006/relationships/image" Target="../media/image103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../media/image107.png"/><Relationship Id="rId5" Type="http://schemas.openxmlformats.org/officeDocument/2006/relationships/tags" Target="../tags/tag166.xml"/><Relationship Id="rId10" Type="http://schemas.openxmlformats.org/officeDocument/2006/relationships/image" Target="../media/image106.png"/><Relationship Id="rId4" Type="http://schemas.openxmlformats.org/officeDocument/2006/relationships/tags" Target="../tags/tag165.xml"/><Relationship Id="rId9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kp.de/grundlagen/schadstoffe/atmosphaere-der-erde-935158/" TargetMode="External"/><Relationship Id="rId2" Type="http://schemas.openxmlformats.org/officeDocument/2006/relationships/hyperlink" Target="https://www.hu-berlin.de/de/ueberblick/campus/adlershof/ueberblick/denkmale/ausstellungstafeln-gbsl-20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limaschutz-portal.aero/faq/fliege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image" Target="../media/image115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image" Target="../media/image101.png"/><Relationship Id="rId39" Type="http://schemas.openxmlformats.org/officeDocument/2006/relationships/image" Target="../media/image78.png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34" Type="http://schemas.openxmlformats.org/officeDocument/2006/relationships/image" Target="../media/image45.png"/><Relationship Id="rId42" Type="http://schemas.openxmlformats.org/officeDocument/2006/relationships/image" Target="../media/image79.png"/><Relationship Id="rId47" Type="http://schemas.openxmlformats.org/officeDocument/2006/relationships/image" Target="../media/image80.png"/><Relationship Id="rId50" Type="http://schemas.openxmlformats.org/officeDocument/2006/relationships/image" Target="../media/image100.png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slideLayout" Target="../slideLayouts/slideLayout2.xml"/><Relationship Id="rId33" Type="http://schemas.openxmlformats.org/officeDocument/2006/relationships/image" Target="../media/image91.png"/><Relationship Id="rId38" Type="http://schemas.openxmlformats.org/officeDocument/2006/relationships/image" Target="../media/image49.png"/><Relationship Id="rId46" Type="http://schemas.openxmlformats.org/officeDocument/2006/relationships/image" Target="../media/image103.jfif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image" Target="../media/image89.png"/><Relationship Id="rId41" Type="http://schemas.openxmlformats.org/officeDocument/2006/relationships/image" Target="../media/image13.png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32" Type="http://schemas.openxmlformats.org/officeDocument/2006/relationships/image" Target="../media/image90.png"/><Relationship Id="rId37" Type="http://schemas.openxmlformats.org/officeDocument/2006/relationships/image" Target="../media/image48.png"/><Relationship Id="rId40" Type="http://schemas.openxmlformats.org/officeDocument/2006/relationships/image" Target="../media/image19.png"/><Relationship Id="rId45" Type="http://schemas.openxmlformats.org/officeDocument/2006/relationships/image" Target="../media/image51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image" Target="../media/image44.png"/><Relationship Id="rId36" Type="http://schemas.openxmlformats.org/officeDocument/2006/relationships/image" Target="../media/image47.png"/><Relationship Id="rId49" Type="http://schemas.openxmlformats.org/officeDocument/2006/relationships/image" Target="../media/image93.png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31" Type="http://schemas.openxmlformats.org/officeDocument/2006/relationships/image" Target="../media/image77.png"/><Relationship Id="rId44" Type="http://schemas.openxmlformats.org/officeDocument/2006/relationships/image" Target="../media/image92.png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image" Target="../media/image102.png"/><Relationship Id="rId30" Type="http://schemas.openxmlformats.org/officeDocument/2006/relationships/image" Target="../media/image76.png"/><Relationship Id="rId35" Type="http://schemas.openxmlformats.org/officeDocument/2006/relationships/image" Target="../media/image46.png"/><Relationship Id="rId43" Type="http://schemas.openxmlformats.org/officeDocument/2006/relationships/image" Target="../media/image50.png"/><Relationship Id="rId48" Type="http://schemas.openxmlformats.org/officeDocument/2006/relationships/image" Target="../media/image52.png"/><Relationship Id="rId8" Type="http://schemas.openxmlformats.org/officeDocument/2006/relationships/tags" Target="../tags/tag1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11.xml"/><Relationship Id="rId16" Type="http://schemas.openxmlformats.org/officeDocument/2006/relationships/image" Target="../media/image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5.png"/><Relationship Id="rId2" Type="http://schemas.openxmlformats.org/officeDocument/2006/relationships/tags" Target="../tags/tag19.xml"/><Relationship Id="rId16" Type="http://schemas.openxmlformats.org/officeDocument/2006/relationships/image" Target="../media/image2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6.png"/><Relationship Id="rId5" Type="http://schemas.openxmlformats.org/officeDocument/2006/relationships/tags" Target="../tags/tag22.xml"/><Relationship Id="rId1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tags" Target="../tags/tag21.xml"/><Relationship Id="rId9" Type="http://schemas.openxmlformats.org/officeDocument/2006/relationships/image" Target="../media/image20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7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3.xml"/><Relationship Id="rId10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tags" Target="../tags/tag35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2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45.xml"/><Relationship Id="rId21" Type="http://schemas.openxmlformats.org/officeDocument/2006/relationships/image" Target="../media/image50.png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6.png"/><Relationship Id="rId2" Type="http://schemas.openxmlformats.org/officeDocument/2006/relationships/tags" Target="../tags/tag4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tags" Target="../tags/tag52.xml"/><Relationship Id="rId19" Type="http://schemas.openxmlformats.org/officeDocument/2006/relationships/image" Target="../media/image48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5198" y="769268"/>
            <a:ext cx="6642117" cy="787135"/>
          </a:xfrm>
        </p:spPr>
        <p:txBody>
          <a:bodyPr/>
          <a:lstStyle/>
          <a:p>
            <a:r>
              <a:rPr lang="de-DE" dirty="0"/>
              <a:t>Betreuer:   Philipp Schaub</a:t>
            </a:r>
          </a:p>
          <a:p>
            <a:r>
              <a:rPr lang="de-DE" dirty="0"/>
              <a:t>Mitglieder: Markus Amann</a:t>
            </a:r>
          </a:p>
          <a:p>
            <a:r>
              <a:rPr lang="de-DE" dirty="0"/>
              <a:t>                    Lukas Nevermann</a:t>
            </a:r>
          </a:p>
          <a:p>
            <a:r>
              <a:rPr lang="de-DE" dirty="0"/>
              <a:t>                    Matheus Schelp Langendyk</a:t>
            </a:r>
          </a:p>
          <a:p>
            <a:r>
              <a:rPr lang="de-DE" dirty="0"/>
              <a:t>                    </a:t>
            </a:r>
            <a:r>
              <a:rPr lang="de-DE" dirty="0" err="1"/>
              <a:t>Jinyuan</a:t>
            </a:r>
            <a:r>
              <a:rPr lang="de-DE" dirty="0"/>
              <a:t> Zhang</a:t>
            </a:r>
          </a:p>
          <a:p>
            <a:r>
              <a:rPr lang="de-DE" dirty="0"/>
              <a:t>        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5198" y="193204"/>
            <a:ext cx="6642117" cy="698500"/>
          </a:xfrm>
        </p:spPr>
        <p:txBody>
          <a:bodyPr/>
          <a:lstStyle/>
          <a:p>
            <a:r>
              <a:rPr lang="de-DE" dirty="0"/>
              <a:t>Luftbetankung eines Passagierflugzeugs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733D50-2F0A-47A9-B339-A511CF57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2065412"/>
            <a:ext cx="5544615" cy="31188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CE20503-AF44-4303-B005-FB6EA1B55137}"/>
              </a:ext>
            </a:extLst>
          </p:cNvPr>
          <p:cNvSpPr txBox="1"/>
          <p:nvPr/>
        </p:nvSpPr>
        <p:spPr>
          <a:xfrm>
            <a:off x="1799692" y="4945732"/>
            <a:ext cx="5303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Bildquelle: </a:t>
            </a:r>
          </a:p>
          <a:p>
            <a:r>
              <a:rPr lang="de-DE" sz="800" dirty="0"/>
              <a:t>https://www.welt.de/wissenschaft/article138935788/Dieses-Projekt-koennte-den-Luftverkehr-revolutionieren.html</a:t>
            </a:r>
          </a:p>
        </p:txBody>
      </p:sp>
    </p:spTree>
    <p:extLst>
      <p:ext uri="{BB962C8B-B14F-4D97-AF65-F5344CB8AC3E}">
        <p14:creationId xmlns:p14="http://schemas.microsoft.com/office/powerpoint/2010/main" val="22152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4883AF68-BFA6-43AB-A36A-955368C43580}"/>
              </a:ext>
            </a:extLst>
          </p:cNvPr>
          <p:cNvSpPr/>
          <p:nvPr/>
        </p:nvSpPr>
        <p:spPr>
          <a:xfrm>
            <a:off x="3923928" y="2137420"/>
            <a:ext cx="4968552" cy="3022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6B2712-1546-41BE-8570-1647191C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Differentialgleichungen des Flugzeugs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6461F-D125-4305-B341-2153301CFC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Translatorische Gleichung: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Gleichung: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Eulerwinkelgleichung: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Höhegleichung: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&#10;$\underline{\dot{v}} = \dfrac{1}{m}\underline{r}_\mathrm{g} + \textbf{T}_\mathrm{fg}\begin{bmatrix} &#10;0\\&#10;0\\&#10;g&#10;\end{bmatrix} - \underline{\omega}\times\underline{v}$&#10;&#10;&#10;\end{document}" title="IguanaTex Bitmap Display">
            <a:extLst>
              <a:ext uri="{FF2B5EF4-FFF2-40B4-BE49-F238E27FC236}">
                <a16:creationId xmlns:a16="http://schemas.microsoft.com/office/drawing/2014/main" id="{905918ED-C92A-45DB-8DD1-B9A79664D8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" y="1921396"/>
            <a:ext cx="2330057" cy="682971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$\underline{\dot{\omega}} = -\textbf{I}^{-1}\underline{\omega}\times\textbf{I}\underline{\omega} + \textbf{I}^{-1}\underline{q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22789B3C-2846-4C12-8441-890C3444FE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" y="3133986"/>
            <a:ext cx="2108571" cy="283886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&#10;$\underline{\dot{\varphi}} = \textbf{T}_\mathrm{\varphi}\textbf{J}(\underline{\varphi})\underline{\omega}$&#10;&#10;&#10;\end{document}" title="IguanaTex Bitmap Display">
            <a:extLst>
              <a:ext uri="{FF2B5EF4-FFF2-40B4-BE49-F238E27FC236}">
                <a16:creationId xmlns:a16="http://schemas.microsoft.com/office/drawing/2014/main" id="{B3991E25-B7BC-496F-A538-0159FF72E2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6" y="3936374"/>
            <a:ext cx="1148591" cy="210199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&#10;$\textbf{J}(\underline{\varphi}) = \dfrac{1}{\cos(\theta)}\begin{bmatrix} &#10;\cos(\theta) &amp; \sin(\theta)\sin(\phi)&amp;\cos(\phi)\sin(\theta)\\&#10;0&amp;\cos(\phi)\cos(\theta)&amp;-\sin(\phi)\cos(\theta)\\&#10;0&amp;\sin(\phi)&amp; \cos(\phi)&#10;\end{bmatrix}$&#10;&#10;&#10;\end{document}" title="IguanaTex Bitmap Display">
            <a:extLst>
              <a:ext uri="{FF2B5EF4-FFF2-40B4-BE49-F238E27FC236}">
                <a16:creationId xmlns:a16="http://schemas.microsoft.com/office/drawing/2014/main" id="{4377014F-2213-4502-8EF4-2E7E054D9F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2571199"/>
            <a:ext cx="4517009" cy="683801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\dot{h}^\mathcal{G} = -\textbf{T}_\mathrm{l}\textbf{T}_\mathrm{gf}(\varphi_g)\underline{v}$&#10;&#10;&#10;\end{document}" title="IguanaTex Bitmap Display">
            <a:extLst>
              <a:ext uri="{FF2B5EF4-FFF2-40B4-BE49-F238E27FC236}">
                <a16:creationId xmlns:a16="http://schemas.microsoft.com/office/drawing/2014/main" id="{CC63642D-0494-45B7-9822-6F39AC6345F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6" y="4753714"/>
            <a:ext cx="1566857" cy="232457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textbf{T}_\mathrm{l} = \begin{bmatrix}0&amp;0&amp;1\end{bmatrix}$&#10;&#10;&#10;&#10;\end{document}" title="IguanaTex Bitmap Display">
            <a:extLst>
              <a:ext uri="{FF2B5EF4-FFF2-40B4-BE49-F238E27FC236}">
                <a16:creationId xmlns:a16="http://schemas.microsoft.com/office/drawing/2014/main" id="{BE576E09-D96C-4F60-9830-676D5E3613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4272035"/>
            <a:ext cx="1174913" cy="217126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&#10;$\textbf{T}_\mathrm{\varphi}=\begin{bmatrix} &#10;1 &amp; 0&amp;0\\&#10;0&amp;1&amp;0\end{bmatrix}$&#10;&#10;&#10;\end{document}" title="IguanaTex Bitmap Display">
            <a:extLst>
              <a:ext uri="{FF2B5EF4-FFF2-40B4-BE49-F238E27FC236}">
                <a16:creationId xmlns:a16="http://schemas.microsoft.com/office/drawing/2014/main" id="{46C6053C-781E-4699-8627-33E135B09E3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4" y="3499042"/>
            <a:ext cx="1261023" cy="4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7D113-14DA-44BD-B928-82073E1C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und Kinematik Blockschaltbild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CEFC243-F5F4-46BF-A335-2732B10F4F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8" y="1273324"/>
            <a:ext cx="7334759" cy="3725134"/>
          </a:xfrm>
        </p:spPr>
      </p:pic>
      <p:pic>
        <p:nvPicPr>
          <p:cNvPr id="11" name="Grafik 10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002A5BF3-CE2D-44E2-B646-36D921F1B8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34" y="1771298"/>
            <a:ext cx="61644" cy="250123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13A4FA55-2BF6-4AAB-8E62-432BC2F85E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50" y="3543481"/>
            <a:ext cx="61644" cy="25012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A049A8C7-E2D3-4EAA-8E10-BC37431EFD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43481"/>
            <a:ext cx="61644" cy="250123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dfrac{1}{s}$&#10;&#10;&#10;&#10;\end{document}" title="IguanaTex Bitmap Display">
            <a:extLst>
              <a:ext uri="{FF2B5EF4-FFF2-40B4-BE49-F238E27FC236}">
                <a16:creationId xmlns:a16="http://schemas.microsoft.com/office/drawing/2014/main" id="{80648826-D530-4A03-94C0-9B31BF0DB4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1297"/>
            <a:ext cx="61644" cy="25012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-&#10;&#10;&#10;&#10;\end{document}" title="IguanaTex Bitmap Display">
            <a:extLst>
              <a:ext uri="{FF2B5EF4-FFF2-40B4-BE49-F238E27FC236}">
                <a16:creationId xmlns:a16="http://schemas.microsoft.com/office/drawing/2014/main" id="{45F2653F-2A55-4009-B8EB-5824F3C0C8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2394"/>
            <a:ext cx="67657" cy="15543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-&#10;&#10;&#10;&#10;\end{document}" title="IguanaTex Bitmap Display">
            <a:extLst>
              <a:ext uri="{FF2B5EF4-FFF2-40B4-BE49-F238E27FC236}">
                <a16:creationId xmlns:a16="http://schemas.microsoft.com/office/drawing/2014/main" id="{5BDBEBE3-0097-4C8D-B5AA-E7E673572E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05877"/>
            <a:ext cx="67657" cy="15543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\dfrac{1}{m}$&#10;&#10;&#10;&#10;\end{document}" title="IguanaTex Bitmap Display">
            <a:extLst>
              <a:ext uri="{FF2B5EF4-FFF2-40B4-BE49-F238E27FC236}">
                <a16:creationId xmlns:a16="http://schemas.microsoft.com/office/drawing/2014/main" id="{EFA0323B-E209-4287-AE10-5F21790673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43481"/>
            <a:ext cx="108012" cy="250684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$\textbf{T}_\mathrm{fg}(\underline{\varphi)}$&#10;&#10;&#10;&#10;\end{document}" title="IguanaTex Bitmap Display">
            <a:extLst>
              <a:ext uri="{FF2B5EF4-FFF2-40B4-BE49-F238E27FC236}">
                <a16:creationId xmlns:a16="http://schemas.microsoft.com/office/drawing/2014/main" id="{9E620791-1706-4C78-8A2B-BF444A94751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89" y="4376448"/>
            <a:ext cx="342673" cy="137236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\textbf{T}_\mathrm{gf}(\underline{\varphi}_\mathrm{g})$&#10;&#10;&#10;\end{document}" title="IguanaTex Bitmap Display">
            <a:extLst>
              <a:ext uri="{FF2B5EF4-FFF2-40B4-BE49-F238E27FC236}">
                <a16:creationId xmlns:a16="http://schemas.microsoft.com/office/drawing/2014/main" id="{F190A73F-5468-4271-84EA-E1640ED0014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22" y="3588998"/>
            <a:ext cx="390154" cy="159088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$-\textbf{T}_\mathrm{l}$&#10;&#10;\end{document}" title="IguanaTex Bitmap Display">
            <a:extLst>
              <a:ext uri="{FF2B5EF4-FFF2-40B4-BE49-F238E27FC236}">
                <a16:creationId xmlns:a16="http://schemas.microsoft.com/office/drawing/2014/main" id="{D603340F-C228-4201-A9C2-4D70364E31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23" y="3622236"/>
            <a:ext cx="200626" cy="97768"/>
          </a:xfrm>
          <a:prstGeom prst="rect">
            <a:avLst/>
          </a:prstGeom>
        </p:spPr>
      </p:pic>
      <p:pic>
        <p:nvPicPr>
          <p:cNvPr id="33" name="Grafik 32" descr="\documentclass{article}&#10;\usepackage{amsmath}&#10;\pagestyle{empty}&#10;\begin{document}&#10;$\textbf{J}(\underline{\varphi})$&#10;&#10;&#10;\end{document}" title="IguanaTex Bitmap Display">
            <a:extLst>
              <a:ext uri="{FF2B5EF4-FFF2-40B4-BE49-F238E27FC236}">
                <a16:creationId xmlns:a16="http://schemas.microsoft.com/office/drawing/2014/main" id="{DA8EFECE-BEB9-4550-8D56-F928AD155A3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20" y="1830750"/>
            <a:ext cx="224958" cy="131216"/>
          </a:xfrm>
          <a:prstGeom prst="rect">
            <a:avLst/>
          </a:prstGeom>
        </p:spPr>
      </p:pic>
      <p:pic>
        <p:nvPicPr>
          <p:cNvPr id="45" name="Grafik 44" descr="\documentclass{article}&#10;\usepackage{amsmath}&#10;\pagestyle{empty}&#10;\begin{document}&#10;$\textbf{T}_\mathrm{\varphi}$&#10;&#10;\end{document}" title="IguanaTex Bitmap Display">
            <a:extLst>
              <a:ext uri="{FF2B5EF4-FFF2-40B4-BE49-F238E27FC236}">
                <a16:creationId xmlns:a16="http://schemas.microsoft.com/office/drawing/2014/main" id="{4C9F5294-375A-45BD-B905-0E94C1E5955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4" y="1838469"/>
            <a:ext cx="147268" cy="115778"/>
          </a:xfrm>
          <a:prstGeom prst="rect">
            <a:avLst/>
          </a:prstGeom>
        </p:spPr>
      </p:pic>
      <p:pic>
        <p:nvPicPr>
          <p:cNvPr id="38" name="Grafik 37" descr="\documentclass{article}&#10;\usepackage{amsmath}&#10;\pagestyle{empty}&#10;\begin{document}&#10;$\underline{\omega}\times\underline{v}$&#10;&#10;&#10;\end{document}" title="IguanaTex Bitmap Display">
            <a:extLst>
              <a:ext uri="{FF2B5EF4-FFF2-40B4-BE49-F238E27FC236}">
                <a16:creationId xmlns:a16="http://schemas.microsoft.com/office/drawing/2014/main" id="{4B3CDC6A-1980-450D-9B8A-356B58026A4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3058705"/>
            <a:ext cx="352152" cy="95754"/>
          </a:xfrm>
          <a:prstGeom prst="rect">
            <a:avLst/>
          </a:prstGeom>
        </p:spPr>
      </p:pic>
      <p:pic>
        <p:nvPicPr>
          <p:cNvPr id="43" name="Grafik 42" descr="\documentclass{article}&#10;\usepackage{amsmath}&#10;\pagestyle{empty}&#10;\begin{document}&#10;$\underline{\omega}\times\textbf{I}\underline{\omega}$&#10;\end{document}" title="IguanaTex Bitmap Display">
            <a:extLst>
              <a:ext uri="{FF2B5EF4-FFF2-40B4-BE49-F238E27FC236}">
                <a16:creationId xmlns:a16="http://schemas.microsoft.com/office/drawing/2014/main" id="{EBEA3FD3-1EA7-4417-9560-4B047E60A8F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64" y="2338627"/>
            <a:ext cx="436953" cy="125393"/>
          </a:xfrm>
          <a:prstGeom prst="rect">
            <a:avLst/>
          </a:prstGeom>
        </p:spPr>
      </p:pic>
      <p:pic>
        <p:nvPicPr>
          <p:cNvPr id="48" name="Grafik 47" descr="\documentclass{article}&#10;\usepackage{amsmath}&#10;\pagestyle{empty}&#10;\begin{document}&#10;$\textbf{I}^{-1}$&#10;\end{document}" title="IguanaTex Bitmap Display">
            <a:extLst>
              <a:ext uri="{FF2B5EF4-FFF2-40B4-BE49-F238E27FC236}">
                <a16:creationId xmlns:a16="http://schemas.microsoft.com/office/drawing/2014/main" id="{E78FFCB2-628B-4D57-972B-A1B3B480712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8" y="1846363"/>
            <a:ext cx="161375" cy="107884"/>
          </a:xfrm>
          <a:prstGeom prst="rect">
            <a:avLst/>
          </a:prstGeom>
        </p:spPr>
      </p:pic>
      <p:pic>
        <p:nvPicPr>
          <p:cNvPr id="50" name="Grafik 49" descr="\documentclass{article}&#10;\usepackage{amsmath}&#10;\pagestyle{empty}&#10;\begin{document}&#10;Dynamik&#10;&#10;&#10;&#10;\end{document}" title="IguanaTex Bitmap Display">
            <a:extLst>
              <a:ext uri="{FF2B5EF4-FFF2-40B4-BE49-F238E27FC236}">
                <a16:creationId xmlns:a16="http://schemas.microsoft.com/office/drawing/2014/main" id="{48CB8470-76E6-4154-8461-4D73580D49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86" y="1348965"/>
            <a:ext cx="768575" cy="175574"/>
          </a:xfrm>
          <a:prstGeom prst="rect">
            <a:avLst/>
          </a:prstGeom>
        </p:spPr>
      </p:pic>
      <p:pic>
        <p:nvPicPr>
          <p:cNvPr id="53" name="Grafik 52" descr="\documentclass{article}&#10;\usepackage{amsmath}&#10;\pagestyle{empty}&#10;\begin{document}&#10;Kinematik&#10;&#10;&#10;&#10;\end{document}" title="IguanaTex Bitmap Display">
            <a:extLst>
              <a:ext uri="{FF2B5EF4-FFF2-40B4-BE49-F238E27FC236}">
                <a16:creationId xmlns:a16="http://schemas.microsoft.com/office/drawing/2014/main" id="{154B5770-DE78-44DA-BB31-F64AB9FF821A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67" y="1300345"/>
            <a:ext cx="886055" cy="138743"/>
          </a:xfrm>
          <a:prstGeom prst="rect">
            <a:avLst/>
          </a:prstGeom>
        </p:spPr>
      </p:pic>
      <p:pic>
        <p:nvPicPr>
          <p:cNvPr id="55" name="Grafik 54" descr="\documentclass{article}&#10;\usepackage{amsmath}&#10;\pagestyle{empty}&#10;\begin{document}&#10;$[0,0,g]^T$&#10;&#10;&#10;&#10;\end{document}" title="IguanaTex Bitmap Display">
            <a:extLst>
              <a:ext uri="{FF2B5EF4-FFF2-40B4-BE49-F238E27FC236}">
                <a16:creationId xmlns:a16="http://schemas.microsoft.com/office/drawing/2014/main" id="{27B5B242-3BBD-41DF-8959-B3B25E831F6C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80" y="4729708"/>
            <a:ext cx="635298" cy="204106"/>
          </a:xfrm>
          <a:prstGeom prst="rect">
            <a:avLst/>
          </a:prstGeom>
        </p:spPr>
      </p:pic>
      <p:pic>
        <p:nvPicPr>
          <p:cNvPr id="59" name="Grafik 58" descr="\documentclass{article}&#10;\usepackage{amsmath}&#10;\pagestyle{empty}&#10;\begin{document}&#10;$\underline{v}$&#10;&#10;&#10;\end{document}" title="IguanaTex Bitmap Display">
            <a:extLst>
              <a:ext uri="{FF2B5EF4-FFF2-40B4-BE49-F238E27FC236}">
                <a16:creationId xmlns:a16="http://schemas.microsoft.com/office/drawing/2014/main" id="{383DB8C4-69C8-4D47-A219-D2C276D3F2B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05" y="3502394"/>
            <a:ext cx="98125" cy="112425"/>
          </a:xfrm>
          <a:prstGeom prst="rect">
            <a:avLst/>
          </a:prstGeom>
        </p:spPr>
      </p:pic>
      <p:pic>
        <p:nvPicPr>
          <p:cNvPr id="62" name="Grafik 61" descr="\documentclass{article}&#10;\usepackage{amsmath}&#10;\pagestyle{empty}&#10;\begin{document}&#10;$\underline{\omega}$&#10;&#10;&#10;\end{document}" title="IguanaTex Bitmap Display">
            <a:extLst>
              <a:ext uri="{FF2B5EF4-FFF2-40B4-BE49-F238E27FC236}">
                <a16:creationId xmlns:a16="http://schemas.microsoft.com/office/drawing/2014/main" id="{EB0F8E58-76EF-4D94-93D2-3E58E62D478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68" y="1714865"/>
            <a:ext cx="124685" cy="112864"/>
          </a:xfrm>
          <a:prstGeom prst="rect">
            <a:avLst/>
          </a:prstGeom>
        </p:spPr>
      </p:pic>
      <p:pic>
        <p:nvPicPr>
          <p:cNvPr id="65" name="Grafik 64" descr="\documentclass{article}&#10;\usepackage{amsmath}&#10;\pagestyle{empty}&#10;\begin{document}&#10;$\underline{\varphi}$&#10;&#10;&#10;\end{document}" title="IguanaTex Bitmap Display">
            <a:extLst>
              <a:ext uri="{FF2B5EF4-FFF2-40B4-BE49-F238E27FC236}">
                <a16:creationId xmlns:a16="http://schemas.microsoft.com/office/drawing/2014/main" id="{A5DA720D-C7F0-45D3-A061-B36FC67E5D5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28" y="1688306"/>
            <a:ext cx="124214" cy="150163"/>
          </a:xfrm>
          <a:prstGeom prst="rect">
            <a:avLst/>
          </a:prstGeom>
        </p:spPr>
      </p:pic>
      <p:pic>
        <p:nvPicPr>
          <p:cNvPr id="68" name="Grafik 67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5B9477F0-D072-4A60-A12D-2EF4667892B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28" y="3473631"/>
            <a:ext cx="187004" cy="163814"/>
          </a:xfrm>
          <a:prstGeom prst="rect">
            <a:avLst/>
          </a:prstGeom>
        </p:spPr>
      </p:pic>
      <p:pic>
        <p:nvPicPr>
          <p:cNvPr id="72" name="Grafik 71" descr="\documentclass{article}&#10;\usepackage{amsmath}&#10;\pagestyle{empty}&#10;\begin{document}&#10;$\underline{r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EE5B8BFF-22E5-425D-A0DA-B9ACB3D4512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6" y="3378576"/>
            <a:ext cx="211896" cy="232527"/>
          </a:xfrm>
          <a:prstGeom prst="rect">
            <a:avLst/>
          </a:prstGeom>
        </p:spPr>
      </p:pic>
      <p:pic>
        <p:nvPicPr>
          <p:cNvPr id="74" name="Grafik 73" descr="\documentclass{article}&#10;\usepackage{amsmath}&#10;\pagestyle{empty}&#10;\begin{document}&#10;$\underline{q}^\mathcal{F}_\mathrm{g}$&#10;&#10;&#10;\end{document}" title="IguanaTex Bitmap Display">
            <a:extLst>
              <a:ext uri="{FF2B5EF4-FFF2-40B4-BE49-F238E27FC236}">
                <a16:creationId xmlns:a16="http://schemas.microsoft.com/office/drawing/2014/main" id="{A5A29FFF-AA88-46F6-84A7-D1D132D38FD7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" y="1580244"/>
            <a:ext cx="212578" cy="2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A50FFC50-3B9D-4ED2-8918-9A538C0E5A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828" y="1381321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nhaltsplatzhalter 37">
            <a:extLst>
              <a:ext uri="{FF2B5EF4-FFF2-40B4-BE49-F238E27FC236}">
                <a16:creationId xmlns:a16="http://schemas.microsoft.com/office/drawing/2014/main" id="{1B2707A1-34EE-4248-B6D8-B964E6317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381321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fik 8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C3A4B522-9159-4E49-BE24-A8805DE1C2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42" y="1928789"/>
            <a:ext cx="1132755" cy="93862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5C9DE71F-D16D-4D58-B1CB-205FCF8484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31" y="1674800"/>
            <a:ext cx="174371" cy="192122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E77DC53F-AADB-453A-B909-BFCBA91E77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4" y="1705823"/>
            <a:ext cx="100825" cy="11565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DA4B96BE-878A-4803-9686-CB21626D60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3" y="2060868"/>
            <a:ext cx="127248" cy="11565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2B709FD8-4830-424E-B8E7-1ED677215DC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3" y="2355069"/>
            <a:ext cx="126553" cy="153271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AA412E7B-FC3D-4910-82CA-DDCBF3E078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14" y="2632667"/>
            <a:ext cx="190525" cy="167205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BED7C01B-B322-4711-8781-6F9DAF2A02F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70" y="1400922"/>
            <a:ext cx="1645236" cy="11595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EFD758CD-74F2-404C-BC27-399FD9CAA94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31" y="2615633"/>
            <a:ext cx="175098" cy="222864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3C6942ED-8C76-4533-B378-C6FF32007C3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53" y="3228496"/>
            <a:ext cx="100825" cy="115650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24166ED5-0F9D-46AC-A240-99F33C0F862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63" y="3228496"/>
            <a:ext cx="128116" cy="116102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704EFE75-57B8-4CD4-A502-700292FA792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51" y="3228948"/>
            <a:ext cx="127416" cy="153870"/>
          </a:xfrm>
          <a:prstGeom prst="rect">
            <a:avLst/>
          </a:prstGeom>
        </p:spPr>
      </p:pic>
      <p:pic>
        <p:nvPicPr>
          <p:cNvPr id="20" name="Inhaltsplatzhalter 4">
            <a:extLst>
              <a:ext uri="{FF2B5EF4-FFF2-40B4-BE49-F238E27FC236}">
                <a16:creationId xmlns:a16="http://schemas.microsoft.com/office/drawing/2014/main" id="{F7034A6F-FBFA-4839-BFD7-764E81348FF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162" y="2226740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D670E4-637B-49E7-B72B-978DCFC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Atmosphäre und aerodynamische Größen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59660-6830-4BD4-B1F4-469CCBB9D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1" name="Inhaltsplatzhalter 4">
            <a:extLst>
              <a:ext uri="{FF2B5EF4-FFF2-40B4-BE49-F238E27FC236}">
                <a16:creationId xmlns:a16="http://schemas.microsoft.com/office/drawing/2014/main" id="{9F351B8E-8DC6-4CFC-ABD0-FCCAF5DBFC7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828" y="138804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Grafik 22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C052E0B0-6504-4B96-A984-110F2A6A7D0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74" y="3781670"/>
            <a:ext cx="916731" cy="115451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C5F6E5C1-5E07-4316-AA52-E70E45D11EB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2" y="3959209"/>
            <a:ext cx="755927" cy="119062"/>
          </a:xfrm>
          <a:prstGeom prst="rect">
            <a:avLst/>
          </a:prstGeom>
        </p:spPr>
      </p:pic>
      <p:pic>
        <p:nvPicPr>
          <p:cNvPr id="30" name="Grafik 29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8A5DD78B-CBC8-449E-B2F1-88E3BE458EB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9" y="3604204"/>
            <a:ext cx="133506" cy="122617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5EED6A66-68C6-461D-9DC7-E288A1A4F782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9" y="3897121"/>
            <a:ext cx="108474" cy="87086"/>
          </a:xfrm>
          <a:prstGeom prst="rect">
            <a:avLst/>
          </a:prstGeom>
        </p:spPr>
      </p:pic>
      <p:pic>
        <p:nvPicPr>
          <p:cNvPr id="32" name="Grafik 31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2CCE8210-4B64-41FF-AB54-EB5C4D621A1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34" y="4124771"/>
            <a:ext cx="104997" cy="174172"/>
          </a:xfrm>
          <a:prstGeom prst="rect">
            <a:avLst/>
          </a:prstGeom>
        </p:spPr>
      </p:pic>
      <p:pic>
        <p:nvPicPr>
          <p:cNvPr id="33" name="Grafik 32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0D565DBB-27C3-4395-BA39-0BFAA48C2C4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72" y="4369026"/>
            <a:ext cx="209299" cy="160238"/>
          </a:xfrm>
          <a:prstGeom prst="rect">
            <a:avLst/>
          </a:prstGeom>
        </p:spPr>
      </p:pic>
      <p:pic>
        <p:nvPicPr>
          <p:cNvPr id="34" name="Grafik 33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178250D3-C677-4D97-9F14-E363E41E839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57" y="4622206"/>
            <a:ext cx="127248" cy="1156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A6EC8F4F-359D-45F3-8D35-88E78858F752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5" y="4078104"/>
            <a:ext cx="920208" cy="7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539F5-17AE-40FE-BD93-8A86AD3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Atmosphäre und aerodynamische Größen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7ABA5-96C4-4D8B-B0EC-F38EEAE3B0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Anströmungsgeschwindigkeitsvektor: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Betrag der Anströmungsgeschwindigkeit: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Anstellwinkel: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Schiebewinkel: </a:t>
            </a: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Lufttemperatur: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  <a:effectLst/>
            </a:endParaRP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Luftdichte:  </a:t>
            </a:r>
          </a:p>
          <a:p>
            <a:pPr marL="0" indent="0"/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Staudruck:</a:t>
            </a:r>
            <a:endParaRPr lang="de-DE" dirty="0"/>
          </a:p>
        </p:txBody>
      </p:sp>
      <p:pic>
        <p:nvPicPr>
          <p:cNvPr id="7" name="Grafik 6" descr="\documentclass{article}&#10;\usepackage{amsmath}&#10;\pagestyle{empty}&#10;\begin{document}&#10;$\underline{v}_\mathrm{A} = \underline{v}- \underline{v}_\mathrm{w}  = [u_\mathrm{A},v_\mathrm{A},w_\mathrm{A}]^T $ &#10;&#10;&#10;\end{document}" title="IguanaTex Bitmap Display">
            <a:extLst>
              <a:ext uri="{FF2B5EF4-FFF2-40B4-BE49-F238E27FC236}">
                <a16:creationId xmlns:a16="http://schemas.microsoft.com/office/drawing/2014/main" id="{81834ACC-20EF-4484-9478-6DE3F9448A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20" y="1399176"/>
            <a:ext cx="2356153" cy="207974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$V_\mathrm{A} = |\underline{v}_\mathrm{A}| $&#10;&#10;&#10;\end{document}" title="IguanaTex Bitmap Display">
            <a:extLst>
              <a:ext uri="{FF2B5EF4-FFF2-40B4-BE49-F238E27FC236}">
                <a16:creationId xmlns:a16="http://schemas.microsoft.com/office/drawing/2014/main" id="{44D18C5B-6B63-45AE-8A01-9BCE625C6F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4" y="1921396"/>
            <a:ext cx="852168" cy="207974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 $\alpha = \tan^{-1}(\dfrac{w_\mathrm{A}}{u_\mathrm{A}})$&#10;&#10;&#10;&#10;\end{document}" title="IguanaTex Bitmap Display">
            <a:extLst>
              <a:ext uri="{FF2B5EF4-FFF2-40B4-BE49-F238E27FC236}">
                <a16:creationId xmlns:a16="http://schemas.microsoft.com/office/drawing/2014/main" id="{9D9A5645-0B9F-4B25-81C4-B41DFA05BC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25452"/>
            <a:ext cx="1276800" cy="370971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beta = \sin^{-1}(\dfrac{v_\mathrm{A}}{V_\mathrm{A}})$&#10;&#10;&#10;&#10;\end{document}" title="IguanaTex Bitmap Display">
            <a:extLst>
              <a:ext uri="{FF2B5EF4-FFF2-40B4-BE49-F238E27FC236}">
                <a16:creationId xmlns:a16="http://schemas.microsoft.com/office/drawing/2014/main" id="{23285150-B3E1-4F3F-BD7D-AD5F67F042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22" y="2962276"/>
            <a:ext cx="1208228" cy="370971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 T = 288.15 \mathrm{K} - 0.0065h^\mathcal{G}\mathrm{K/m}$&#10;&#10;&#10;\end{document}" title="IguanaTex Bitmap Display">
            <a:extLst>
              <a:ext uri="{FF2B5EF4-FFF2-40B4-BE49-F238E27FC236}">
                <a16:creationId xmlns:a16="http://schemas.microsoft.com/office/drawing/2014/main" id="{D3F4C954-F850-40DB-A6A0-91A88E030F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99" y="3573841"/>
            <a:ext cx="2434286" cy="209829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&#10;$\rho = \dfrac{101325\mathrm{N/m^2}(\dfrac{T}{288.15  \mathrm{K}})^{\dfrac{g}{1.86584 \mathrm{m/s^2}}}}{287.053T/\mathrm{K}} \mathrm{Kg/Nm}$&#10;&#10;&#10;\end{document}" title="IguanaTex Bitmap Display">
            <a:extLst>
              <a:ext uri="{FF2B5EF4-FFF2-40B4-BE49-F238E27FC236}">
                <a16:creationId xmlns:a16="http://schemas.microsoft.com/office/drawing/2014/main" id="{8F9CDE66-FA5D-416C-99A6-C435D5B3E27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42" y="3918941"/>
            <a:ext cx="4036746" cy="793765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&#10;$q_\mathrm{s} = \dfrac{1}{2}\rho V_\mathrm{A}^2$&#10;&#10;&#10;\end{document}" title="IguanaTex Bitmap Display">
            <a:extLst>
              <a:ext uri="{FF2B5EF4-FFF2-40B4-BE49-F238E27FC236}">
                <a16:creationId xmlns:a16="http://schemas.microsoft.com/office/drawing/2014/main" id="{1937673C-2C98-4FD7-97A3-1B40220E03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42" y="4738132"/>
            <a:ext cx="858514" cy="3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nhaltsplatzhalter 4">
            <a:extLst>
              <a:ext uri="{FF2B5EF4-FFF2-40B4-BE49-F238E27FC236}">
                <a16:creationId xmlns:a16="http://schemas.microsoft.com/office/drawing/2014/main" id="{13A3B773-0631-4544-A65A-B4E90C039E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898" y="1368976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Grafik 52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AD3F3F20-2128-455D-AAB1-C7878A77D1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16444"/>
            <a:ext cx="1132755" cy="93862"/>
          </a:xfrm>
          <a:prstGeom prst="rect">
            <a:avLst/>
          </a:prstGeom>
        </p:spPr>
      </p:pic>
      <p:pic>
        <p:nvPicPr>
          <p:cNvPr id="54" name="Grafik 53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D597F1CA-16E0-4505-A19C-69FE013E0C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62598"/>
            <a:ext cx="916731" cy="115451"/>
          </a:xfrm>
          <a:prstGeom prst="rect">
            <a:avLst/>
          </a:prstGeom>
        </p:spPr>
      </p:pic>
      <p:pic>
        <p:nvPicPr>
          <p:cNvPr id="55" name="Grafik 54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D0FCC2D4-4F21-4DC5-917B-98549C5D3C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40137"/>
            <a:ext cx="755927" cy="119062"/>
          </a:xfrm>
          <a:prstGeom prst="rect">
            <a:avLst/>
          </a:prstGeom>
        </p:spPr>
      </p:pic>
      <p:pic>
        <p:nvPicPr>
          <p:cNvPr id="56" name="Grafik 55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601CF2BA-705B-46BA-A2A9-9DF074524C7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7" y="1662455"/>
            <a:ext cx="174371" cy="192122"/>
          </a:xfrm>
          <a:prstGeom prst="rect">
            <a:avLst/>
          </a:prstGeom>
        </p:spPr>
      </p:pic>
      <p:pic>
        <p:nvPicPr>
          <p:cNvPr id="57" name="Grafik 5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E39361F4-0612-4B8B-890A-823C5F35F88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0" y="1693478"/>
            <a:ext cx="100825" cy="115650"/>
          </a:xfrm>
          <a:prstGeom prst="rect">
            <a:avLst/>
          </a:prstGeom>
        </p:spPr>
      </p:pic>
      <p:pic>
        <p:nvPicPr>
          <p:cNvPr id="58" name="Grafik 5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12EF5BB-429C-426E-A302-A385E9E3BC8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9" y="2048523"/>
            <a:ext cx="127248" cy="115650"/>
          </a:xfrm>
          <a:prstGeom prst="rect">
            <a:avLst/>
          </a:prstGeom>
        </p:spPr>
      </p:pic>
      <p:pic>
        <p:nvPicPr>
          <p:cNvPr id="59" name="Grafik 5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8847FA19-E4E7-425E-8C18-144D4BB6EA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9" y="2342724"/>
            <a:ext cx="126553" cy="153271"/>
          </a:xfrm>
          <a:prstGeom prst="rect">
            <a:avLst/>
          </a:prstGeom>
        </p:spPr>
      </p:pic>
      <p:pic>
        <p:nvPicPr>
          <p:cNvPr id="60" name="Grafik 59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3C19FD00-3C1A-4D6F-9B3E-36CA51B5489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0" y="2620322"/>
            <a:ext cx="190525" cy="167205"/>
          </a:xfrm>
          <a:prstGeom prst="rect">
            <a:avLst/>
          </a:prstGeom>
        </p:spPr>
      </p:pic>
      <p:pic>
        <p:nvPicPr>
          <p:cNvPr id="61" name="Grafik 60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F3ABC906-6CE5-4A29-93D3-61E25468588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9" y="3585132"/>
            <a:ext cx="133506" cy="122617"/>
          </a:xfrm>
          <a:prstGeom prst="rect">
            <a:avLst/>
          </a:prstGeom>
        </p:spPr>
      </p:pic>
      <p:pic>
        <p:nvPicPr>
          <p:cNvPr id="62" name="Grafik 61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BD7D424F-7AF7-4DB0-B12B-888EBB67067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59" y="3878049"/>
            <a:ext cx="108474" cy="87086"/>
          </a:xfrm>
          <a:prstGeom prst="rect">
            <a:avLst/>
          </a:prstGeom>
        </p:spPr>
      </p:pic>
      <p:pic>
        <p:nvPicPr>
          <p:cNvPr id="63" name="Grafik 62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739087DB-2139-43B3-8F0D-27A319EF4FA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04" y="4105699"/>
            <a:ext cx="104997" cy="174172"/>
          </a:xfrm>
          <a:prstGeom prst="rect">
            <a:avLst/>
          </a:prstGeom>
        </p:spPr>
      </p:pic>
      <p:pic>
        <p:nvPicPr>
          <p:cNvPr id="64" name="Grafik 63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E0E53DA5-66A0-4AEA-BD29-AE6B458B93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42" y="4349954"/>
            <a:ext cx="209299" cy="160238"/>
          </a:xfrm>
          <a:prstGeom prst="rect">
            <a:avLst/>
          </a:prstGeom>
        </p:spPr>
      </p:pic>
      <p:pic>
        <p:nvPicPr>
          <p:cNvPr id="65" name="Grafik 64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85D4F879-796C-44E2-9B28-4C84A3B3338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27" y="4603134"/>
            <a:ext cx="127248" cy="115650"/>
          </a:xfrm>
          <a:prstGeom prst="rect">
            <a:avLst/>
          </a:prstGeom>
        </p:spPr>
      </p:pic>
      <p:pic>
        <p:nvPicPr>
          <p:cNvPr id="66" name="Grafik 65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579046F7-0D3A-46EA-A7B4-432085F2D0D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6" y="1388577"/>
            <a:ext cx="1645236" cy="115953"/>
          </a:xfrm>
          <a:prstGeom prst="rect">
            <a:avLst/>
          </a:prstGeom>
        </p:spPr>
      </p:pic>
      <p:pic>
        <p:nvPicPr>
          <p:cNvPr id="67" name="Grafik 66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4EBBEA51-E947-436D-8AA6-C67371A7750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17" y="2603288"/>
            <a:ext cx="175098" cy="222864"/>
          </a:xfrm>
          <a:prstGeom prst="rect">
            <a:avLst/>
          </a:prstGeom>
        </p:spPr>
      </p:pic>
      <p:pic>
        <p:nvPicPr>
          <p:cNvPr id="68" name="Grafik 67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5CF30EF8-E3E9-4E6D-9667-9D5E8C1B533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39" y="3216151"/>
            <a:ext cx="100825" cy="115650"/>
          </a:xfrm>
          <a:prstGeom prst="rect">
            <a:avLst/>
          </a:prstGeom>
        </p:spPr>
      </p:pic>
      <p:pic>
        <p:nvPicPr>
          <p:cNvPr id="69" name="Grafik 68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3154F96-7D8E-42E6-B134-BA8B557BC94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49" y="3216151"/>
            <a:ext cx="128116" cy="116102"/>
          </a:xfrm>
          <a:prstGeom prst="rect">
            <a:avLst/>
          </a:prstGeom>
        </p:spPr>
      </p:pic>
      <p:pic>
        <p:nvPicPr>
          <p:cNvPr id="70" name="Grafik 69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9A116711-4F5A-4F27-8A11-C2AC0445C39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37" y="3216603"/>
            <a:ext cx="127416" cy="15387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7382956-B25E-4CDE-8452-4F8E820994F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45" y="4059032"/>
            <a:ext cx="920208" cy="742082"/>
          </a:xfrm>
          <a:prstGeom prst="rect">
            <a:avLst/>
          </a:prstGeom>
        </p:spPr>
      </p:pic>
      <p:pic>
        <p:nvPicPr>
          <p:cNvPr id="72" name="Inhaltsplatzhalter 4">
            <a:extLst>
              <a:ext uri="{FF2B5EF4-FFF2-40B4-BE49-F238E27FC236}">
                <a16:creationId xmlns:a16="http://schemas.microsoft.com/office/drawing/2014/main" id="{7ADB11D5-2B7D-4087-A645-90E19BFAE948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9348" y="2214395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034E1C-023E-4E61-900E-84DE89B6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Geometrische Beiwerte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B081C-6426-4860-A6EB-9F59DB3012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3" name="Inhaltsplatzhalter 4">
            <a:extLst>
              <a:ext uri="{FF2B5EF4-FFF2-40B4-BE49-F238E27FC236}">
                <a16:creationId xmlns:a16="http://schemas.microsoft.com/office/drawing/2014/main" id="{C5DF48DD-3029-4E8D-A026-5846D6FD303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897" y="137593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Grafik 74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49064FF1-ACC2-4787-BA16-67322F7B509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26" y="1914602"/>
            <a:ext cx="1080653" cy="79495"/>
          </a:xfrm>
          <a:prstGeom prst="rect">
            <a:avLst/>
          </a:prstGeom>
        </p:spPr>
      </p:pic>
      <p:pic>
        <p:nvPicPr>
          <p:cNvPr id="78" name="Grafik 77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0CC0FBF5-9F95-489D-B6A4-651CE10A9AC4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85" y="2432452"/>
            <a:ext cx="110342" cy="115200"/>
          </a:xfrm>
          <a:prstGeom prst="rect">
            <a:avLst/>
          </a:prstGeom>
        </p:spPr>
      </p:pic>
      <p:pic>
        <p:nvPicPr>
          <p:cNvPr id="79" name="Grafik 78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8F251A24-DC1B-4793-9F0D-FF9636C1C45A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56" y="2113704"/>
            <a:ext cx="610698" cy="115953"/>
          </a:xfrm>
          <a:prstGeom prst="rect">
            <a:avLst/>
          </a:prstGeom>
        </p:spPr>
      </p:pic>
      <p:pic>
        <p:nvPicPr>
          <p:cNvPr id="91" name="Grafik 90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850A1B0A-A1B6-444B-BE23-580109A141B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22" y="2699298"/>
            <a:ext cx="542366" cy="113076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F81F0E8-8D18-4BEA-8D81-33FCC3261EFB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51" y="2239931"/>
            <a:ext cx="961570" cy="4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B1986-B04E-434F-A646-489AD471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Geometrische Beiwerte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A7DE45-AF28-4354-8B1A-14A07DF59D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Auftriebskoeffizient der Flügel: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Auftriebskoeffizient des Höhenruders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Gesamter Auftriebskoeffizient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Widerstandskoeffizient: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Querkraftkoeffizient: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Koeffizienten: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 descr="\documentclass{article}&#10;\usepackage{amsmath}&#10;\pagestyle{empty}&#10;\begin{document}&#10;$C_\mathrm{A_F}^\mathcal{A} = K_\alpha(\alpha - \alpha_0)$&#10;&#10;&#10;&#10;\end{document}" title="IguanaTex Bitmap Display">
            <a:extLst>
              <a:ext uri="{FF2B5EF4-FFF2-40B4-BE49-F238E27FC236}">
                <a16:creationId xmlns:a16="http://schemas.microsoft.com/office/drawing/2014/main" id="{E032A3F2-8F52-4C99-9696-E39EEF006E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64889"/>
            <a:ext cx="2069029" cy="314514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C_\mathrm{A}^\mathcal{A} = C_\mathrm{A_F}^\mathcal{A}+C_\mathrm{A_H}^\mathcal{A}$&#10;&#10;&#10;\end{document}" title="IguanaTex Bitmap Display">
            <a:extLst>
              <a:ext uri="{FF2B5EF4-FFF2-40B4-BE49-F238E27FC236}">
                <a16:creationId xmlns:a16="http://schemas.microsoft.com/office/drawing/2014/main" id="{37F13FC1-8FF9-4683-B9C8-F7F3CDF687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09494"/>
            <a:ext cx="1917257" cy="314514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C_\mathrm{A_H}^\mathcal{A} = 3.1 (\alpha - \epsilon-\eta + q)\dfrac{l_\mathrm{t}}{V_\mathrm{A}}\dfrac{S_\mathrm{H}}{S}$&#10;&#10;&#10;&#10;\end{document}" title="IguanaTex Bitmap Display">
            <a:extLst>
              <a:ext uri="{FF2B5EF4-FFF2-40B4-BE49-F238E27FC236}">
                <a16:creationId xmlns:a16="http://schemas.microsoft.com/office/drawing/2014/main" id="{46FF4A7D-E758-4C14-9009-3127825B4E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5" y="1759016"/>
            <a:ext cx="3495999" cy="562489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C_\mathrm{W}^\mathcal{A} = C_\mathrm{W_0} + \kappa(C_\mathrm{A_F}^\mathcal{A}-C_\mathrm{A_0})^2.$&#10;&#10;&#10;&#10;\end{document}" title="IguanaTex Bitmap Display">
            <a:extLst>
              <a:ext uri="{FF2B5EF4-FFF2-40B4-BE49-F238E27FC236}">
                <a16:creationId xmlns:a16="http://schemas.microsoft.com/office/drawing/2014/main" id="{E886292D-09FF-4F29-944C-F3ADA59D76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19" y="2964212"/>
            <a:ext cx="3054395" cy="295393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C_\mathrm{Q}^\mathcal{A} = K_\beta\beta + K_\zeta\zeta$&#10;&#10;&#10;&#10;\end{document}" title="IguanaTex Bitmap Display">
            <a:extLst>
              <a:ext uri="{FF2B5EF4-FFF2-40B4-BE49-F238E27FC236}">
                <a16:creationId xmlns:a16="http://schemas.microsoft.com/office/drawing/2014/main" id="{AE0B75AD-1EC6-4963-8D19-6DFEA8326E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19" y="3459963"/>
            <a:ext cx="1846356" cy="304439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&#10;$\underline{c}_\mathrm{m}  = \begin{bmatrix} &#10;C_\mathrm{l}\\&#10;C_\mathrm{m}\\&#10;C_\mathrm{n}&#10;\end{bmatrix}=\underline{n} + \dfrac{\partial  \underline{c}_\mathrm{m}}{\partial  \underline{c}_x} \underline{\omega} + \dfrac{\partial  \underline{c}_\mathrm{m}}{\partial  \underline{c}_u}  \begin{bmatrix}&#10;\xi\\\eta\\&#10;\zeta\end{bmatrix}$&#10;&#10;&#10;\end{document}" title="IguanaTex Bitmap Display">
            <a:extLst>
              <a:ext uri="{FF2B5EF4-FFF2-40B4-BE49-F238E27FC236}">
                <a16:creationId xmlns:a16="http://schemas.microsoft.com/office/drawing/2014/main" id="{40B9B93A-3202-49E2-A80A-5F85CCE2C1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1" y="4011412"/>
            <a:ext cx="3514705" cy="7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7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4202FB-76FF-4984-BA11-E9F1DB98402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613" y="1261017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963362-8C47-459F-B711-34F612C9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Kräfte und Momente</a:t>
            </a:r>
          </a:p>
        </p:txBody>
      </p:sp>
      <p:pic>
        <p:nvPicPr>
          <p:cNvPr id="8" name="Grafik 7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07C4D5C0-FCFA-41FA-8FD0-55D2EF9D20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27" y="1808485"/>
            <a:ext cx="1132755" cy="93862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888322DC-9D73-4350-9108-CC377FE3A5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25" y="1819243"/>
            <a:ext cx="1080653" cy="79495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DE5DF63B-0170-4FCB-8484-6AD920D9FC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43" y="3654639"/>
            <a:ext cx="916731" cy="115451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02B60B5A-EF65-4096-8E63-68EC3A4661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51" y="3832178"/>
            <a:ext cx="755927" cy="119062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A9B59CD0-DA8E-4A67-81EB-44FB81A4DF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4" y="2337093"/>
            <a:ext cx="110342" cy="11520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C8260DDB-986C-4359-A3ED-3404570979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5" y="2018345"/>
            <a:ext cx="610698" cy="115953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C25BDF74-608C-4157-A540-1FE3309F95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6" y="1554496"/>
            <a:ext cx="174371" cy="192122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F298F51A-361C-4295-8949-6528372ABB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9" y="1585519"/>
            <a:ext cx="100825" cy="115650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82BAA07D-968E-4F01-B0BC-4F3D1D58973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8" y="1940564"/>
            <a:ext cx="127248" cy="115650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EBF45690-3C63-4FB1-8E98-75F5868E43F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8" y="2234765"/>
            <a:ext cx="126553" cy="153271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16FA274E-E0D2-48D4-9B80-70FB19CA8F7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9" y="2512363"/>
            <a:ext cx="190525" cy="167205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A5FE8D01-0D9C-4903-9758-ED48FE1CAA7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58" y="3477173"/>
            <a:ext cx="133506" cy="122617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02270179-B19C-40AA-9C80-6B7E26C5BD7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58" y="3770090"/>
            <a:ext cx="108474" cy="87086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6A485EF5-F755-4D07-B53D-72C2239318A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03" y="3997740"/>
            <a:ext cx="104997" cy="174172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31B87EC6-7A9A-4E8A-94B3-1280A2B3D62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41" y="4241995"/>
            <a:ext cx="209299" cy="160238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7E3289E4-23E5-4119-9190-CADFA4641B31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26" y="4495175"/>
            <a:ext cx="127248" cy="115650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F911152A-4B1B-4263-BDAA-8E33C353FB01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55" y="1280618"/>
            <a:ext cx="1645236" cy="115953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E4E241ED-13DA-4874-8DDF-3B657C76CDA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1" y="2603939"/>
            <a:ext cx="542366" cy="113076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B1F6508D-9EFD-471A-A798-353F3EE00CB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6" y="2495329"/>
            <a:ext cx="175098" cy="22286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7BA91179-ECCD-4848-B234-0C23A1CD523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38" y="3108192"/>
            <a:ext cx="100825" cy="115650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3F5FC2B0-FDEF-4724-97FA-04E90EA2288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48" y="3108192"/>
            <a:ext cx="128116" cy="116102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E1EA99E1-64D5-4143-8F81-F40124C8A6B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36" y="3108644"/>
            <a:ext cx="127416" cy="1538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86E647E-8005-4F84-A447-44A61054F41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44" y="3951073"/>
            <a:ext cx="920208" cy="742082"/>
          </a:xfrm>
          <a:prstGeom prst="rect">
            <a:avLst/>
          </a:prstGeom>
        </p:spPr>
      </p:pic>
      <p:pic>
        <p:nvPicPr>
          <p:cNvPr id="32" name="Inhaltsplatzhalter 4">
            <a:extLst>
              <a:ext uri="{FF2B5EF4-FFF2-40B4-BE49-F238E27FC236}">
                <a16:creationId xmlns:a16="http://schemas.microsoft.com/office/drawing/2014/main" id="{104083C2-97FA-42B9-AE3B-147F8DC74E11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947" y="2106436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30E97A8-23AF-426C-929A-A63CC369402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50" y="2144572"/>
            <a:ext cx="961570" cy="493113"/>
          </a:xfrm>
          <a:prstGeom prst="rect">
            <a:avLst/>
          </a:prstGeo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01914AD-3CD3-483F-9F24-0937BF5768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39" y="1261017"/>
            <a:ext cx="5617028" cy="3810000"/>
          </a:xfrm>
        </p:spPr>
      </p:pic>
      <p:pic>
        <p:nvPicPr>
          <p:cNvPr id="6" name="Grafik 5" descr="\documentclass{article}&#10;\usepackage{amsmath}&#10;\pagestyle{empty}&#10;\begin{document}&#10;Triebwerk und Aerodynamische\\&#10;&#10;&#10;&#10;\end{document}" title="IguanaTex Bitmap Display">
            <a:extLst>
              <a:ext uri="{FF2B5EF4-FFF2-40B4-BE49-F238E27FC236}">
                <a16:creationId xmlns:a16="http://schemas.microsoft.com/office/drawing/2014/main" id="{F39241AC-2C11-42F1-BB6C-93C6450E11F7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84" y="1819243"/>
            <a:ext cx="1080653" cy="72345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Kräfte und Momente&#10;&#10;&#10;\end{document}" title="IguanaTex Bitmap Display">
            <a:extLst>
              <a:ext uri="{FF2B5EF4-FFF2-40B4-BE49-F238E27FC236}">
                <a16:creationId xmlns:a16="http://schemas.microsoft.com/office/drawing/2014/main" id="{CC5C77CF-20B1-4799-8598-7269641A74CA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77" y="1964882"/>
            <a:ext cx="679444" cy="534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7808C8A-A0B9-4FAC-AA41-09AA265EF1CA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561" y="2144573"/>
            <a:ext cx="788760" cy="5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A1D57-47F0-4B07-A120-4BCCFF14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Kräfte und Momente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2F06D-E069-42EF-AD4A-785B35321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Schubkraft: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Schubmoment: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Aerodynamisch Kraft: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Aerodynamisches Moment: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Gesamtkraft: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Gesamtmoment: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\documentclass{article}&#10;\usepackage{amsmath}&#10;\pagestyle{empty}&#10;\begin{document}&#10;$\underline{r}^\mathcal{F}_\mathrm{schub} = \mathrm{sigma}_f mg\begin{bmatrix} &#10;1\\&#10;0\\&#10;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3DF6BCAA-64D5-4D16-8AAB-E45B19DE93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27553"/>
            <a:ext cx="1881345" cy="685464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&#10;$\underline{q}^\mathcal{F}_\mathrm{schub} = (\underline{p}_\mathrm{schub}-\underline{p}_\mathrm{sp})\times\underline{r}^\mathcal{F}_\mathrm{schub}$&#10;&#10;&#10;\end{document}" title="IguanaTex Bitmap Display">
            <a:extLst>
              <a:ext uri="{FF2B5EF4-FFF2-40B4-BE49-F238E27FC236}">
                <a16:creationId xmlns:a16="http://schemas.microsoft.com/office/drawing/2014/main" id="{79BECA46-C902-47D7-9F92-408AE3D5CF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15916"/>
            <a:ext cx="2517257" cy="270171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&#10;$\underline{r}^\mathcal{A}_\mathrm{a} = q_\mathrm{s} S\begin{bmatrix} &#10;-C_\mathrm{W}\\&#10; C_\mathrm{Q}\\&#10;-C_\mathrm{A}&#10;\end{bmatrix}$&#10;&#10;&#10;\end{document}" title="IguanaTex Bitmap Display">
            <a:extLst>
              <a:ext uri="{FF2B5EF4-FFF2-40B4-BE49-F238E27FC236}">
                <a16:creationId xmlns:a16="http://schemas.microsoft.com/office/drawing/2014/main" id="{DE04A35F-7D7A-4ACC-B011-3827C622B0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60" y="2788986"/>
            <a:ext cx="1427168" cy="684632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&#10;$\underline{q}^\mathcal{F}_\mathrm{a} = q_\mathrm{s} S\begin{bmatrix} &#10;bC_\mathrm{l}\\&#10;cC_\mathrm{m}\\&#10;bC_\mathrm{n}&#10;\end{bmatrix}$&#10;&#10;&#10;\end{document}" title="IguanaTex Bitmap Display">
            <a:extLst>
              <a:ext uri="{FF2B5EF4-FFF2-40B4-BE49-F238E27FC236}">
                <a16:creationId xmlns:a16="http://schemas.microsoft.com/office/drawing/2014/main" id="{E119D033-AF79-47D2-9FB7-5D11B87A3D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53" y="3596065"/>
            <a:ext cx="1332560" cy="684632"/>
          </a:xfrm>
          <a:prstGeom prst="rect">
            <a:avLst/>
          </a:prstGeom>
        </p:spPr>
      </p:pic>
      <p:pic>
        <p:nvPicPr>
          <p:cNvPr id="30" name="Grafik 29" descr="\documentclass{article}&#10;\usepackage{amsmath}&#10;\pagestyle{empty}&#10;\begin{document}&#10;$\underline{r}^\mathcal{F}_\mathrm{g} = \textbf{T}_\mathrm{fa}(\alpha,\beta)\underline{r}^\mathcal{A}_\mathrm{a} + \underline{r}^\mathcal{F}_\mathrm{schub}$&#10;&#10;&#10;&#10;\end{document}" title="IguanaTex Bitmap Display">
            <a:extLst>
              <a:ext uri="{FF2B5EF4-FFF2-40B4-BE49-F238E27FC236}">
                <a16:creationId xmlns:a16="http://schemas.microsoft.com/office/drawing/2014/main" id="{34E8E6CA-EEB8-49DD-8D02-480884209A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24" y="4365000"/>
            <a:ext cx="2141593" cy="240438"/>
          </a:xfrm>
          <a:prstGeom prst="rect">
            <a:avLst/>
          </a:prstGeom>
        </p:spPr>
      </p:pic>
      <p:pic>
        <p:nvPicPr>
          <p:cNvPr id="32" name="Grafik 31" descr="\documentclass{article}&#10;\usepackage{amsmath}&#10;\pagestyle{empty}&#10;\begin{document}&#10;&#10;$\underline{q}^\mathcal{F}_\mathrm{g} = \underline{q}^\mathcal{F}_\mathrm{a} + \underline{q}^\mathcal{F}_\mathrm{schub}$&#10;&#10;&#10;\end{document}" title="IguanaTex Bitmap Display">
            <a:extLst>
              <a:ext uri="{FF2B5EF4-FFF2-40B4-BE49-F238E27FC236}">
                <a16:creationId xmlns:a16="http://schemas.microsoft.com/office/drawing/2014/main" id="{357612C3-FEAC-4E41-BB33-E7EE064353C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49480"/>
            <a:ext cx="1387886" cy="2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4E91-F294-446C-804F-3AD8293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Modellannahmen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C40B2-E2BA-4EED-B155-B8F319614C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Flache und ruhende Erde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Konstante Schwerkraft und vereinfachte </a:t>
            </a:r>
            <a:r>
              <a:rPr lang="de-DE" dirty="0" err="1"/>
              <a:t>Atmospäre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Keine Änderung der Massenverteilung: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effectLst/>
              </a:rPr>
              <a:t>Turbine sei im Zentrum des Flugzeugs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</a:t>
            </a:r>
            <a:r>
              <a:rPr lang="de-DE" dirty="0">
                <a:solidFill>
                  <a:srgbClr val="000000"/>
                </a:solidFill>
                <a:effectLst/>
              </a:rPr>
              <a:t>ereinfachte Modellierung der Schubkraft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Dynamik der Aktorik vernachlässigt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Beiwerte lassen sich meistens linear anhand der Winkeln ausrechnen</a:t>
            </a:r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&#10;$\dot{\textbf{I}} = 0$&#10;&#10;&#10;\end{document}" title="IguanaTex Bitmap Display">
            <a:extLst>
              <a:ext uri="{FF2B5EF4-FFF2-40B4-BE49-F238E27FC236}">
                <a16:creationId xmlns:a16="http://schemas.microsoft.com/office/drawing/2014/main" id="{53B20F61-D035-4AF5-B6B8-F0324AB13F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17" y="2481227"/>
            <a:ext cx="417600" cy="1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B092A-19C2-4704-B419-3D18A26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574A8-9648-4AC3-A1C2-82890B3C08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8782" y="1223792"/>
            <a:ext cx="3205106" cy="396339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2C3320-6697-4EB8-80D6-263D0383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239424"/>
            <a:ext cx="3372920" cy="38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7E7D1-AA10-425C-AA29-D854459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1C5DB-6D68-48C2-B1FE-59CA159D15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Vereinfacht die Aufstellung der Modellgleichungen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Unterschiedliche Anwendungen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Geodätische Bezugssystem als Basiskoordinaten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5" name="Grafik 14" descr="\documentclass{article}&#10;\usepackage{amsmath}&#10;\pagestyle{empty}&#10;\begin{document}&#10;&#10;\begin{table}[h]&#10; \begin{tabular}{||c c c c c ||} &#10; \hline&#10;Koordinatesystem&amp; Index  &amp; Anwendung &amp; Miitelpunkt&amp; Lage\\ [0.5ex] &#10;\hline&#10;Geodätisches&amp; $\mathcal{G}$  &amp; Schwerkraft und Höhe &amp;Massenschwerpunkt des Körpers&amp; $[x_\mathrm{g},y_\mathrm{g},z_\mathrm{g}]^T$ \\&#10;\hline&#10;Körperfestes&amp; $\mathcal{F}$  &amp; Schubkraft und Geschwindigkeiten &amp;Massenschwerpunkt des Körpers&amp; $[x_\mathrm{f},y_\mathrm{f},z_\mathrm{f}]^T$ \\&#10;\hline&#10;&#10;Aerodynamisches&amp; $\mathcal{A}$  &amp; Aerodynamische Kräfte &amp;Aerodynamischer Schwerpunkt des Körpers&amp; $[x_\mathrm{a},y_\mathrm{a},z_\mathrm{a}]^T$ \\&#10; [1ex] &#10; \hline&#10;\end{tabular}&#10;\end{table}&#10;&#10;&#10;\end{document}" title="IguanaTex Bitmap Display">
            <a:extLst>
              <a:ext uri="{FF2B5EF4-FFF2-40B4-BE49-F238E27FC236}">
                <a16:creationId xmlns:a16="http://schemas.microsoft.com/office/drawing/2014/main" id="{AE3B4090-3A75-406F-9E3F-4DD86F1EA5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7500"/>
            <a:ext cx="7990844" cy="8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154A-3DE3-4453-81EE-5173F0E1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1F900-1EB4-49DF-A7A7-38B04A22DC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2"/>
              </a:rPr>
              <a:t>https://www.hu-berlin.de/de/ueberblick/campus/adlershof/ueberblick/denkmale/ausstellungstafeln-gbsl-2017.pdf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3"/>
              </a:rPr>
              <a:t>https://www.eskp.de/grundlagen/schadstoffe/atmosphaere-der-erde-935158/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hlinkClick r:id="rId4"/>
              </a:rPr>
              <a:t>https://www.klimaschutz-portal.aero/faq/fliegen/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03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B3DC-6932-4E06-80DB-FD226B99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7BEFB-BF3F-49E9-AB42-6652966EDF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Rotatorische Koeffizienten</a:t>
            </a:r>
          </a:p>
        </p:txBody>
      </p:sp>
      <p:pic>
        <p:nvPicPr>
          <p:cNvPr id="5" name="Grafik 4" descr="\documentclass{article}&#10;\usepackage{amsmath}&#10;\pagestyle{empty}&#10;\begin{document}&#10;&#10;$\underline{n} = \begin{bmatrix} &#10;-1.4\beta \\&#10;-0.59 -3.1(\alpha-\epsilon)\dfrac{S_\mathrm{H}l_\mathrm{H}}{Sc} \\&#10;(1 - \alpha\dfrac{180}{15\pi})\beta&#10;\end{bmatrix}$&#10;&#10;&#10;\end{document}" title="IguanaTex Bitmap Display">
            <a:extLst>
              <a:ext uri="{FF2B5EF4-FFF2-40B4-BE49-F238E27FC236}">
                <a16:creationId xmlns:a16="http://schemas.microsoft.com/office/drawing/2014/main" id="{7D2B8327-3352-4CF0-96FC-2A65D8C066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8986"/>
            <a:ext cx="2557714" cy="978514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&#10;$\dfrac{\partial  \underline{c}_\mathrm{m}}{\partial  \underline{c}_x} = \dfrac{c}{V_\mathrm{A}}\begin{bmatrix} &#10;-11 &amp; 0 &amp; 5 \\&#10;0 &amp;-4.03\dfrac{S_\mathrm{H}l_\mathrm{H}^2}{Sc}&amp;0 \\&#10;1.7 &amp; 0 &amp; -11.5&#10;\end{bmatrix}$&#10;&#10;&#10;\end{document}" title="IguanaTex Bitmap Display">
            <a:extLst>
              <a:ext uri="{FF2B5EF4-FFF2-40B4-BE49-F238E27FC236}">
                <a16:creationId xmlns:a16="http://schemas.microsoft.com/office/drawing/2014/main" id="{0B671F35-826F-49AF-88D9-1EF4DC050A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01543"/>
            <a:ext cx="3612476" cy="88807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dfrac{\partial  \underline{c}_\mathrm{m}}{\partial  \underline{c}_u} = \begin{bmatrix} &#10;-0.6 &amp; 0 &amp; 0.22 \\&#10;0 &amp;-3.1\dfrac{S_\mathrm{H}l_\mathrm{H}}{Sc}&amp;0 \\&#10;0 &amp; 0 &amp; -0.63&#10;\end{bmatrix}$&#10;&#10;&#10;\end{document}" title="IguanaTex Bitmap Display">
            <a:extLst>
              <a:ext uri="{FF2B5EF4-FFF2-40B4-BE49-F238E27FC236}">
                <a16:creationId xmlns:a16="http://schemas.microsoft.com/office/drawing/2014/main" id="{EA9626AF-880C-4D03-8448-9616150BA5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33662"/>
            <a:ext cx="3533665" cy="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60AB9-AB2C-4AFB-AC37-47FA0C57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EC939-760F-436F-BB07-EDE02699E4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 descr="\documentclass{article}&#10;\usepackage{amsmath}&#10;\pagestyle{empty}&#10;\begin{document}&#10;Triebwerk und Aerodynamische\\&#10;&#10;&#10;&#10;\end{document}" title="IguanaTex Bitmap Display">
            <a:extLst>
              <a:ext uri="{FF2B5EF4-FFF2-40B4-BE49-F238E27FC236}">
                <a16:creationId xmlns:a16="http://schemas.microsoft.com/office/drawing/2014/main" id="{FA311FD0-5A22-469D-94C9-C1D352CCC8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43" y="2049734"/>
            <a:ext cx="1080653" cy="72345"/>
          </a:xfrm>
          <a:prstGeom prst="rect">
            <a:avLst/>
          </a:prstGeom>
        </p:spPr>
      </p:pic>
      <p:pic>
        <p:nvPicPr>
          <p:cNvPr id="6" name="Grafik 5" descr="\documentclass{article}&#10;\usepackage{amsmath}&#10;\pagestyle{empty}&#10;\begin{document}&#10;&#10;Kräfte und Momente&#10;&#10;&#10;\end{document}" title="IguanaTex Bitmap Display">
            <a:extLst>
              <a:ext uri="{FF2B5EF4-FFF2-40B4-BE49-F238E27FC236}">
                <a16:creationId xmlns:a16="http://schemas.microsoft.com/office/drawing/2014/main" id="{7063A4AA-C9D9-44B2-A543-304206A014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36" y="2195373"/>
            <a:ext cx="679444" cy="53463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6C092D24-ECA8-4A9A-88E9-53292824BC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86" y="2038976"/>
            <a:ext cx="1132755" cy="93862"/>
          </a:xfrm>
          <a:prstGeom prst="rect">
            <a:avLst/>
          </a:prstGeom>
        </p:spPr>
      </p:pic>
      <p:pic>
        <p:nvPicPr>
          <p:cNvPr id="8" name="Grafik 7" descr="\documentclass{article}&#10;\usepackage{amsmath}&#10;\pagestyle{empty}&#10;\begin{document}&#10;Geometrische Beiwerte&#10;&#10;&#10;&#10;\end{document}" title="IguanaTex Bitmap Display">
            <a:extLst>
              <a:ext uri="{FF2B5EF4-FFF2-40B4-BE49-F238E27FC236}">
                <a16:creationId xmlns:a16="http://schemas.microsoft.com/office/drawing/2014/main" id="{C60CC6DE-7901-44CD-BB21-9CD94F26F3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84" y="2049734"/>
            <a:ext cx="1080653" cy="79495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Atmosphäre und &#10;&#10;&#10;&#10;\end{document}" title="IguanaTex Bitmap Display">
            <a:extLst>
              <a:ext uri="{FF2B5EF4-FFF2-40B4-BE49-F238E27FC236}">
                <a16:creationId xmlns:a16="http://schemas.microsoft.com/office/drawing/2014/main" id="{9F9806B6-3C79-4DE3-BA12-790601420EE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02" y="3885130"/>
            <a:ext cx="916731" cy="115451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Aerodynamik&#10;&#10;&#10;&#10;\end{document}" title="IguanaTex Bitmap Display">
            <a:extLst>
              <a:ext uri="{FF2B5EF4-FFF2-40B4-BE49-F238E27FC236}">
                <a16:creationId xmlns:a16="http://schemas.microsoft.com/office/drawing/2014/main" id="{42D33016-C2BF-4FA9-9E32-0FE613B2543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10" y="4062669"/>
            <a:ext cx="755927" cy="119062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\underline{u}$&#10;&#10;&#10;&#10;\end{document}" title="IguanaTex Bitmap Display">
            <a:extLst>
              <a:ext uri="{FF2B5EF4-FFF2-40B4-BE49-F238E27FC236}">
                <a16:creationId xmlns:a16="http://schemas.microsoft.com/office/drawing/2014/main" id="{1B99A44C-F493-464C-BD35-AC3465CD3B8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43" y="2567584"/>
            <a:ext cx="110342" cy="115200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$[C_\mathrm{A},C_\mathrm{W},C_\mathrm{Q}]^T$$&#10;&#10;&#10;&#10;\end{document}" title="IguanaTex Bitmap Display">
            <a:extLst>
              <a:ext uri="{FF2B5EF4-FFF2-40B4-BE49-F238E27FC236}">
                <a16:creationId xmlns:a16="http://schemas.microsoft.com/office/drawing/2014/main" id="{0F49DAD9-5683-4E5D-B946-074F9066AE7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14" y="2248836"/>
            <a:ext cx="610698" cy="11595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A048D2A7-B559-414D-925B-73DAD7A8B58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75" y="1784987"/>
            <a:ext cx="174371" cy="192122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5B499F65-DF46-47AE-81B0-50D586B38E2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8" y="1816010"/>
            <a:ext cx="100825" cy="11565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94FF74B1-22BA-4C3B-8D76-94D458BE50E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7" y="2171055"/>
            <a:ext cx="127248" cy="115650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281CAB9A-7992-4097-92F0-8D1A30FCD58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7" y="2465256"/>
            <a:ext cx="126553" cy="153271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26C0159F-AB60-465A-8D0B-48E5531163D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58" y="2742854"/>
            <a:ext cx="190525" cy="167205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q_\mathrm{s}$&#10;&#10;&#10;&#10;\end{document}" title="IguanaTex Bitmap Display">
            <a:extLst>
              <a:ext uri="{FF2B5EF4-FFF2-40B4-BE49-F238E27FC236}">
                <a16:creationId xmlns:a16="http://schemas.microsoft.com/office/drawing/2014/main" id="{497A1B8C-37E3-4B1A-A1F5-629D70D7130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7" y="3707664"/>
            <a:ext cx="133506" cy="122617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DA471084-FCA5-4B62-972A-79DED3BD96B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7" y="4000581"/>
            <a:ext cx="108474" cy="87086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205256CC-3A7D-4621-9811-75B2E02BFE9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2" y="4228231"/>
            <a:ext cx="104997" cy="17417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V_\mathrm{A}$&#10;&#10;&#10;&#10;\end{document}" title="IguanaTex Bitmap Display">
            <a:extLst>
              <a:ext uri="{FF2B5EF4-FFF2-40B4-BE49-F238E27FC236}">
                <a16:creationId xmlns:a16="http://schemas.microsoft.com/office/drawing/2014/main" id="{9224FC42-0375-4B21-989C-DA252B85E58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00" y="4472486"/>
            <a:ext cx="209299" cy="160238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CAF66112-820A-4FF1-986C-E4D6595E03E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85" y="4725666"/>
            <a:ext cx="127248" cy="115650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F5FA0685-30CC-4008-AD55-26F189CE632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4" y="1511109"/>
            <a:ext cx="1645236" cy="115953"/>
          </a:xfrm>
          <a:prstGeom prst="rect">
            <a:avLst/>
          </a:prstGeom>
        </p:spPr>
      </p:pic>
      <p:pic>
        <p:nvPicPr>
          <p:cNvPr id="24" name="Grafik 23" descr="\documentclass{article}&#10;\usepackage{amsmath}&#10;\pagestyle{empty}&#10;\begin{document}&#10;$$[C_\mathrm{l},C_\mathrm{m},C_\mathrm{n}]^T$$&#10;&#10;&#10;&#10;\end{document}" title="IguanaTex Bitmap Display">
            <a:extLst>
              <a:ext uri="{FF2B5EF4-FFF2-40B4-BE49-F238E27FC236}">
                <a16:creationId xmlns:a16="http://schemas.microsoft.com/office/drawing/2014/main" id="{9D180C35-9BCE-4A2D-8F57-37CFF8B443F6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0" y="2834430"/>
            <a:ext cx="542366" cy="113076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C88FA4A4-3A47-41DC-82EA-350F6EFAC1A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75" y="2725820"/>
            <a:ext cx="175098" cy="222864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4653EC90-DBA8-464E-A1C9-88429F0CA3C5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97" y="3338683"/>
            <a:ext cx="100825" cy="115650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BB0BE9EB-F143-40A7-9BD6-F92502D623C4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07" y="3338683"/>
            <a:ext cx="128116" cy="116102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746B441E-7E07-49BB-8E3A-9BAD97A45FA5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95" y="3339135"/>
            <a:ext cx="127416" cy="15387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CDE0703-2945-46B4-AE0B-29206B43AD9A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0" y="2375064"/>
            <a:ext cx="788760" cy="5706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CD3B2D9-7834-4C2F-89EB-EF3AD460135E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3" y="4181564"/>
            <a:ext cx="920208" cy="742082"/>
          </a:xfrm>
          <a:prstGeom prst="rect">
            <a:avLst/>
          </a:prstGeom>
        </p:spPr>
      </p:pic>
      <p:pic>
        <p:nvPicPr>
          <p:cNvPr id="31" name="Inhaltsplatzhalter 4">
            <a:extLst>
              <a:ext uri="{FF2B5EF4-FFF2-40B4-BE49-F238E27FC236}">
                <a16:creationId xmlns:a16="http://schemas.microsoft.com/office/drawing/2014/main" id="{825979D5-EA46-4730-B6C5-7974ACED677E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106" y="2336927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9F37698-A5A0-4DF9-B0A8-2BD0B9026F4C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09" y="2355995"/>
            <a:ext cx="961570" cy="493113"/>
          </a:xfrm>
          <a:prstGeom prst="rect">
            <a:avLst/>
          </a:prstGeom>
        </p:spPr>
      </p:pic>
      <p:pic>
        <p:nvPicPr>
          <p:cNvPr id="33" name="Inhaltsplatzhalter 4">
            <a:extLst>
              <a:ext uri="{FF2B5EF4-FFF2-40B4-BE49-F238E27FC236}">
                <a16:creationId xmlns:a16="http://schemas.microsoft.com/office/drawing/2014/main" id="{05E8EC48-5747-4D7C-88FF-F7A28E2841A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5" y="1491508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7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Obere Sicht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7758D-AD5C-4268-B435-24329BB05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8" y="1519088"/>
            <a:ext cx="3977554" cy="284591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x_f$&#10;&#10;&#10;&#10;\end{document}" title="IguanaTex Bitmap Display">
            <a:extLst>
              <a:ext uri="{FF2B5EF4-FFF2-40B4-BE49-F238E27FC236}">
                <a16:creationId xmlns:a16="http://schemas.microsoft.com/office/drawing/2014/main" id="{FB4D6040-1CF9-4B7B-9644-0B9CB3E088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12" y="4171868"/>
            <a:ext cx="151313" cy="11455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x_a$&#10;&#10;&#10;&#10;\end{document}" title="IguanaTex Bitmap Display">
            <a:extLst>
              <a:ext uri="{FF2B5EF4-FFF2-40B4-BE49-F238E27FC236}">
                <a16:creationId xmlns:a16="http://schemas.microsoft.com/office/drawing/2014/main" id="{81810BC6-C6D3-42D9-8041-E10F6CA060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27" y="3701452"/>
            <a:ext cx="147913" cy="93571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x_g$&#10;&#10;&#10;&#10;\end{document}" title="IguanaTex Bitmap Display">
            <a:extLst>
              <a:ext uri="{FF2B5EF4-FFF2-40B4-BE49-F238E27FC236}">
                <a16:creationId xmlns:a16="http://schemas.microsoft.com/office/drawing/2014/main" id="{910FA357-2051-464A-B636-78E2193E22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03" y="3266284"/>
            <a:ext cx="143586" cy="114190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4DA5DF8-A87E-4DF0-AD06-8AEE78E802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30" y="2521866"/>
            <a:ext cx="138845" cy="11455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y_a$&#10;&#10;&#10;&#10;\end{document}" title="IguanaTex Bitmap Display">
            <a:extLst>
              <a:ext uri="{FF2B5EF4-FFF2-40B4-BE49-F238E27FC236}">
                <a16:creationId xmlns:a16="http://schemas.microsoft.com/office/drawing/2014/main" id="{30F61494-9A11-4183-929B-BDF05DE876F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63" y="2329632"/>
            <a:ext cx="135445" cy="101511"/>
          </a:xfrm>
          <a:prstGeom prst="rect">
            <a:avLst/>
          </a:prstGeom>
        </p:spPr>
      </p:pic>
      <p:pic>
        <p:nvPicPr>
          <p:cNvPr id="31" name="Grafik 30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86B364E-52AE-4BAD-9EEE-2EE6C2BA695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68" y="2238771"/>
            <a:ext cx="139001" cy="114919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\psi$&#10;&#10;&#10;&#10;\end{document}" title="IguanaTex Bitmap Display">
            <a:extLst>
              <a:ext uri="{FF2B5EF4-FFF2-40B4-BE49-F238E27FC236}">
                <a16:creationId xmlns:a16="http://schemas.microsoft.com/office/drawing/2014/main" id="{D643CAA7-1285-4156-98EE-80F3862CF9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55" y="3255000"/>
            <a:ext cx="95208" cy="141207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beta$&#10;&#10;&#10;&#10;\end{document}" title="IguanaTex Bitmap Display">
            <a:extLst>
              <a:ext uri="{FF2B5EF4-FFF2-40B4-BE49-F238E27FC236}">
                <a16:creationId xmlns:a16="http://schemas.microsoft.com/office/drawing/2014/main" id="{15BE3440-E0CD-493F-80C6-EF471EC2EC1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3" y="3241686"/>
            <a:ext cx="85574" cy="1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Seitliche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D01E41-4081-477A-ACFC-44EF3CD76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58" y="2137420"/>
            <a:ext cx="4071016" cy="1993967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z_g$&#10;&#10;&#10;&#10;\end{document}" title="IguanaTex Bitmap Display">
            <a:extLst>
              <a:ext uri="{FF2B5EF4-FFF2-40B4-BE49-F238E27FC236}">
                <a16:creationId xmlns:a16="http://schemas.microsoft.com/office/drawing/2014/main" id="{E51B18F0-EBFE-4358-BDA7-AE7AFAAFB1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81" y="3937927"/>
            <a:ext cx="125811" cy="114554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z_a$&#10;&#10;&#10;&#10;\end{document}" title="IguanaTex Bitmap Display">
            <a:extLst>
              <a:ext uri="{FF2B5EF4-FFF2-40B4-BE49-F238E27FC236}">
                <a16:creationId xmlns:a16="http://schemas.microsoft.com/office/drawing/2014/main" id="{07F92208-3E97-4C27-8B01-80B7A7FF1F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51" y="3937927"/>
            <a:ext cx="129778" cy="93571"/>
          </a:xfrm>
          <a:prstGeom prst="rect">
            <a:avLst/>
          </a:prstGeom>
        </p:spPr>
      </p:pic>
      <p:pic>
        <p:nvPicPr>
          <p:cNvPr id="22" name="Grafik 21" descr="\documentclass{article}&#10;\usepackage{amsmath}&#10;\pagestyle{empty}&#10;\begin{document}&#10;$z_f$&#10;&#10;&#10;&#10;\end{document}" title="IguanaTex Bitmap Display">
            <a:extLst>
              <a:ext uri="{FF2B5EF4-FFF2-40B4-BE49-F238E27FC236}">
                <a16:creationId xmlns:a16="http://schemas.microsoft.com/office/drawing/2014/main" id="{DEE5CF2B-620C-4CDA-AADC-0686F4D297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01" y="3842595"/>
            <a:ext cx="133178" cy="114554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$x_g$&#10;&#10;&#10;&#10;\end{document}" title="IguanaTex Bitmap Display">
            <a:extLst>
              <a:ext uri="{FF2B5EF4-FFF2-40B4-BE49-F238E27FC236}">
                <a16:creationId xmlns:a16="http://schemas.microsoft.com/office/drawing/2014/main" id="{1678CB4B-87B4-47ED-B7CF-10DC89D7E8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26" y="3088546"/>
            <a:ext cx="143586" cy="114190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x_a$&#10;&#10;&#10;&#10;\end{document}" title="IguanaTex Bitmap Display">
            <a:extLst>
              <a:ext uri="{FF2B5EF4-FFF2-40B4-BE49-F238E27FC236}">
                <a16:creationId xmlns:a16="http://schemas.microsoft.com/office/drawing/2014/main" id="{B630A05C-4F86-4015-A2B3-5BD2847F02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82" y="2743310"/>
            <a:ext cx="147913" cy="93571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x_f$&#10;&#10;&#10;&#10;\end{document}" title="IguanaTex Bitmap Display">
            <a:extLst>
              <a:ext uri="{FF2B5EF4-FFF2-40B4-BE49-F238E27FC236}">
                <a16:creationId xmlns:a16="http://schemas.microsoft.com/office/drawing/2014/main" id="{944783D2-1F6C-4BD7-8488-662885BFD3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7" y="2306933"/>
            <a:ext cx="151313" cy="114554"/>
          </a:xfrm>
          <a:prstGeom prst="rect">
            <a:avLst/>
          </a:prstGeom>
        </p:spPr>
      </p:pic>
      <p:pic>
        <p:nvPicPr>
          <p:cNvPr id="26" name="Grafik 25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F431B91D-323E-4398-A51A-FA9B591E7DF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2" y="2666974"/>
            <a:ext cx="65172" cy="112285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$\alpha$&#10;&#10;&#10;&#10;\end{document}" title="IguanaTex Bitmap Display">
            <a:extLst>
              <a:ext uri="{FF2B5EF4-FFF2-40B4-BE49-F238E27FC236}">
                <a16:creationId xmlns:a16="http://schemas.microsoft.com/office/drawing/2014/main" id="{190B4969-F8B6-4CDD-B624-95DD1D63C9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32" y="2754651"/>
            <a:ext cx="88408" cy="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08F3-3695-4A80-BA88-0C83212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Koordinatensysteme: Frontale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EB9E5-61D7-4EB5-BA15-33AFE9823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A4BAC4-749E-4F8A-BCD3-1C1217C0A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75" y="2082616"/>
            <a:ext cx="3537198" cy="1965111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z_f$&#10;&#10;&#10;&#10;\end{document}" title="IguanaTex Bitmap Display">
            <a:extLst>
              <a:ext uri="{FF2B5EF4-FFF2-40B4-BE49-F238E27FC236}">
                <a16:creationId xmlns:a16="http://schemas.microsoft.com/office/drawing/2014/main" id="{4364F749-81E8-4206-B350-327CEEE719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77580"/>
            <a:ext cx="133178" cy="11455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z_a$&#10;&#10;&#10;&#10;\end{document}" title="IguanaTex Bitmap Display">
            <a:extLst>
              <a:ext uri="{FF2B5EF4-FFF2-40B4-BE49-F238E27FC236}">
                <a16:creationId xmlns:a16="http://schemas.microsoft.com/office/drawing/2014/main" id="{4491128D-6877-472B-BBB8-65D178171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15" y="3698463"/>
            <a:ext cx="129778" cy="93571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z_g$&#10;&#10;&#10;&#10;\end{document}" title="IguanaTex Bitmap Display">
            <a:extLst>
              <a:ext uri="{FF2B5EF4-FFF2-40B4-BE49-F238E27FC236}">
                <a16:creationId xmlns:a16="http://schemas.microsoft.com/office/drawing/2014/main" id="{E430A2E5-4C80-44F3-B85A-229043C136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85" y="3742027"/>
            <a:ext cx="125811" cy="114554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phi$&#10;&#10;&#10;&#10;\end{document}" title="IguanaTex Bitmap Display">
            <a:extLst>
              <a:ext uri="{FF2B5EF4-FFF2-40B4-BE49-F238E27FC236}">
                <a16:creationId xmlns:a16="http://schemas.microsoft.com/office/drawing/2014/main" id="{15A0A886-B911-4080-BDEC-5C0791A6E8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90" y="3148341"/>
            <a:ext cx="82741" cy="141207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$y_f$&#10;&#10;&#10;&#10;\end{document}" title="IguanaTex Bitmap Display">
            <a:extLst>
              <a:ext uri="{FF2B5EF4-FFF2-40B4-BE49-F238E27FC236}">
                <a16:creationId xmlns:a16="http://schemas.microsoft.com/office/drawing/2014/main" id="{B1D866E9-D334-4E26-8ADC-B23C805C7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16" y="3775160"/>
            <a:ext cx="138845" cy="114554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$y_a$&#10;&#10;&#10;&#10;\end{document}" title="IguanaTex Bitmap Display">
            <a:extLst>
              <a:ext uri="{FF2B5EF4-FFF2-40B4-BE49-F238E27FC236}">
                <a16:creationId xmlns:a16="http://schemas.microsoft.com/office/drawing/2014/main" id="{E1D46412-E62D-4631-B57F-64A81F0715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66" y="3502594"/>
            <a:ext cx="135445" cy="101511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$y_g$&#10;&#10;&#10;&#10;\end{document}" title="IguanaTex Bitmap Display">
            <a:extLst>
              <a:ext uri="{FF2B5EF4-FFF2-40B4-BE49-F238E27FC236}">
                <a16:creationId xmlns:a16="http://schemas.microsoft.com/office/drawing/2014/main" id="{E518A076-9156-419E-8828-85B1A0FE3AE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60" y="3199614"/>
            <a:ext cx="131478" cy="1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8712D-589C-46DE-8F54-F0A58F1B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/>
              <a:t>der Bezugssysteme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195C5-DDD2-465F-973A-72BF3C4D53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Geodätisches zu körperfestem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Körperfestes zu geodätischem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Aerodynamisches zu körperfestem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Körperfestes zu aerodynamischem Bezugssystem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 descr="\documentclass{article}&#10;\usepackage{amsmath}&#10;\pagestyle{empty}&#10;\begin{document}&#10;&#10;$\textbf{T}_\mathrm{fg} =\begin{bmatrix} &#10;1 &amp; 0&amp; 0\\&#10;0 &amp; \cos(\phi) &amp; \sin(\phi)\\&#10;0&amp;  -\sin(\phi)&amp; \cos(\phi)&#10;\end{bmatrix} \begin{bmatrix} &#10;\cos(\theta) &amp; 0&amp; -\sin(\theta)\\&#10;0 &amp; 1 &amp; 0\\&#10;\sin(\theta)&amp;  0&amp; \cos(\theta)&#10;\end{bmatrix}\begin{bmatrix} &#10;\cos(\psi) &amp; \sin(\psi)&amp; 0\\&#10;-\sin(\psi) &amp; \cos(\psi) &amp; 0\\&#10;0&amp;  0&amp; 1&#10;\end{bmatrix}$&#10;&#10;&#10;\end{document}" title="IguanaTex Bitmap Display">
            <a:extLst>
              <a:ext uri="{FF2B5EF4-FFF2-40B4-BE49-F238E27FC236}">
                <a16:creationId xmlns:a16="http://schemas.microsoft.com/office/drawing/2014/main" id="{AF97BE66-61B6-4FB2-AA60-16EA6C661D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802148"/>
            <a:ext cx="5976664" cy="651209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$\textbf{T}_\mathrm{fa} = \begin{bmatrix} &#10;\cos(\alpha) &amp; 0&amp; -\sin(\alpha)\\&#10;0 &amp; 1 &amp; 0\\&#10;\sin(\alpha)&amp;  0&amp; \cos(\alpha)&#10;\end{bmatrix}\begin{bmatrix} &#10;\cos(\beta) &amp; -\sin(\beta)&amp; 0\\&#10;\sin(\beta) &amp; \cos(\beta) &amp; 0\\&#10;0&amp;  0&amp; 1&#10;\end{bmatrix}$&#10;&#10;&#10;\end{document}" title="IguanaTex Bitmap Display">
            <a:extLst>
              <a:ext uri="{FF2B5EF4-FFF2-40B4-BE49-F238E27FC236}">
                <a16:creationId xmlns:a16="http://schemas.microsoft.com/office/drawing/2014/main" id="{2F5C9E21-686E-4D75-A6AB-814689EE25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926950"/>
            <a:ext cx="4356343" cy="682971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textbf{T}_\mathrm{gf} = \textbf{T}_\mathrm{fg}^T$&#10;&#10;&#10;\end{document}" title="IguanaTex Bitmap Display">
            <a:extLst>
              <a:ext uri="{FF2B5EF4-FFF2-40B4-BE49-F238E27FC236}">
                <a16:creationId xmlns:a16="http://schemas.microsoft.com/office/drawing/2014/main" id="{0CCD4105-472C-49B9-9807-014394B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3066382"/>
            <a:ext cx="811886" cy="24754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$\textbf{T}_\mathrm{af} = \textbf{T}_\mathrm{fa}^T$&#10;&#10;&#10;\end{document}" title="IguanaTex Bitmap Display">
            <a:extLst>
              <a:ext uri="{FF2B5EF4-FFF2-40B4-BE49-F238E27FC236}">
                <a16:creationId xmlns:a16="http://schemas.microsoft.com/office/drawing/2014/main" id="{372FE41C-1370-4005-AABF-899AE06FA4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4943470"/>
            <a:ext cx="813257" cy="2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740C9-46DA-4129-AF8D-1BF271D4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Zustände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09974-8901-4FBA-9113-4BF818E6D4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Körpergeschwindigkeit: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Körperrotationsgeschwindigkeit: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Eulerwinkel (ohne den Gierwinkel):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 (geodätisches Koordinatensystem):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Gesamtzustandsraum eines Flugzeugs: </a:t>
            </a:r>
          </a:p>
        </p:txBody>
      </p:sp>
      <p:pic>
        <p:nvPicPr>
          <p:cNvPr id="5" name="Grafik 4" descr="\documentclass{article}&#10;\usepackage{amsmath}&#10;\pagestyle{empty}&#10;\begin{document}&#10;$\underline{v} = [u, v, w]^T$&#10;&#10;&#10;&#10;\end{document}" title="IguanaTex Bitmap Display">
            <a:extLst>
              <a:ext uri="{FF2B5EF4-FFF2-40B4-BE49-F238E27FC236}">
                <a16:creationId xmlns:a16="http://schemas.microsoft.com/office/drawing/2014/main" id="{49D43A2C-83F3-44AE-82C4-7BD9784BC4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83" y="1417340"/>
            <a:ext cx="1079314" cy="207086"/>
          </a:xfrm>
          <a:prstGeom prst="rect">
            <a:avLst/>
          </a:prstGeom>
        </p:spPr>
      </p:pic>
      <p:pic>
        <p:nvPicPr>
          <p:cNvPr id="7" name="Grafik 6" descr="\documentclass{article}&#10;\usepackage{amsmath}&#10;\pagestyle{empty}&#10;\begin{document}&#10;$\underline{\varphi} = [\phi, \theta]^T$&#10;&#10;&#10;&#10;\end{document}" title="IguanaTex Bitmap Display">
            <a:extLst>
              <a:ext uri="{FF2B5EF4-FFF2-40B4-BE49-F238E27FC236}">
                <a16:creationId xmlns:a16="http://schemas.microsoft.com/office/drawing/2014/main" id="{8582797E-180E-4A23-94F8-F45F786FA1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31" y="3001516"/>
            <a:ext cx="879086" cy="226286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$\underline{\omega} = [p, q, r]^T$&#10;&#10;&#10;&#10;\end{document}" title="IguanaTex Bitmap Display">
            <a:extLst>
              <a:ext uri="{FF2B5EF4-FFF2-40B4-BE49-F238E27FC236}">
                <a16:creationId xmlns:a16="http://schemas.microsoft.com/office/drawing/2014/main" id="{55E0F47C-4891-4F99-816D-25173E6E79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09428"/>
            <a:ext cx="1034743" cy="20708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$h^\mathcal{G} = -z^\mathcal{G}$&#10;&#10;&#10;&#10;\end{document}" title="IguanaTex Bitmap Display">
            <a:extLst>
              <a:ext uri="{FF2B5EF4-FFF2-40B4-BE49-F238E27FC236}">
                <a16:creationId xmlns:a16="http://schemas.microsoft.com/office/drawing/2014/main" id="{CBA68C58-851A-4FEC-B040-CAAEDBCE85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39667"/>
            <a:ext cx="794057" cy="164571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x}_\mathrm{f} = [ &#10;\underline{v},&#10;\underline{\omega},&#10;\underline{\varphi},&#10;h^\mathcal{G}&#10;]^T&#10;$&#10;&#10;&#10;\end{document}" title="IguanaTex Bitmap Display">
            <a:extLst>
              <a:ext uri="{FF2B5EF4-FFF2-40B4-BE49-F238E27FC236}">
                <a16:creationId xmlns:a16="http://schemas.microsoft.com/office/drawing/2014/main" id="{D4B3BDFF-7ED4-4A85-9DA3-D8143B4ED1B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4" y="4616103"/>
            <a:ext cx="1457829" cy="2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334A7-2280-4A6B-BD7A-6537493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Stellgrößen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D93B43-41DC-47C5-BC61-0A4F25CBEF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22" y="1334760"/>
            <a:ext cx="842400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Höhenruderwinkel: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Querruderwinkel: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Seitenruderwinkel: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Normierte Schubkraft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Stellgrößen: </a:t>
            </a:r>
          </a:p>
        </p:txBody>
      </p:sp>
      <p:pic>
        <p:nvPicPr>
          <p:cNvPr id="11" name="Grafik 10" descr="\documentclass{article}&#10;\usepackage{amsmath}&#10;\pagestyle{empty}&#10;\begin{document}&#10;&#10;$\eta$&#10;&#10;&#10;\end{document}" title="IguanaTex Bitmap Display">
            <a:extLst>
              <a:ext uri="{FF2B5EF4-FFF2-40B4-BE49-F238E27FC236}">
                <a16:creationId xmlns:a16="http://schemas.microsoft.com/office/drawing/2014/main" id="{7A907D33-46BE-4B49-B4EA-195C38F745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43" y="1489348"/>
            <a:ext cx="89143" cy="124800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xi$&#10;&#10;&#10;&#10;\end{document}" title="IguanaTex Bitmap Display">
            <a:extLst>
              <a:ext uri="{FF2B5EF4-FFF2-40B4-BE49-F238E27FC236}">
                <a16:creationId xmlns:a16="http://schemas.microsoft.com/office/drawing/2014/main" id="{EB5EDECD-B292-459A-9BFC-574AAA65FD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9428"/>
            <a:ext cx="80914" cy="171429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\zeta$&#10;&#10;&#10;\end{document}" title="IguanaTex Bitmap Display">
            <a:extLst>
              <a:ext uri="{FF2B5EF4-FFF2-40B4-BE49-F238E27FC236}">
                <a16:creationId xmlns:a16="http://schemas.microsoft.com/office/drawing/2014/main" id="{BAC12EF1-A1F2-4E8A-AD30-8A5CE117E6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28" y="3001516"/>
            <a:ext cx="82286" cy="171429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$\mathrm{sigma}_f = \dfrac{F_\mathrm{schub}}{mg}$&#10;&#10;&#10;&#10;\end{document}" title="IguanaTex Bitmap Display">
            <a:extLst>
              <a:ext uri="{FF2B5EF4-FFF2-40B4-BE49-F238E27FC236}">
                <a16:creationId xmlns:a16="http://schemas.microsoft.com/office/drawing/2014/main" id="{F5B71120-32D1-4EBC-911D-FD5C70FEA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649588"/>
            <a:ext cx="1346057" cy="427200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u}_\mathrm{f} = [ &#10;\eta, \mathrm{sigma}_f, \xi, \zeta&#10;]^T$&#10;&#10;&#10;&#10;\end{document}" title="IguanaTex Bitmap Display">
            <a:extLst>
              <a:ext uri="{FF2B5EF4-FFF2-40B4-BE49-F238E27FC236}">
                <a16:creationId xmlns:a16="http://schemas.microsoft.com/office/drawing/2014/main" id="{DA50C21D-C83E-4FDA-AE34-3D0899BD17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579799"/>
            <a:ext cx="1756114" cy="23177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24F025C-875B-4710-9A1D-39AA932A79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98" y="3467574"/>
            <a:ext cx="2839572" cy="1106952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&#10;Höhenruder&#10;&#10;&#10;\end{document}" title="IguanaTex Bitmap Display">
            <a:extLst>
              <a:ext uri="{FF2B5EF4-FFF2-40B4-BE49-F238E27FC236}">
                <a16:creationId xmlns:a16="http://schemas.microsoft.com/office/drawing/2014/main" id="{2A327484-2BF5-44BF-8FF2-FFBB717F844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12" y="3670744"/>
            <a:ext cx="1134554" cy="157130"/>
          </a:xfrm>
          <a:prstGeom prst="rect">
            <a:avLst/>
          </a:prstGeom>
        </p:spPr>
      </p:pic>
      <p:pic>
        <p:nvPicPr>
          <p:cNvPr id="25" name="Grafik 24" descr="\documentclass{article}&#10;\usepackage{amsmath}&#10;\pagestyle{empty}&#10;\begin{document}&#10;Seitenruder&#10;&#10;&#10;&#10;\end{document}" title="IguanaTex Bitmap Display">
            <a:extLst>
              <a:ext uri="{FF2B5EF4-FFF2-40B4-BE49-F238E27FC236}">
                <a16:creationId xmlns:a16="http://schemas.microsoft.com/office/drawing/2014/main" id="{F95424CD-CC42-4CEE-98D3-E529419BB16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408915"/>
            <a:ext cx="1021608" cy="150544"/>
          </a:xfrm>
          <a:prstGeom prst="rect">
            <a:avLst/>
          </a:prstGeom>
        </p:spPr>
      </p:pic>
      <p:pic>
        <p:nvPicPr>
          <p:cNvPr id="27" name="Grafik 26" descr="\documentclass{article}&#10;\usepackage{amsmath}&#10;\pagestyle{empty}&#10;\begin{document}&#10;&#10;Querruder&#10;&#10;&#10;\end{document}" title="IguanaTex Bitmap Display">
            <a:extLst>
              <a:ext uri="{FF2B5EF4-FFF2-40B4-BE49-F238E27FC236}">
                <a16:creationId xmlns:a16="http://schemas.microsoft.com/office/drawing/2014/main" id="{B46DAC31-8C81-4893-8A2A-3BFCC3101B5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4" y="3942553"/>
            <a:ext cx="773292" cy="157183"/>
          </a:xfrm>
          <a:prstGeom prst="rect">
            <a:avLst/>
          </a:prstGeom>
        </p:spPr>
      </p:pic>
      <p:pic>
        <p:nvPicPr>
          <p:cNvPr id="29" name="Grafik 28" descr="\documentclass{article}&#10;\usepackage{amsmath}&#10;\pagestyle{empty}&#10;\begin{document}&#10;Triebwerk&#10;&#10;&#10;&#10;\end{document}" title="IguanaTex Bitmap Display">
            <a:extLst>
              <a:ext uri="{FF2B5EF4-FFF2-40B4-BE49-F238E27FC236}">
                <a16:creationId xmlns:a16="http://schemas.microsoft.com/office/drawing/2014/main" id="{9E345D91-E0FD-4315-B1A0-591E7C7E840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42" y="4633185"/>
            <a:ext cx="923070" cy="1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2650B0-1C44-4309-B13B-746DF708DE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98" y="1273324"/>
            <a:ext cx="5617028" cy="3810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B0CB1D-BE15-4AA6-86E2-EA2C4981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Dynamik und Kinematik</a:t>
            </a:r>
          </a:p>
        </p:txBody>
      </p:sp>
      <p:pic>
        <p:nvPicPr>
          <p:cNvPr id="10" name="Inhaltsplatzhalter 37">
            <a:extLst>
              <a:ext uri="{FF2B5EF4-FFF2-40B4-BE49-F238E27FC236}">
                <a16:creationId xmlns:a16="http://schemas.microsoft.com/office/drawing/2014/main" id="{DB464277-D6BA-42A0-87AB-1B2E1A62EC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782" y="1273324"/>
            <a:ext cx="561702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Grafik 10" descr="\documentclass{article}&#10;\usepackage{amsmath}&#10;\pagestyle{empty}&#10;\begin{document}&#10;Dynamik und Kinematik&#10;&#10;&#10;&#10;\end{document}" title="IguanaTex Bitmap Display">
            <a:extLst>
              <a:ext uri="{FF2B5EF4-FFF2-40B4-BE49-F238E27FC236}">
                <a16:creationId xmlns:a16="http://schemas.microsoft.com/office/drawing/2014/main" id="{E414AAC4-B82D-4A93-9304-15FD2A1F1F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12" y="1820792"/>
            <a:ext cx="1132755" cy="93862"/>
          </a:xfrm>
          <a:prstGeom prst="rect">
            <a:avLst/>
          </a:prstGeom>
        </p:spPr>
      </p:pic>
      <p:pic>
        <p:nvPicPr>
          <p:cNvPr id="12" name="Grafik 11" descr="\documentclass{article}&#10;\usepackage{amsmath}&#10;\pagestyle{empty}&#10;\begin{document}&#10;$\underline{r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14FD236F-6045-4BB4-87F7-C4541103E5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1" y="1566803"/>
            <a:ext cx="174371" cy="192122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49F3AEC6-2F55-4127-A94A-DD41ED4ABD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4" y="1597826"/>
            <a:ext cx="100825" cy="115650"/>
          </a:xfrm>
          <a:prstGeom prst="rect">
            <a:avLst/>
          </a:prstGeom>
        </p:spPr>
      </p:pic>
      <p:pic>
        <p:nvPicPr>
          <p:cNvPr id="14" name="Grafik 13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36A5445D-9BE8-4306-8835-4348FE45D5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3" y="1952871"/>
            <a:ext cx="127248" cy="11565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A23B8F7A-007F-4A9D-8B42-BF49694FD3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3" y="2247072"/>
            <a:ext cx="126553" cy="153271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$h^\mathcal{G}$&#10;&#10;&#10;\end{document}" title="IguanaTex Bitmap Display">
            <a:extLst>
              <a:ext uri="{FF2B5EF4-FFF2-40B4-BE49-F238E27FC236}">
                <a16:creationId xmlns:a16="http://schemas.microsoft.com/office/drawing/2014/main" id="{7D7D7EC8-AEA5-47C6-8380-5583640E9B9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84" y="2524670"/>
            <a:ext cx="190525" cy="167205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Modellierung eines Flugzeugs&#10;&#10;&#10;&#10;\end{document}" title="IguanaTex Bitmap Display">
            <a:extLst>
              <a:ext uri="{FF2B5EF4-FFF2-40B4-BE49-F238E27FC236}">
                <a16:creationId xmlns:a16="http://schemas.microsoft.com/office/drawing/2014/main" id="{9E4CCBB3-19A2-44D6-954F-3DA7D40FE7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0" y="1292925"/>
            <a:ext cx="1645236" cy="115953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$\underline{q}_\mathrm{g}^\mathcal{F}$&#10;&#10;&#10;&#10;\end{document}" title="IguanaTex Bitmap Display">
            <a:extLst>
              <a:ext uri="{FF2B5EF4-FFF2-40B4-BE49-F238E27FC236}">
                <a16:creationId xmlns:a16="http://schemas.microsoft.com/office/drawing/2014/main" id="{AFDAC86D-A167-45E3-AC9A-C148C53FEA1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1" y="2507636"/>
            <a:ext cx="175098" cy="222864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$\underline{v}$&#10;&#10;&#10;&#10;\end{document}" title="IguanaTex Bitmap Display">
            <a:extLst>
              <a:ext uri="{FF2B5EF4-FFF2-40B4-BE49-F238E27FC236}">
                <a16:creationId xmlns:a16="http://schemas.microsoft.com/office/drawing/2014/main" id="{3B883686-FD0E-4029-932E-3D20120382B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23" y="3120499"/>
            <a:ext cx="100825" cy="115650"/>
          </a:xfrm>
          <a:prstGeom prst="rect">
            <a:avLst/>
          </a:prstGeom>
        </p:spPr>
      </p:pic>
      <p:pic>
        <p:nvPicPr>
          <p:cNvPr id="20" name="Grafik 19" descr="\documentclass{article}&#10;\usepackage{amsmath}&#10;\pagestyle{empty}&#10;\begin{document}&#10;$\underline{\omega}$&#10;&#10;&#10;&#10;\end{document}" title="IguanaTex Bitmap Display">
            <a:extLst>
              <a:ext uri="{FF2B5EF4-FFF2-40B4-BE49-F238E27FC236}">
                <a16:creationId xmlns:a16="http://schemas.microsoft.com/office/drawing/2014/main" id="{001E6111-712F-480E-B90D-D0205041D0C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33" y="3120499"/>
            <a:ext cx="128116" cy="116102"/>
          </a:xfrm>
          <a:prstGeom prst="rect">
            <a:avLst/>
          </a:prstGeom>
        </p:spPr>
      </p:pic>
      <p:pic>
        <p:nvPicPr>
          <p:cNvPr id="21" name="Grafik 20" descr="\documentclass{article}&#10;\usepackage{amsmath}&#10;\pagestyle{empty}&#10;\begin{document}&#10;$\underline{\varphi}$&#10;&#10;&#10;&#10;\end{document}" title="IguanaTex Bitmap Display">
            <a:extLst>
              <a:ext uri="{FF2B5EF4-FFF2-40B4-BE49-F238E27FC236}">
                <a16:creationId xmlns:a16="http://schemas.microsoft.com/office/drawing/2014/main" id="{4159B3D1-CEED-4724-A3B2-7CB3CB655C6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21" y="3120951"/>
            <a:ext cx="127416" cy="153870"/>
          </a:xfrm>
          <a:prstGeom prst="rect">
            <a:avLst/>
          </a:prstGeom>
        </p:spPr>
      </p:pic>
      <p:pic>
        <p:nvPicPr>
          <p:cNvPr id="22" name="Inhaltsplatzhalter 4">
            <a:extLst>
              <a:ext uri="{FF2B5EF4-FFF2-40B4-BE49-F238E27FC236}">
                <a16:creationId xmlns:a16="http://schemas.microsoft.com/office/drawing/2014/main" id="{FCE56704-F2C2-40BE-AC53-F0A3FF261D4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232" y="2118743"/>
            <a:ext cx="1006218" cy="53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29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72,853"/>
  <p:tag name="ORIGINALWIDTH" val="11613,05"/>
  <p:tag name="LATEXADDIN" val="\documentclass{article}&#10;\usepackage{amsmath}&#10;\pagestyle{empty}&#10;\begin{document}&#10;&#10;\begin{table}[h]&#10; \begin{tabular}{||c c c c c ||} &#10; \hline&#10;Koordinatesystem&amp; Index  &amp; Anwendung &amp; Miitelpunkt&amp; Lage\\ [0.5ex] &#10;\hline&#10;Geodätisches&amp; $\mathcal{G}$  &amp; Schwerkraft und Höhe &amp;Massenschwerpunkt des Körpers&amp; $[x_\mathrm{g},y_\mathrm{g},z_\mathrm{g}]^T$ \\&#10;\hline&#10;Körperfestes&amp; $\mathcal{F}$  &amp; Schubkraft und Geschwindigkeiten &amp;Massenschwerpunkt des Körpers&amp; $[x_\mathrm{f},y_\mathrm{f},z_\mathrm{f}]^T$ \\&#10;\hline&#10;&#10;Aerodynamisches&amp; $\mathcal{A}$  &amp; Aerodynamische Kräfte &amp;Aerodynamischer Schwerpunkt des Körpers&amp; $[x_\mathrm{a},y_\mathrm{a},z_\mathrm{a}]^T$ \\&#10; [1ex] &#10; \hline&#10;\end{tabular}&#10;\end{table}&#10;&#10;&#10;\end{document}"/>
  <p:tag name="IGUANATEXSIZE" val="20"/>
  <p:tag name="IGUANATEXCURSOR" val="643"/>
  <p:tag name="TRANSPARENCY" val="Wahr"/>
  <p:tag name="FILENAME" val=""/>
  <p:tag name="LATEXENGINEID" val="0"/>
  <p:tag name="TEMPFOLDER" val="D:\TU-DARMSTADT\Master\4- Semester\Projektseminar\Vortrag\temp\"/>
  <p:tag name="LATEXFORMHEIGHT" val="492,75"/>
  <p:tag name="LATEXFORMWIDTH" val="672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66,4792"/>
  <p:tag name="LATEXADDIN" val="\documentclass{article}&#10;\usepackage{amsmath}&#10;\pagestyle{empty}&#10;\begin{document}&#10;$z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7,2216"/>
  <p:tag name="ORIGINALWIDTH" val="2576,678"/>
  <p:tag name="LATEXADDIN" val="\documentclass{article}&#10;\usepackage{amsmath}&#10;\pagestyle{empty}&#10;\begin{document}&#10;$\underline{v}_\mathrm{A} = \underline{v}- \underline{v}_\mathrm{w}  = [u_\mathrm{A},v_\mathrm{A},w_\mathrm{A}]^T $ &#10;&#10;&#10;\end{document}"/>
  <p:tag name="IGUANATEXSIZE" val="15"/>
  <p:tag name="IGUANATEXCURSOR" val="1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1,1436"/>
  <p:tag name="LATEXADDIN" val="\documentclass{article}&#10;\usepackage{amsmath}&#10;\pagestyle{empty}&#10;\begin{document}&#10;&#10;$V_\mathrm{A} = |\underline{v}_\mathrm{A}| $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05,6993"/>
  <p:tag name="ORIGINALWIDTH" val="1396,325"/>
  <p:tag name="LATEXADDIN" val="\documentclass{article}&#10;\usepackage{amsmath}&#10;\pagestyle{empty}&#10;\begin{document}&#10; $\alpha = \tan^{-1}(\dfrac{w_\mathrm{A}}{u_\mathrm{A}})$&#10;&#10;&#10;&#10;\end{document}"/>
  <p:tag name="IGUANATEXSIZE" val="15"/>
  <p:tag name="IGUANATEXCURSOR" val="13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05,6993"/>
  <p:tag name="ORIGINALWIDTH" val="1321,335"/>
  <p:tag name="LATEXADDIN" val="\documentclass{article}&#10;\usepackage{amsmath}&#10;\pagestyle{empty}&#10;\begin{document}&#10;$\beta = \sin^{-1}(\dfrac{v_\mathrm{A}}{V_\mathrm{A}})$&#10;&#10;&#10;&#10;\end{document}"/>
  <p:tag name="IGUANATEXSIZE" val="15"/>
  <p:tag name="IGUANATEXCURSOR" val="13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2662,167"/>
  <p:tag name="LATEXADDIN" val="\documentclass{article}&#10;\usepackage{amsmath}&#10;\pagestyle{empty}&#10;\begin{document}&#10;&#10;$ T = 288.15 \mathrm{K} - 0.0065h^\mathcal{G}\mathrm{K/m}$&#10;&#10;&#10;\end{document}"/>
  <p:tag name="IGUANATEXSIZE" val="15"/>
  <p:tag name="IGUANATEXCURSOR" val="13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66,1417"/>
  <p:tag name="ORIGINALWIDTH" val="4413,198"/>
  <p:tag name="LATEXADDIN" val="\documentclass{article}&#10;\usepackage{amsmath}&#10;\pagestyle{empty}&#10;\begin{document}&#10;&#10;$\rho = \dfrac{101325\mathrm{N/m^2}(\dfrac{T}{288.15  \mathrm{K}})^{\dfrac{g}{1.86584 \mathrm{m/s^2}}}}{287.053T/\mathrm{K}} \mathrm{Kg/Nm}$&#10;&#10;&#10;\end{document}"/>
  <p:tag name="IGUANATEXSIZE" val="15"/>
  <p:tag name="IGUANATEXCURSOR" val="18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0,6974"/>
  <p:tag name="ORIGINALWIDTH" val="938,8826"/>
  <p:tag name="LATEXADDIN" val="\documentclass{article}&#10;\usepackage{amsmath}&#10;\pagestyle{empty}&#10;\begin{document}&#10;&#10;$q_\mathrm{s} = \dfrac{1}{2}\rho V_\mathrm{A}^2$&#10;&#10;&#10;\end{document}"/>
  <p:tag name="IGUANATEXSIZE" val="15"/>
  <p:tag name="IGUANATEXCURSOR" val="12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71,7285"/>
  <p:tag name="LATEXADDIN" val="\documentclass{article}&#10;\usepackage{amsmath}&#10;\pagestyle{empty}&#10;\begin{document}&#10;$z_a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6,228"/>
  <p:tag name="LATEXADDIN" val="\documentclass{article}&#10;\usepackage{amsmath}&#10;\pagestyle{empty}&#10;\begin{document}&#10;$z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90,4762"/>
  <p:tag name="LATEXADDIN" val="\documentclass{article}&#10;\usepackage{amsmath}&#10;\pagestyle{empty}&#10;\begin{document}&#10;$x_g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1697,038"/>
  <p:tag name="LATEXADDIN" val="\documentclass{article}&#10;\usepackage{amsmath}&#10;\pagestyle{empty}&#10;\begin{document}&#10;$C_\mathrm{A_F}^\mathcal{A} = K_\alpha(\alpha - \alpha_0)$&#10;&#10;&#10;&#10;\end{document}"/>
  <p:tag name="IGUANATEXSIZE" val="20"/>
  <p:tag name="IGUANATEXCURSOR" val="13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1572,553"/>
  <p:tag name="LATEXADDIN" val="\documentclass{article}&#10;\usepackage{amsmath}&#10;\pagestyle{empty}&#10;\begin{document}&#10;&#10;$C_\mathrm{A}^\mathcal{A} = C_\mathrm{A_F}^\mathcal{A}+C_\mathrm{A_H}^\mathcal{A}$&#10;&#10;&#10;\end{document}"/>
  <p:tag name="IGUANATEXSIZE" val="20"/>
  <p:tag name="IGUANATEXCURSOR" val="16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0,4424"/>
  <p:tag name="ORIGINALWIDTH" val="2865,392"/>
  <p:tag name="LATEXADDIN" val="\documentclass{article}&#10;\usepackage{amsmath}&#10;\pagestyle{empty}&#10;\begin{document}&#10;$C_\mathrm{A_H}^\mathcal{A} = 3.1 (\alpha - \epsilon-\eta + q)\dfrac{l_\mathrm{t}}{V_\mathrm{A}}\dfrac{S_\mathrm{H}}{S}$&#10;&#10;&#10;&#10;\end{document}"/>
  <p:tag name="IGUANATEXSIZE" val="20"/>
  <p:tag name="IGUANATEXCURSOR" val="14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7,9677"/>
  <p:tag name="ORIGINALWIDTH" val="2667,417"/>
  <p:tag name="LATEXADDIN" val="\documentclass{article}&#10;\usepackage{amsmath}&#10;\pagestyle{empty}&#10;\begin{document}&#10;$C_\mathrm{W}^\mathcal{A} = C_\mathrm{W_0} + \kappa(C_\mathrm{A_F}^\mathcal{A}-C_\mathrm{A_0})^2.$&#10;&#10;&#10;&#10;\end{document}"/>
  <p:tag name="IGUANATEXSIZE" val="15"/>
  <p:tag name="IGUANATEXCURSOR" val="17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6,2167"/>
  <p:tag name="ORIGINALWIDTH" val="1614,548"/>
  <p:tag name="LATEXADDIN" val="\documentclass{article}&#10;\usepackage{amsmath}&#10;\pagestyle{empty}&#10;\begin{document}&#10;$C_\mathrm{Q}^\mathcal{A} = K_\beta\beta + K_\zeta\zeta$&#10;&#10;&#10;&#10;\end{document}"/>
  <p:tag name="IGUANATEXSIZE" val="15"/>
  <p:tag name="IGUANATEXCURSOR" val="13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3300,337"/>
  <p:tag name="LATEXADDIN" val="\documentclass{article}&#10;\usepackage{amsmath}&#10;\pagestyle{empty}&#10;\begin{document}&#10;&#10;$\underline{c}_\mathrm{m}  = \begin{bmatrix} &#10;C_\mathrm{l}\\&#10;C_\mathrm{m}\\&#10;C_\mathrm{n}&#10;\end{bmatrix}=\underline{n} + \dfrac{\partial  \underline{c}_\mathrm{m}}{\partial  \underline{c}_x} \underline{\omega} + \dfrac{\partial  \underline{c}_\mathrm{m}}{\partial  \underline{c}_u}  \begin{bmatrix}&#10;\xi\\\eta\\&#10;\zeta\end{bmatrix}$&#10;&#10;&#10;\end{document}"/>
  <p:tag name="IGUANATEXSIZE" val="15"/>
  <p:tag name="IGUANATEXCURSOR" val="3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95,7255"/>
  <p:tag name="LATEXADDIN" val="\documentclass{article}&#10;\usepackage{amsmath}&#10;\pagestyle{empty}&#10;\begin{document}&#10;$x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0,225"/>
  <p:tag name="LATEXADDIN" val="\documentclass{article}&#10;\usepackage{amsmath}&#10;\pagestyle{empty}&#10;\begin{document}&#10;$x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8,4814"/>
  <p:tag name="ORIGINALWIDTH" val="86,23921"/>
  <p:tag name="LATEXADDIN" val="\documentclass{article}&#10;\usepackage{amsmath}&#10;\pagestyle{empty}&#10;\begin{document}&#10;$\thet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2861,642"/>
  <p:tag name="LATEXADDIN" val="\documentclass{article}&#10;\usepackage{amsmath}&#10;\pagestyle{empty}&#10;\begin{document}&#10;Triebwerk und Aerodynamische\\&#10;&#10;&#10;&#10;\end{document}"/>
  <p:tag name="IGUANATEXSIZE" val="20"/>
  <p:tag name="IGUANATEXCURSOR" val="11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9,2313"/>
  <p:tag name="ORIGINALWIDTH" val="1896,513"/>
  <p:tag name="LATEXADDIN" val="\documentclass{article}&#10;\usepackage{amsmath}&#10;\pagestyle{empty}&#10;\begin{document}&#10;&#10;Kräfte und Momente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2055,493"/>
  <p:tag name="LATEXADDIN" val="\documentclass{article}&#10;\usepackage{amsmath}&#10;\pagestyle{empty}&#10;\begin{document}&#10;$\underline{r}^\mathcal{F}_\mathrm{schub} = \mathrm{sigma}_f mg\begin{bmatrix} &#10;1\\&#10;0\\&#10;0&#10;\end{bmatrix}$&#10;&#10;&#10;&#10;\end{document}"/>
  <p:tag name="IGUANATEXSIZE" val="15"/>
  <p:tag name="IGUANATEXCURSOR" val="12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5,4631"/>
  <p:tag name="ORIGINALWIDTH" val="2752,906"/>
  <p:tag name="LATEXADDIN" val="\documentclass{article}&#10;\usepackage{amsmath}&#10;\pagestyle{empty}&#10;\begin{document}&#10;&#10;$\underline{q}^\mathcal{F}_\mathrm{schub} = (\underline{p}_\mathrm{schub}-\underline{p}_\mathrm{sp})\times\underline{r}^\mathcal{F}_\mathrm{schub}$&#10;&#10;&#10;\end{document}"/>
  <p:tag name="IGUANATEXSIZE" val="15"/>
  <p:tag name="IGUANATEXCURSOR" val="22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1560,555"/>
  <p:tag name="LATEXADDIN" val="\documentclass{article}&#10;\usepackage{amsmath}&#10;\pagestyle{empty}&#10;\begin{document}&#10;&#10;$\underline{r}^\mathcal{A}_\mathrm{a} = q_\mathrm{s} S\begin{bmatrix} &#10;-C_\mathrm{W}\\&#10; C_\mathrm{Q}\\&#10;-C_\mathrm{A}&#10;\end{bmatrix}$&#10;&#10;&#10;\end{document}"/>
  <p:tag name="IGUANATEXSIZE" val="15"/>
  <p:tag name="IGUANATEXCURSOR" val="13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1457,068"/>
  <p:tag name="LATEXADDIN" val="\documentclass{article}&#10;\usepackage{amsmath}&#10;\pagestyle{empty}&#10;\begin{document}&#10;&#10;$\underline{q}^\mathcal{F}_\mathrm{a} = q_\mathrm{s} S\begin{bmatrix} &#10;bC_\mathrm{l}\\&#10;cC_\mathrm{m}\\&#10;bC_\mathrm{n}&#10;\end{bmatrix}$&#10;&#10;&#10;\end{document}"/>
  <p:tag name="IGUANATEXSIZE" val="15"/>
  <p:tag name="IGUANATEXCURSOR" val="16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2,4672"/>
  <p:tag name="ORIGINALWIDTH" val="2341,207"/>
  <p:tag name="LATEXADDIN" val="\documentclass{article}&#10;\usepackage{amsmath}&#10;\pagestyle{empty}&#10;\begin{document}&#10;$\underline{r}^\mathcal{F}_\mathrm{g} = \textbf{T}_\mathrm{fa}(\alpha,\beta)\underline{r}^\mathcal{A}_\mathrm{a} + \underline{r}^\mathcal{F}_\mathrm{schub}$&#10;&#10;&#10;&#10;\end{document}"/>
  <p:tag name="IGUANATEXSIZE" val="15"/>
  <p:tag name="IGUANATEXCURSOR" val="15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1517,81"/>
  <p:tag name="LATEXADDIN" val="\documentclass{article}&#10;\usepackage{amsmath}&#10;\pagestyle{empty}&#10;\begin{document}&#10;&#10;$\underline{q}^\mathcal{F}_\mathrm{g} = \underline{q}^\mathcal{F}_\mathrm{a} + \underline{q}^\mathcal{F}_\mathrm{schub}$&#10;&#10;&#10;\end{document}"/>
  <p:tag name="IGUANATEXSIZE" val="15"/>
  <p:tag name="IGUANATEXCURSOR" val="20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6,4754"/>
  <p:tag name="ORIGINALWIDTH" val="456,6929"/>
  <p:tag name="LATEXADDIN" val="\documentclass{article}&#10;\usepackage{amsmath}&#10;\pagestyle{empty}&#10;\begin{document}&#10;&#10;$\dot{\textbf{I}} = 0$&#10;&#10;&#10;\end{document}"/>
  <p:tag name="IGUANATEXSIZE" val="15"/>
  <p:tag name="IGUANATEXCURSOR" val="10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70,116"/>
  <p:tag name="ORIGINALWIDTH" val="2797,15"/>
  <p:tag name="LATEXADDIN" val="\documentclass{article}&#10;\usepackage{amsmath}&#10;\pagestyle{empty}&#10;\begin{document}&#10;&#10;$\underline{n} = \begin{bmatrix} &#10;-1.4\beta \\&#10;-0.59 -3.1(\alpha-\epsilon)\dfrac{S_\mathrm{H}l_\mathrm{H}}{Sc} \\&#10;(1 - \alpha\dfrac{180}{15\pi})\beta&#10;\end{bmatrix}$&#10;&#10;&#10;\end{document}"/>
  <p:tag name="IGUANATEXSIZE" val="15"/>
  <p:tag name="IGUANATEXCURSOR" val="24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74,3907"/>
  <p:tag name="ORIGINALWIDTH" val="3556,805"/>
  <p:tag name="LATEXADDIN" val="\documentclass{article}&#10;\usepackage{amsmath}&#10;\pagestyle{empty}&#10;\begin{document}&#10;&#10;$\dfrac{\partial  \underline{c}_\mathrm{m}}{\partial  \underline{c}_x} = \dfrac{c}{V_\mathrm{A}}\begin{bmatrix} &#10;-11 &amp; 0 &amp; 5 \\&#10;0 &amp;-4.03\dfrac{S_\mathrm{H}l_\mathrm{H}^2}{Sc}&amp;0 \\&#10;1.7 &amp; 0 &amp; -11.5&#10;\end{bmatrix}$&#10;&#10;&#10;\end{document}"/>
  <p:tag name="IGUANATEXSIZE" val="20"/>
  <p:tag name="IGUANATEXCURSOR" val="29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872,1409"/>
  <p:tag name="ORIGINALWIDTH" val="3172,103"/>
  <p:tag name="LATEXADDIN" val="\documentclass{article}&#10;\usepackage{amsmath}&#10;\pagestyle{empty}&#10;\begin{document}&#10;&#10;$\dfrac{\partial  \underline{c}_\mathrm{m}}{\partial  \underline{c}_u} = \begin{bmatrix} &#10;-0.6 &amp; 0 &amp; 0.22 \\&#10;0 &amp;-3.1\dfrac{S_\mathrm{H}l_\mathrm{H}}{Sc}&amp;0 \\&#10;0 &amp; 0 &amp; -0.63&#10;\end{bmatrix}$&#10;&#10;&#10;\end{document}"/>
  <p:tag name="IGUANATEXSIZE" val="20"/>
  <p:tag name="IGUANATEXCURSOR" val="26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2861,642"/>
  <p:tag name="LATEXADDIN" val="\documentclass{article}&#10;\usepackage{amsmath}&#10;\pagestyle{empty}&#10;\begin{document}&#10;Triebwerk und Aerodynamische\\&#10;&#10;&#10;&#10;\end{document}"/>
  <p:tag name="IGUANATEXSIZE" val="20"/>
  <p:tag name="IGUANATEXCURSOR" val="11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9,2313"/>
  <p:tag name="ORIGINALWIDTH" val="1896,513"/>
  <p:tag name="LATEXADDIN" val="\documentclass{article}&#10;\usepackage{amsmath}&#10;\pagestyle{empty}&#10;\begin{document}&#10;&#10;Kräfte und Momente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59,242"/>
  <p:tag name="LATEXADDIN" val="\documentclass{article}&#10;\usepackage{amsmath}&#10;\pagestyle{empty}&#10;\begin{document}&#10;Geometrische Beiwerte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19,2351"/>
  <p:tag name="LATEXADDIN" val="\documentclass{article}&#10;\usepackage{amsmath}&#10;\pagestyle{empty}&#10;\begin{document}&#10;$\underline{u}$&#10;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3,7195"/>
  <p:tag name="ORIGINALWIDTH" val="1286,089"/>
  <p:tag name="LATEXADDIN" val="\documentclass{article}&#10;\usepackage{amsmath}&#10;\pagestyle{empty}&#10;\begin{document}&#10;$$[C_\mathrm{A},C_\mathrm{W},C_\mathrm{Q}]^T$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6,228"/>
  <p:tag name="LATEXADDIN" val="\documentclass{article}&#10;\usepackage{amsmath}&#10;\pagestyle{empty}&#10;\begin{document}&#10;$z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2,4784"/>
  <p:tag name="ORIGINALWIDTH" val="225,7218"/>
  <p:tag name="LATEXADDIN" val="\documentclass{article}&#10;\usepackage{amsmath}&#10;\pagestyle{empty}&#10;\begin{document}&#10;$V_\mathrm{A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71,7285"/>
  <p:tag name="LATEXADDIN" val="\documentclass{article}&#10;\usepackage{amsmath}&#10;\pagestyle{empty}&#10;\begin{document}&#10;$z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,9704"/>
  <p:tag name="ORIGINALWIDTH" val="1142,107"/>
  <p:tag name="LATEXADDIN" val="\documentclass{article}&#10;\usepackage{amsmath}&#10;\pagestyle{empty}&#10;\begin{document}&#10;$$[C_\mathrm{l},C_\mathrm{m},C_\mathrm{n}]^T$$&#10;&#10;&#10;&#10;\end{document}"/>
  <p:tag name="IGUANATEXSIZE" val="20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200,225"/>
  <p:tag name="LATEXADDIN" val="\documentclass{article}&#10;\usepackage{amsmath}&#10;\pagestyle{empty}&#10;\begin{document}&#10;$x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66,4792"/>
  <p:tag name="LATEXADDIN" val="\documentclass{article}&#10;\usepackage{amsmath}&#10;\pagestyle{empty}&#10;\begin{document}&#10;$z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109,4863"/>
  <p:tag name="LATEXADDIN" val="\documentclass{article}&#10;\usepackage{amsmath}&#10;\pagestyle{empty}&#10;\begin{document}&#10;$\phi$&#10;&#10;&#10;&#10;\end{document}"/>
  <p:tag name="IGUANATEXSIZE" val="20"/>
  <p:tag name="IGUANATEXCURSOR" val="8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2332"/>
  <p:tag name="ORIGINALWIDTH" val="179,2276"/>
  <p:tag name="LATEXADDIN" val="\documentclass{article}&#10;\usepackage{amsmath}&#10;\pagestyle{empty}&#10;\begin{document}&#10;$y_a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73,9783"/>
  <p:tag name="LATEXADDIN" val="\documentclass{article}&#10;\usepackage{amsmath}&#10;\pagestyle{empty}&#10;\begin{document}&#10;$y_g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6863,142"/>
  <p:tag name="LATEXADDIN" val="\documentclass{article}&#10;\usepackage{amsmath}&#10;\pagestyle{empty}&#10;\begin{document}&#10;&#10;$\textbf{T}_\mathrm{fg} =\begin{bmatrix} &#10;1 &amp; 0&amp; 0\\&#10;0 &amp; \cos(\phi) &amp; \sin(\phi)\\&#10;0&amp;  -\sin(\phi)&amp; \cos(\phi)&#10;\end{bmatrix} \begin{bmatrix} &#10;\cos(\theta) &amp; 0&amp; -\sin(\theta)\\&#10;0 &amp; 1 &amp; 0\\&#10;\sin(\theta)&amp;  0&amp; \cos(\theta)&#10;\end{bmatrix}\begin{bmatrix} &#10;\cos(\psi) &amp; \sin(\psi)&amp; 0\\&#10;-\sin(\psi) &amp; \cos(\psi) &amp; 0\\&#10;0&amp;  0&amp; 1&#10;\end{bmatrix}$&#10;&#10;&#10;\end{document}"/>
  <p:tag name="IGUANATEXSIZE" val="15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4764,154"/>
  <p:tag name="LATEXADDIN" val="\documentclass{article}&#10;\usepackage{amsmath}&#10;\pagestyle{empty}&#10;\begin{document}&#10;&#10;$\textbf{T}_\mathrm{fa} = \begin{bmatrix} &#10;\cos(\alpha) &amp; 0&amp; -\sin(\alpha)\\&#10;0 &amp; 1 &amp; 0\\&#10;\sin(\alpha)&amp;  0&amp; \cos(\alpha)&#10;\end{bmatrix}\begin{bmatrix} &#10;\cos(\beta) &amp; -\sin(\beta)&amp; 0\\&#10;\sin(\beta) &amp; \cos(\beta) &amp; 0\\&#10;0&amp;  0&amp; 1&#10;\end{bmatrix}$&#10;&#10;&#10;\end{document}"/>
  <p:tag name="IGUANATEXSIZE" val="15"/>
  <p:tag name="IGUANATEXCURSOR" val="3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70,7162"/>
  <p:tag name="ORIGINALWIDTH" val="887,889"/>
  <p:tag name="LATEXADDIN" val="\documentclass{article}&#10;\usepackage{amsmath}&#10;\pagestyle{empty}&#10;\begin{document}&#10;&#10;$\textbf{T}_\mathrm{gf} = \textbf{T}_\mathrm{fg}^T$&#10;&#10;&#10;\end{document}"/>
  <p:tag name="IGUANATEXSIZE" val="15"/>
  <p:tag name="IGUANATEXCURSOR" val="13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2,2197"/>
  <p:tag name="ORIGINALWIDTH" val="889,3888"/>
  <p:tag name="LATEXADDIN" val="\documentclass{article}&#10;\usepackage{amsmath}&#10;\pagestyle{empty}&#10;\begin{document}&#10;&#10;$\textbf{T}_\mathrm{af} = \textbf{T}_\mathrm{fa}^T$&#10;&#10;&#10;\end{document}"/>
  <p:tag name="IGUANATEXSIZE" val="15"/>
  <p:tag name="IGUANATEXCURSOR" val="13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1180,352"/>
  <p:tag name="LATEXADDIN" val="\documentclass{article}&#10;\usepackage{amsmath}&#10;\pagestyle{empty}&#10;\begin{document}&#10;$\underline{v} = [u, v, w]^T$&#10;&#10;&#10;&#10;\end{document}"/>
  <p:tag name="IGUANATEXSIZE" val="15"/>
  <p:tag name="IGUANATEXCURSOR" val="10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3,7346"/>
  <p:tag name="ORIGINALWIDTH" val="195,7255"/>
  <p:tag name="LATEXADDIN" val="\documentclass{article}&#10;\usepackage{amsmath}&#10;\pagestyle{empty}&#10;\begin{document}&#10;$x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7,4691"/>
  <p:tag name="ORIGINALWIDTH" val="961,3798"/>
  <p:tag name="LATEXADDIN" val="\documentclass{article}&#10;\usepackage{amsmath}&#10;\pagestyle{empty}&#10;\begin{document}&#10;$\underline{\varphi} = [\phi, \theta]^T$&#10;&#10;&#10;&#10;\end{document}"/>
  <p:tag name="IGUANATEXSIZE" val="15"/>
  <p:tag name="IGUANATEXCURSOR" val="12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1131,609"/>
  <p:tag name="LATEXADDIN" val="\documentclass{article}&#10;\usepackage{amsmath}&#10;\pagestyle{empty}&#10;\begin{document}&#10;$\underline{\omega} = [p, q, r]^T$&#10;&#10;&#10;&#10;\end{document}"/>
  <p:tag name="IGUANATEXSIZE" val="15"/>
  <p:tag name="IGUANATEXCURSOR" val="11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868,3914"/>
  <p:tag name="LATEXADDIN" val="\documentclass{article}&#10;\usepackage{amsmath}&#10;\pagestyle{empty}&#10;\begin{document}&#10;$h^\mathcal{G} = -z^\mathcal{G}$&#10;&#10;&#10;&#10;\end{document}"/>
  <p:tag name="IGUANATEXSIZE" val="15"/>
  <p:tag name="IGUANATEXCURSOR" val="11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94,301"/>
  <p:tag name="LATEXADDIN" val="\documentclass{article}&#10;\usepackage{amsmath}&#10;\pagestyle{empty}&#10;\begin{document}&#10;$\underline{x}_\mathrm{f} = [ &#10;\underline{v},&#10;\underline{\omega},&#10;\underline{\varphi},&#10;h^\mathcal{G}&#10;]^T&#10;$&#10;&#10;&#10;\end{document}"/>
  <p:tag name="IGUANATEXSIZE" val="15"/>
  <p:tag name="IGUANATEXCURSOR" val="1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6,4829"/>
  <p:tag name="ORIGINALWIDTH" val="97,48779"/>
  <p:tag name="LATEXADDIN" val="\documentclass{article}&#10;\usepackage{amsmath}&#10;\pagestyle{empty}&#10;\begin{document}&#10;&#10;$\eta$&#10;&#10;&#10;\end{document}"/>
  <p:tag name="IGUANATEXSIZE" val="15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88,48898"/>
  <p:tag name="LATEXADDIN" val="\documentclass{article}&#10;\usepackage{amsmath}&#10;\pagestyle{empty}&#10;\begin{document}&#10;$\xi$&#10;&#10;&#10;&#10;\end{document}"/>
  <p:tag name="IGUANATEXSIZE" val="15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89,98874"/>
  <p:tag name="LATEXADDIN" val="\documentclass{article}&#10;\usepackage{amsmath}&#10;\pagestyle{empty}&#10;\begin{document}&#10;&#10;$\zeta$&#10;&#10;&#10;\end{document}"/>
  <p:tag name="IGUANATEXSIZE" val="15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7,1916"/>
  <p:tag name="ORIGINALWIDTH" val="1472,066"/>
  <p:tag name="LATEXADDIN" val="\documentclass{article}&#10;\usepackage{amsmath}&#10;\pagestyle{empty}&#10;\begin{document}&#10;$\mathrm{sigma}_f = \dfrac{F_\mathrm{schub}}{mg}$&#10;&#10;&#10;&#10;\end{document}"/>
  <p:tag name="IGUANATEXSIZE" val="15"/>
  <p:tag name="IGUANATEXCURSOR" val="12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3,4684"/>
  <p:tag name="ORIGINALWIDTH" val="1920,51"/>
  <p:tag name="LATEXADDIN" val="\documentclass{article}&#10;\usepackage{amsmath}&#10;\pagestyle{empty}&#10;\begin{document}&#10;$\underline{u}_\mathrm{f} = [ &#10;\eta, \mathrm{sigma}_f, \xi, \zeta&#10;]^T$&#10;&#10;&#10;&#10;\end{document}"/>
  <p:tag name="IGUANATEXSIZE" val="15"/>
  <p:tag name="IGUANATEXCURSOR" val="15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055,868"/>
  <p:tag name="LATEXADDIN" val="\documentclass{article}&#10;\usepackage{amsmath}&#10;\pagestyle{empty}&#10;\begin{document}&#10;&#10;Höhenruder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90,4762"/>
  <p:tag name="LATEXADDIN" val="\documentclass{article}&#10;\usepackage{amsmath}&#10;\pagestyle{empty}&#10;\begin{document}&#10;$x_g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0,7312"/>
  <p:tag name="ORIGINALWIDTH" val="1022,872"/>
  <p:tag name="LATEXADDIN" val="\documentclass{article}&#10;\usepackage{amsmath}&#10;\pagestyle{empty}&#10;\begin{document}&#10;Seitenruder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918,6352"/>
  <p:tag name="LATEXADDIN" val="\documentclass{article}&#10;\usepackage{amsmath}&#10;\pagestyle{empty}&#10;\begin{document}&#10;&#10;Querruder&#10;&#10;&#10;\end{document}"/>
  <p:tag name="IGUANATEXSIZE" val="20"/>
  <p:tag name="IGUANATEXCURSOR" val="90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890,1387"/>
  <p:tag name="LATEXADDIN" val="\documentclass{article}&#10;\usepackage{amsmath}&#10;\pagestyle{empty}&#10;\begin{document}&#10;Triebwerk&#10;&#10;&#10;&#10;\end{document}"/>
  <p:tag name="IGUANATEXSIZE" val="20"/>
  <p:tag name="IGUANATEXCURSOR" val="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2548,181"/>
  <p:tag name="LATEXADDIN" val="\documentclass{article}&#10;\usepackage{amsmath}&#10;\pagestyle{empty}&#10;\begin{document}&#10;&#10;$\underline{\dot{v}} = \dfrac{1}{m}\underline{r}_\mathrm{g} + \textbf{T}_\mathrm{fg}\begin{bmatrix} &#10;0\\&#10;0\\&#10;g&#10;\end{bmatrix} - \underline{\omega}\times\underline{v}$&#10;&#10;&#10;\end{document}"/>
  <p:tag name="IGUANATEXSIZE" val="15"/>
  <p:tag name="IGUANATEXCURSOR" val="24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10,4612"/>
  <p:tag name="ORIGINALWIDTH" val="2305,962"/>
  <p:tag name="LATEXADDIN" val="\documentclass{article}&#10;\usepackage{amsmath}&#10;\pagestyle{empty}&#10;\begin{document}&#10;&#10;$\underline{\dot{\omega}} = -\textbf{I}^{-1}\underline{\omega}\times\textbf{I}\underline{\omega} + \textbf{I}^{-1}\underline{q}^\mathcal{F}_\mathrm{g}$&#10;&#10;&#10;\end{document}"/>
  <p:tag name="IGUANATEXSIZE" val="15"/>
  <p:tag name="IGUANATEXCURSOR" val="23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1256,093"/>
  <p:tag name="LATEXADDIN" val="\documentclass{article}&#10;\usepackage{amsmath}&#10;\pagestyle{empty}&#10;\begin{document}&#10;&#10;$\underline{\dot{\varphi}} = \textbf{T}_\mathrm{\varphi}\textbf{J}(\underline{\varphi})\underline{\omega}$&#10;&#10;&#10;\end{document}"/>
  <p:tag name="IGUANATEXSIZE" val="15"/>
  <p:tag name="IGUANATEXCURSOR" val="16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,9066"/>
  <p:tag name="ORIGINALWIDTH" val="4938,882"/>
  <p:tag name="LATEXADDIN" val="\documentclass{article}&#10;\usepackage{amsmath}&#10;\pagestyle{empty}&#10;\begin{document}&#10;&#10;$\textbf{J}(\underline{\varphi}) = \dfrac{1}{\cos(\theta)}\begin{bmatrix} &#10;\cos(\theta) &amp; \sin(\theta)\sin(\phi)&amp;\cos(\phi)\sin(\theta)\\&#10;0&amp;\cos(\phi)\cos(\theta)&amp;-\sin(\phi)\cos(\theta)\\&#10;0&amp;\sin(\phi)&amp; \cos(\phi)&#10;\end{bmatrix}$&#10;&#10;&#10;\end{document}"/>
  <p:tag name="IGUANATEXSIZE" val="15"/>
  <p:tag name="IGUANATEXCURSOR" val="11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4,2182"/>
  <p:tag name="ORIGINALWIDTH" val="1713,536"/>
  <p:tag name="LATEXADDIN" val="\documentclass{article}&#10;\usepackage{amsmath}&#10;\pagestyle{empty}&#10;\begin{document}&#10;&#10;$\dot{h}^\mathcal{G} = -\textbf{T}_\mathrm{l}\textbf{T}_\mathrm{gf}(\varphi_g)\underline{v}$&#10;&#10;&#10;\end{document}"/>
  <p:tag name="IGUANATEXSIZE" val="15"/>
  <p:tag name="IGUANATEXCURSOR" val="17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49,831"/>
  <p:tag name="LATEXADDIN" val="\documentclass{article}&#10;\usepackage{amsmath}&#10;\pagestyle{empty}&#10;\begin{document}&#10;$\textbf{T}_\mathrm{l} = \begin{bmatrix}0&amp;0&amp;1\end{bmatrix}$&#10;&#10;&#10;&#10;\end{document}"/>
  <p:tag name="IGUANATEXSIZE" val="20"/>
  <p:tag name="IGUANATEXCURSOR" val="13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2332"/>
  <p:tag name="ORIGINALWIDTH" val="179,2276"/>
  <p:tag name="LATEXADDIN" val="\documentclass{article}&#10;\usepackage{amsmath}&#10;\pagestyle{empty}&#10;\begin{document}&#10;$y_a$&#10;&#10;&#10;&#10;\end{document}"/>
  <p:tag name="IGUANATEXSIZE" val="20"/>
  <p:tag name="IGUANATEXCURSOR" val="8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,9377"/>
  <p:tag name="ORIGINALWIDTH" val="1448,069"/>
  <p:tag name="LATEXADDIN" val="\documentclass{article}&#10;\usepackage{amsmath}&#10;\pagestyle{empty}&#10;\begin{document}&#10;&#10;$\textbf{T}_\mathrm{\varphi}=\begin{bmatrix} &#10;1 &amp; 0&amp;0\\&#10;0&amp;1&amp;0\end{bmatrix}$&#10;&#10;&#10;\end{document}"/>
  <p:tag name="IGUANATEXSIZE" val="20"/>
  <p:tag name="IGUANATEXCURSOR" val="14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04,237"/>
  <p:tag name="LATEXADDIN" val="\documentclass{article}&#10;\usepackage{amsmath}&#10;\pagestyle{empty}&#10;\begin{document}&#10;$\dfrac{1}{s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,74843"/>
  <p:tag name="ORIGINALWIDTH" val="55,49307"/>
  <p:tag name="LATEXADDIN" val="\documentclass{article}&#10;\usepackage{amsmath}&#10;\pagestyle{empty}&#10;\begin{document}&#10;-&#10;&#10;&#10;&#10;\end{document}"/>
  <p:tag name="IGUANATEXSIZE" val="20"/>
  <p:tag name="IGUANATEXCURSOR" val="8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,74843"/>
  <p:tag name="ORIGINALWIDTH" val="55,49307"/>
  <p:tag name="LATEXADDIN" val="\documentclass{article}&#10;\usepackage{amsmath}&#10;\pagestyle{empty}&#10;\begin{document}&#10;-&#10;&#10;&#10;&#10;\end{document}"/>
  <p:tag name="IGUANATEXSIZE" val="20"/>
  <p:tag name="IGUANATEXCURSOR" val="8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22,9472"/>
  <p:tag name="ORIGINALWIDTH" val="182,2272"/>
  <p:tag name="LATEXADDIN" val="\documentclass{article}&#10;\usepackage{amsmath}&#10;\pagestyle{empty}&#10;\begin{document}&#10;$\dfrac{1}{m}$&#10;&#10;&#10;&#10;\end{document}"/>
  <p:tag name="IGUANATEXSIZE" val="20"/>
  <p:tag name="IGUANATEXCURSOR" val="9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0,7199"/>
  <p:tag name="ORIGINALWIDTH" val="602,1747"/>
  <p:tag name="LATEXADDIN" val="\documentclass{article}&#10;\usepackage{amsmath}&#10;\pagestyle{empty}&#10;\begin{document}&#10;$\textbf{T}_\mathrm{fg}(\underline{\varphi)}$&#10;&#10;&#10;&#10;\end{document}"/>
  <p:tag name="IGUANATEXSIZE" val="20"/>
  <p:tag name="IGUANATEXCURSOR" val="12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78,2152"/>
  <p:tag name="ORIGINALWIDTH" val="685,4143"/>
  <p:tag name="LATEXADDIN" val="\documentclass{article}&#10;\usepackage{amsmath}&#10;\pagestyle{empty}&#10;\begin{document}&#10;$\textbf{T}_\mathrm{gf}(\underline{\varphi}_\mathrm{g})$&#10;&#10;&#10;\end{document}"/>
  <p:tag name="IGUANATEXSIZE" val="20"/>
  <p:tag name="IGUANATEXCURSOR" val="13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51,4811"/>
  <p:tag name="ORIGINALWIDTH" val="183,727"/>
  <p:tag name="LATEXADDIN" val="\documentclass{article}&#10;\usepackage{amsmath}&#10;\pagestyle{empty}&#10;\begin{document}&#10;$y_f$&#10;&#10;&#10;&#10;\end{document}"/>
  <p:tag name="IGUANATEXSIZE" val="20"/>
  <p:tag name="IGUANATEXCURSOR" val="82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0,9787"/>
  <p:tag name="ORIGINALWIDTH" val="352,4559"/>
  <p:tag name="LATEXADDIN" val="\documentclass{article}&#10;\usepackage{amsmath}&#10;\pagestyle{empty}&#10;\begin{document}&#10;$-\textbf{T}_\mathrm{l}$&#10;&#10;\end{document}"/>
  <p:tag name="IGUANATEXSIZE" val="20"/>
  <p:tag name="IGUANATEXCURSOR" val="10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9,4713"/>
  <p:tag name="ORIGINALWIDTH" val="395,2006"/>
  <p:tag name="LATEXADDIN" val="\documentclass{article}&#10;\usepackage{amsmath}&#10;\pagestyle{empty}&#10;\begin{document}&#10;$\textbf{J}(\underline{\varphi})$&#10;&#10;&#10;\end{document}"/>
  <p:tag name="IGUANATEXSIZE" val="20"/>
  <p:tag name="IGUANATEXCURSOR" val="11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2,4747"/>
  <p:tag name="ORIGINALWIDTH" val="258,7177"/>
  <p:tag name="LATEXADDIN" val="\documentclass{article}&#10;\usepackage{amsmath}&#10;\pagestyle{empty}&#10;\begin{document}&#10;$\textbf{T}_\mathrm{\varphi}$&#10;&#10;\end{document}"/>
  <p:tag name="IGUANATEXSIZE" val="20"/>
  <p:tag name="IGUANATEXCURSOR" val="10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9832"/>
  <p:tag name="ORIGINALWIDTH" val="498,6877"/>
  <p:tag name="LATEXADDIN" val="\documentclass{article}&#10;\usepackage{amsmath}&#10;\pagestyle{empty}&#10;\begin{document}&#10;$\underline{\omega}\times\underline{v}$&#10;&#10;&#10;\end{document}"/>
  <p:tag name="IGUANATEXSIZE" val="20"/>
  <p:tag name="IGUANATEXCURSOR" val="11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5,478"/>
  <p:tag name="ORIGINALWIDTH" val="617,9227"/>
  <p:tag name="LATEXADDIN" val="\documentclass{article}&#10;\usepackage{amsmath}&#10;\pagestyle{empty}&#10;\begin{document}&#10;$\underline{\omega}\times\textbf{I}\underline{\omega}$&#10;\end{document}"/>
  <p:tag name="IGUANATEXSIZE" val="20"/>
  <p:tag name="IGUANATEXCURSOR" val="13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2265"/>
  <p:tag name="ORIGINALWIDTH" val="282,7147"/>
  <p:tag name="LATEXADDIN" val="\documentclass{article}&#10;\usepackage{amsmath}&#10;\pagestyle{empty}&#10;\begin{document}&#10;$\textbf{I}^{-1}$&#10;\end{document}"/>
  <p:tag name="IGUANATEXSIZE" val="20"/>
  <p:tag name="IGUANATEXCURSOR" val="9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817,3978"/>
  <p:tag name="LATEXADDIN" val="\documentclass{article}&#10;\usepackage{amsmath}&#10;\pagestyle{empty}&#10;\begin{document}&#10;Dynamik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9817"/>
  <p:tag name="ORIGINALWIDTH" val="941,8823"/>
  <p:tag name="LATEXADDIN" val="\documentclass{article}&#10;\usepackage{amsmath}&#10;\pagestyle{empty}&#10;\begin{document}&#10;Kinematik&#10;&#10;&#10;&#10;\end{document}"/>
  <p:tag name="IGUANATEXSIZE" val="20"/>
  <p:tag name="IGUANATEXCURSOR" val="8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6,4716"/>
  <p:tag name="ORIGINALWIDTH" val="704,9119"/>
  <p:tag name="LATEXADDIN" val="\documentclass{article}&#10;\usepackage{amsmath}&#10;\pagestyle{empty}&#10;\begin{document}&#10;$[0,0,g]^T$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125,9843"/>
  <p:tag name="LATEXADDIN" val="\documentclass{article}&#10;\usepackage{amsmath}&#10;\pagestyle{empty}&#10;\begin{document}&#10;$\psi$&#10;&#10;&#10;&#10;\end{document}"/>
  <p:tag name="IGUANATEXSIZE" val="20"/>
  <p:tag name="IGUANATEXCURSOR" val="8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4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^\mathcal{F}_\mathrm{g}$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^\mathcal{F}_\mathrm{g}$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253,468"/>
  <p:tag name="LATEXADDIN" val="\documentclass{article}&#10;\usepackage{amsmath}&#10;\pagestyle{empty}&#10;\begin{document}&#10;Dynamik und Kinematik&#10;&#10;&#10;&#10;\end{document}"/>
  <p:tag name="IGUANATEXSIZE" val="20"/>
  <p:tag name="IGUANATEXCURSOR" val="10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6,468"/>
  <p:tag name="ORIGINALWIDTH" val="233,2209"/>
  <p:tag name="LATEXADDIN" val="\documentclass{article}&#10;\usepackage{amsmath}&#10;\pagestyle{empty}&#10;\begin{document}&#10;$\underline{r}_\mathrm{g}^\mathcal{F}$&#10;&#10;&#10;&#10;\end{document}"/>
  <p:tag name="IGUANATEXSIZE" val="20"/>
  <p:tag name="IGUANATEXCURSOR" val="11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7,4765"/>
  <p:tag name="ORIGINALWIDTH" val="113,2358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9775"/>
  <p:tag name="ORIGINALWIDTH" val="205,4743"/>
  <p:tag name="LATEXADDIN" val="\documentclass{article}&#10;\usepackage{amsmath}&#10;\pagestyle{empty}&#10;\begin{document}&#10;$h^\mathcal{G}$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,7267"/>
  <p:tag name="ORIGINALWIDTH" val="2649,419"/>
  <p:tag name="LATEXADDIN" val="\documentclass{article}&#10;\usepackage{amsmath}&#10;\pagestyle{empty}&#10;\begin{document}&#10;Modellierung eines Flugzeugs&#10;&#10;&#10;&#10;\end{document}"/>
  <p:tag name="IGUANATEXSIZE" val="20"/>
  <p:tag name="IGUANATEXCURSOR" val="10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6,9629"/>
  <p:tag name="ORIGINALWIDTH" val="233,9708"/>
  <p:tag name="LATEXADDIN" val="\documentclass{article}&#10;\usepackage{amsmath}&#10;\pagestyle{empty}&#10;\begin{document}&#10;$\underline{q}_\mathrm{g}^\mathcal{F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08,7364"/>
  <p:tag name="LATEXADDIN" val="\documentclass{article}&#10;\usepackage{amsmath}&#10;\pagestyle{empty}&#10;\begin{document}&#10;$\underline{v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4,4844"/>
  <p:tag name="ORIGINALWIDTH" val="137,2328"/>
  <p:tag name="LATEXADDIN" val="\documentclass{article}&#10;\usepackage{amsmath}&#10;\pagestyle{empty}&#10;\begin{document}&#10;$\underline{\omega}$&#10;&#10;&#10;&#10;\end{document}"/>
  <p:tag name="IGUANATEXSIZE" val="20"/>
  <p:tag name="IGUANATEXCURSOR" val="98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64,9794"/>
  <p:tag name="ORIGINALWIDTH" val="136,4829"/>
  <p:tag name="LATEXADDIN" val="\documentclass{article}&#10;\usepackage{amsmath}&#10;\pagestyle{empty}&#10;\begin{document}&#10;$\underline{\varphi}$&#10;&#10;&#10;&#10;\end{document}"/>
  <p:tag name="IGUANATEXSIZE" val="20"/>
  <p:tag name="IGUANATEXCURSOR" val="99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,9764"/>
  <p:tag name="ORIGINALWIDTH" val="1500,563"/>
  <p:tag name="LATEXADDIN" val="\documentclass{article}&#10;\usepackage{amsmath}&#10;\pagestyle{empty}&#10;\begin{document}&#10;Atmosphäre und &#10;&#10;&#10;&#10;\end{document}"/>
  <p:tag name="IGUANATEXSIZE" val="20"/>
  <p:tag name="IGUANATEXCURSOR" val="95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1,2261"/>
  <p:tag name="ORIGINALWIDTH" val="1214,098"/>
  <p:tag name="LATEXADDIN" val="\documentclass{article}&#10;\usepackage{amsmath}&#10;\pagestyle{empty}&#10;\begin{document}&#10;Aerodynamik&#10;&#10;&#10;&#10;\end{document}"/>
  <p:tag name="IGUANATEXSIZE" val="20"/>
  <p:tag name="IGUANATEXCURSOR" val="91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1,9835"/>
  <p:tag name="ORIGINALWIDTH" val="143,982"/>
  <p:tag name="LATEXADDIN" val="\documentclass{article}&#10;\usepackage{amsmath}&#10;\pagestyle{empty}&#10;\begin{document}&#10;$q_\mathrm{s}$&#10;&#10;&#10;&#10;\end{document}"/>
  <p:tag name="IGUANATEXSIZE" val="20"/>
  <p:tag name="IGUANATEXCURSOR" val="93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16,9854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LATEXENGINEID" val="0"/>
  <p:tag name="TEMPFOLDER" val="D:\TU-DARMSTADT\Master\4- Semester\Projektseminar\Vortrag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RTM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298</Words>
  <Application>Microsoft Office PowerPoint</Application>
  <PresentationFormat>Bildschirmpräsentation (16:10)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Bitstream Charter</vt:lpstr>
      <vt:lpstr>Stafford</vt:lpstr>
      <vt:lpstr>Tahoma</vt:lpstr>
      <vt:lpstr>Wingdings</vt:lpstr>
      <vt:lpstr>Präsentationsvorlage_RTM</vt:lpstr>
      <vt:lpstr>Luftbetankung eines Passagierflugzeugs</vt:lpstr>
      <vt:lpstr>Koordinatensysteme </vt:lpstr>
      <vt:lpstr>Koordinatensysteme: Obere Sicht </vt:lpstr>
      <vt:lpstr>Koordinatensysteme: Seitliche Sicht</vt:lpstr>
      <vt:lpstr>Koordinatensysteme: Frontale Sicht</vt:lpstr>
      <vt:lpstr>Transformation der Bezugssysteme </vt:lpstr>
      <vt:lpstr>Wahl der Zustände</vt:lpstr>
      <vt:lpstr>Stellgrößen</vt:lpstr>
      <vt:lpstr>Dynamik und Kinematik</vt:lpstr>
      <vt:lpstr>Differentialgleichungen des Flugzeugs</vt:lpstr>
      <vt:lpstr>Dynamik und Kinematik Blockschaltbild</vt:lpstr>
      <vt:lpstr>Atmosphäre und aerodynamische Größen</vt:lpstr>
      <vt:lpstr>Atmosphäre und aerodynamische Größen</vt:lpstr>
      <vt:lpstr>Geometrische Beiwerte</vt:lpstr>
      <vt:lpstr>Geometrische Beiwerte</vt:lpstr>
      <vt:lpstr>Kräfte und Momente</vt:lpstr>
      <vt:lpstr>Kräfte und Momente</vt:lpstr>
      <vt:lpstr>Zusammenfassung der Modellannahmen</vt:lpstr>
      <vt:lpstr>Literaturverzeichnis </vt:lpstr>
      <vt:lpstr>Bildquellen</vt:lpstr>
      <vt:lpstr>Anhang</vt:lpstr>
      <vt:lpstr>Back-up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Matheus</cp:lastModifiedBy>
  <cp:revision>103</cp:revision>
  <dcterms:created xsi:type="dcterms:W3CDTF">2009-12-23T09:42:49Z</dcterms:created>
  <dcterms:modified xsi:type="dcterms:W3CDTF">2021-03-08T09:17:47Z</dcterms:modified>
</cp:coreProperties>
</file>