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6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5A25946-65F5-4DB2-8FEE-A9ABD06A3BF8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5946-65F5-4DB2-8FEE-A9ABD06A3BF8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5A25946-65F5-4DB2-8FEE-A9ABD06A3BF8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5946-65F5-4DB2-8FEE-A9ABD06A3BF8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5946-65F5-4DB2-8FEE-A9ABD06A3BF8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5A25946-65F5-4DB2-8FEE-A9ABD06A3BF8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5A25946-65F5-4DB2-8FEE-A9ABD06A3BF8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5946-65F5-4DB2-8FEE-A9ABD06A3BF8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5946-65F5-4DB2-8FEE-A9ABD06A3BF8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5946-65F5-4DB2-8FEE-A9ABD06A3BF8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5A25946-65F5-4DB2-8FEE-A9ABD06A3BF8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A25946-65F5-4DB2-8FEE-A9ABD06A3BF8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186AAB-D06E-441B-8AD7-826E0C6DB95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Interação humano computador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Ellen, Matheus, Mauricio, Ronaldo</a:t>
            </a:r>
          </a:p>
        </p:txBody>
      </p:sp>
    </p:spTree>
    <p:extLst>
      <p:ext uri="{BB962C8B-B14F-4D97-AF65-F5344CB8AC3E}">
        <p14:creationId xmlns:p14="http://schemas.microsoft.com/office/powerpoint/2010/main" val="5249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Comunicabilidade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Comunicabilidade é a qualidade exibida pelos sistemas </a:t>
            </a:r>
            <a:r>
              <a:rPr lang="pt-BR" dirty="0" smtClean="0"/>
              <a:t>cuja interface e interação:</a:t>
            </a:r>
          </a:p>
          <a:p>
            <a:r>
              <a:rPr lang="pt-BR" dirty="0" smtClean="0"/>
              <a:t>Expressam </a:t>
            </a:r>
            <a:r>
              <a:rPr lang="pt-BR" dirty="0"/>
              <a:t>bem a intenção e a lógica de design dos produtores </a:t>
            </a:r>
            <a:r>
              <a:rPr lang="pt-BR" dirty="0" smtClean="0"/>
              <a:t>do sistema</a:t>
            </a:r>
            <a:r>
              <a:rPr lang="pt-BR" dirty="0"/>
              <a:t>;</a:t>
            </a:r>
          </a:p>
          <a:p>
            <a:r>
              <a:rPr lang="pt-BR" dirty="0" smtClean="0"/>
              <a:t>Permitem </a:t>
            </a:r>
            <a:r>
              <a:rPr lang="pt-BR" dirty="0"/>
              <a:t>ao usuário expressar bem a sua intenção de uso;</a:t>
            </a:r>
          </a:p>
          <a:p>
            <a:r>
              <a:rPr lang="pt-BR" dirty="0" smtClean="0"/>
              <a:t>Respondem </a:t>
            </a:r>
            <a:r>
              <a:rPr lang="pt-BR" dirty="0"/>
              <a:t>às expressões do usuário com comunicações úteis </a:t>
            </a:r>
            <a:r>
              <a:rPr lang="pt-BR" dirty="0" smtClean="0"/>
              <a:t>e adequadas </a:t>
            </a:r>
            <a:r>
              <a:rPr lang="pt-BR" dirty="0"/>
              <a:t>ao contexto de uso.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9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Qualidades de </a:t>
            </a:r>
            <a:r>
              <a:rPr lang="pt-BR" dirty="0" smtClean="0"/>
              <a:t>Interfaces </a:t>
            </a:r>
            <a:r>
              <a:rPr lang="pt-BR" dirty="0"/>
              <a:t>de </a:t>
            </a:r>
            <a:r>
              <a:rPr lang="pt-BR" dirty="0"/>
              <a:t>U</a:t>
            </a:r>
            <a:r>
              <a:rPr lang="pt-BR" dirty="0" smtClean="0"/>
              <a:t>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Q</a:t>
            </a:r>
            <a:r>
              <a:rPr lang="pt-BR" dirty="0" smtClean="0"/>
              <a:t>ualidade </a:t>
            </a:r>
            <a:r>
              <a:rPr lang="pt-BR" dirty="0"/>
              <a:t>da comunicação designer </a:t>
            </a:r>
            <a:r>
              <a:rPr lang="pt-BR" dirty="0" smtClean="0"/>
              <a:t>- </a:t>
            </a:r>
            <a:r>
              <a:rPr lang="pt-BR" dirty="0"/>
              <a:t>usuário</a:t>
            </a:r>
          </a:p>
          <a:p>
            <a:pPr algn="just"/>
            <a:r>
              <a:rPr lang="pt-BR" dirty="0" smtClean="0"/>
              <a:t>O usuário </a:t>
            </a:r>
            <a:r>
              <a:rPr lang="pt-BR" dirty="0"/>
              <a:t>entende o design?</a:t>
            </a:r>
          </a:p>
          <a:p>
            <a:pPr algn="just"/>
            <a:r>
              <a:rPr lang="pt-BR" dirty="0"/>
              <a:t>P</a:t>
            </a:r>
            <a:r>
              <a:rPr lang="pt-BR" dirty="0" smtClean="0"/>
              <a:t>ara </a:t>
            </a:r>
            <a:r>
              <a:rPr lang="pt-BR" dirty="0"/>
              <a:t>que serve a aplicação</a:t>
            </a:r>
            <a:r>
              <a:rPr lang="pt-BR" dirty="0" smtClean="0"/>
              <a:t>?</a:t>
            </a:r>
            <a:endParaRPr lang="pt-BR" dirty="0"/>
          </a:p>
          <a:p>
            <a:pPr algn="just"/>
            <a:r>
              <a:rPr lang="pt-BR" dirty="0"/>
              <a:t>Q</a:t>
            </a:r>
            <a:r>
              <a:rPr lang="pt-BR" dirty="0" smtClean="0"/>
              <a:t>ual </a:t>
            </a:r>
            <a:r>
              <a:rPr lang="pt-BR" dirty="0"/>
              <a:t>é a vantagem de utilizá-la?</a:t>
            </a:r>
          </a:p>
          <a:p>
            <a:pPr algn="just"/>
            <a:r>
              <a:rPr lang="pt-BR" dirty="0" smtClean="0"/>
              <a:t>Quais </a:t>
            </a:r>
            <a:r>
              <a:rPr lang="pt-BR" dirty="0"/>
              <a:t>são os princípios gerais de interação?</a:t>
            </a:r>
          </a:p>
          <a:p>
            <a:pPr algn="just"/>
            <a:r>
              <a:rPr lang="pt-BR" dirty="0"/>
              <a:t>C</a:t>
            </a:r>
            <a:r>
              <a:rPr lang="pt-BR" dirty="0" smtClean="0"/>
              <a:t>omo </a:t>
            </a:r>
            <a:r>
              <a:rPr lang="pt-BR" dirty="0"/>
              <a:t>funciona?</a:t>
            </a:r>
          </a:p>
          <a:p>
            <a:pPr algn="just"/>
            <a:r>
              <a:rPr lang="pt-BR" dirty="0"/>
              <a:t>A</a:t>
            </a:r>
            <a:r>
              <a:rPr lang="pt-BR" dirty="0" smtClean="0"/>
              <a:t>umento </a:t>
            </a:r>
            <a:r>
              <a:rPr lang="pt-BR" dirty="0"/>
              <a:t>da qualidade de entrada do usuário</a:t>
            </a:r>
          </a:p>
          <a:p>
            <a:pPr algn="just"/>
            <a:r>
              <a:rPr lang="pt-BR" dirty="0"/>
              <a:t>I</a:t>
            </a:r>
            <a:r>
              <a:rPr lang="pt-BR" dirty="0" smtClean="0"/>
              <a:t>nterpretação </a:t>
            </a:r>
            <a:r>
              <a:rPr lang="pt-BR" dirty="0"/>
              <a:t>mais precisa da saída do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00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Grau de Comunicabilidade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628800"/>
            <a:ext cx="5183488" cy="4937719"/>
          </a:xfrm>
        </p:spPr>
      </p:pic>
      <p:sp>
        <p:nvSpPr>
          <p:cNvPr id="5" name="CaixaDeTexto 4"/>
          <p:cNvSpPr txBox="1"/>
          <p:nvPr/>
        </p:nvSpPr>
        <p:spPr>
          <a:xfrm>
            <a:off x="5818358" y="2280544"/>
            <a:ext cx="31486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dirty="0" smtClean="0"/>
              <a:t>Alta </a:t>
            </a:r>
          </a:p>
          <a:p>
            <a:pPr algn="ctr"/>
            <a:r>
              <a:rPr lang="pt-BR" sz="3000" dirty="0" smtClean="0"/>
              <a:t>comunicabilidade</a:t>
            </a:r>
            <a:endParaRPr lang="pt-BR" sz="3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617429" y="4941168"/>
            <a:ext cx="31486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dirty="0" smtClean="0"/>
              <a:t>Baixa </a:t>
            </a:r>
          </a:p>
          <a:p>
            <a:pPr algn="ctr"/>
            <a:r>
              <a:rPr lang="pt-BR" sz="3000" dirty="0" smtClean="0"/>
              <a:t>comunicabilidade</a:t>
            </a:r>
          </a:p>
        </p:txBody>
      </p:sp>
    </p:spTree>
    <p:extLst>
      <p:ext uri="{BB962C8B-B14F-4D97-AF65-F5344CB8AC3E}">
        <p14:creationId xmlns:p14="http://schemas.microsoft.com/office/powerpoint/2010/main" val="41088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Qualidade de </a:t>
            </a:r>
            <a:r>
              <a:rPr lang="pt-BR" dirty="0" smtClean="0"/>
              <a:t>Uso </a:t>
            </a:r>
            <a:r>
              <a:rPr lang="pt-BR" dirty="0"/>
              <a:t>de um </a:t>
            </a:r>
            <a:r>
              <a:rPr lang="pt-BR" dirty="0" smtClean="0"/>
              <a:t>Sistema </a:t>
            </a:r>
            <a:r>
              <a:rPr lang="pt-BR" dirty="0"/>
              <a:t>I</a:t>
            </a:r>
            <a:r>
              <a:rPr lang="pt-BR" dirty="0" smtClean="0"/>
              <a:t>nterativo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Nem sempre é possível satisfazer igualmente a todos </a:t>
            </a:r>
            <a:r>
              <a:rPr lang="pt-BR" dirty="0" smtClean="0"/>
              <a:t>os critérios </a:t>
            </a:r>
            <a:r>
              <a:rPr lang="pt-BR" dirty="0"/>
              <a:t>e aspectos de qualidade de </a:t>
            </a:r>
            <a:r>
              <a:rPr lang="pt-BR" dirty="0" smtClean="0"/>
              <a:t>uso – </a:t>
            </a:r>
            <a:r>
              <a:rPr lang="pt-BR" dirty="0"/>
              <a:t>Tempo, orçamento, incompatibilidade entre critérios</a:t>
            </a:r>
            <a:r>
              <a:rPr lang="pt-BR" dirty="0" smtClean="0"/>
              <a:t>...</a:t>
            </a:r>
          </a:p>
          <a:p>
            <a:r>
              <a:rPr lang="pt-BR" dirty="0" smtClean="0"/>
              <a:t>Importante </a:t>
            </a:r>
            <a:r>
              <a:rPr lang="pt-BR" dirty="0"/>
              <a:t>definir critérios prioritários e privilegiá-los </a:t>
            </a:r>
            <a:r>
              <a:rPr lang="pt-BR" dirty="0" smtClean="0"/>
              <a:t>no projeto </a:t>
            </a:r>
            <a:r>
              <a:rPr lang="pt-BR" dirty="0"/>
              <a:t>da interação;</a:t>
            </a:r>
          </a:p>
          <a:p>
            <a:r>
              <a:rPr lang="pt-BR" dirty="0" smtClean="0"/>
              <a:t>Prioridade </a:t>
            </a:r>
            <a:r>
              <a:rPr lang="pt-BR" dirty="0"/>
              <a:t>deve ser definida com base no </a:t>
            </a:r>
            <a:r>
              <a:rPr lang="pt-BR" dirty="0" smtClean="0"/>
              <a:t>conhecimento, atividades</a:t>
            </a:r>
            <a:r>
              <a:rPr lang="pt-BR" dirty="0"/>
              <a:t>, objetivos e contexto de uso do usuário.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32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Disponível em</a:t>
            </a:r>
            <a:r>
              <a:rPr lang="pt-BR" dirty="0"/>
              <a:t>: </a:t>
            </a:r>
            <a:r>
              <a:rPr lang="pt-BR" dirty="0" smtClean="0"/>
              <a:t>&lt;www.inf.puc-rio.br/~inf1403/</a:t>
            </a:r>
            <a:r>
              <a:rPr lang="pt-BR" dirty="0" err="1" smtClean="0"/>
              <a:t>docs</a:t>
            </a:r>
            <a:r>
              <a:rPr lang="pt-BR" dirty="0" smtClean="0"/>
              <a:t>/clarisse2013_1/3WA-Aula03.pdf&gt; </a:t>
            </a:r>
            <a:r>
              <a:rPr lang="pt-BR" dirty="0"/>
              <a:t>Acesso em 3 de julho de 2013.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158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x Interação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Interação </a:t>
            </a:r>
            <a:r>
              <a:rPr lang="pt-BR" dirty="0"/>
              <a:t>é o processo de comunicação entre pessoas e sistemas </a:t>
            </a:r>
            <a:r>
              <a:rPr lang="pt-BR" dirty="0" smtClean="0"/>
              <a:t>interativos.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 smtClean="0"/>
              <a:t>A </a:t>
            </a:r>
            <a:r>
              <a:rPr lang="pt-BR" sz="2200" dirty="0"/>
              <a:t>interação só é possível quando o sistema oferece uma interface. </a:t>
            </a:r>
            <a:endParaRPr lang="pt-BR" sz="2200" dirty="0" smtClean="0"/>
          </a:p>
          <a:p>
            <a:endParaRPr lang="pt-BR" dirty="0" smtClean="0"/>
          </a:p>
          <a:p>
            <a:r>
              <a:rPr lang="pt-BR" dirty="0" smtClean="0"/>
              <a:t>Interface </a:t>
            </a:r>
            <a:r>
              <a:rPr lang="pt-BR" dirty="0"/>
              <a:t>é o nome dado a toda porção de um sistema com a qual um usuário mantém contato ao </a:t>
            </a:r>
            <a:r>
              <a:rPr lang="pt-BR" dirty="0" err="1"/>
              <a:t>utilizá</a:t>
            </a:r>
            <a:r>
              <a:rPr lang="pt-BR" dirty="0"/>
              <a:t> com a qual um usuário mantém contato ao </a:t>
            </a:r>
            <a:r>
              <a:rPr lang="pt-BR" dirty="0" smtClean="0"/>
              <a:t>utilizá-lo.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 smtClean="0"/>
              <a:t>É </a:t>
            </a:r>
            <a:r>
              <a:rPr lang="pt-BR" sz="2200" dirty="0"/>
              <a:t>o meio de contato entre o usuário e o sistema.</a:t>
            </a:r>
          </a:p>
        </p:txBody>
      </p:sp>
    </p:spTree>
    <p:extLst>
      <p:ext uri="{BB962C8B-B14F-4D97-AF65-F5344CB8AC3E}">
        <p14:creationId xmlns:p14="http://schemas.microsoft.com/office/powerpoint/2010/main" val="20601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Usabilidade, Acessibilidade, Comunicabilidade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Uma tripla indissociável: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Cada um dos três </a:t>
            </a:r>
          </a:p>
          <a:p>
            <a:pPr marL="0" indent="0">
              <a:buNone/>
            </a:pPr>
            <a:r>
              <a:rPr lang="pt-BR" dirty="0" smtClean="0"/>
              <a:t>conceitos está </a:t>
            </a:r>
          </a:p>
          <a:p>
            <a:pPr marL="0" indent="0">
              <a:buNone/>
            </a:pPr>
            <a:r>
              <a:rPr lang="pt-BR" dirty="0" smtClean="0"/>
              <a:t>inevitavelmente </a:t>
            </a:r>
          </a:p>
          <a:p>
            <a:pPr marL="0" indent="0">
              <a:buNone/>
            </a:pPr>
            <a:r>
              <a:rPr lang="pt-BR" dirty="0" smtClean="0"/>
              <a:t>ligado aos demais.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060848"/>
            <a:ext cx="4541388" cy="45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Usabilidade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Usabilidade é a qualidade exibida pelos sistemas cuja interface e interação são:</a:t>
            </a:r>
          </a:p>
          <a:p>
            <a:r>
              <a:rPr lang="pt-BR" dirty="0" smtClean="0"/>
              <a:t>Fácies de aprender e memorizar</a:t>
            </a:r>
          </a:p>
          <a:p>
            <a:r>
              <a:rPr lang="pt-BR" dirty="0" smtClean="0"/>
              <a:t>Fáceis de manejar e executar</a:t>
            </a:r>
          </a:p>
          <a:p>
            <a:r>
              <a:rPr lang="pt-BR" dirty="0" smtClean="0"/>
              <a:t>Flexíveis</a:t>
            </a:r>
          </a:p>
          <a:p>
            <a:r>
              <a:rPr lang="pt-BR" dirty="0" smtClean="0"/>
              <a:t>Agradáveis</a:t>
            </a:r>
          </a:p>
          <a:p>
            <a:r>
              <a:rPr lang="pt-BR" dirty="0" smtClean="0"/>
              <a:t>Meios eficientes e produtivos para realizar tarefas</a:t>
            </a:r>
          </a:p>
          <a:p>
            <a:r>
              <a:rPr lang="pt-BR" smtClean="0"/>
              <a:t>Meios seguros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17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Qualidades de Interfaces de </a:t>
            </a:r>
            <a:r>
              <a:rPr lang="pt-BR" dirty="0"/>
              <a:t>U</a:t>
            </a:r>
            <a:r>
              <a:rPr lang="pt-BR" dirty="0" smtClean="0"/>
              <a:t>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1700" dirty="0" smtClean="0"/>
              <a:t>Facilidade de aprendizado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700" dirty="0" smtClean="0"/>
              <a:t>Facilidade de se lembrar </a:t>
            </a:r>
            <a:br>
              <a:rPr lang="pt-BR" sz="1700" dirty="0" smtClean="0"/>
            </a:br>
            <a:r>
              <a:rPr lang="pt-BR" sz="1700" dirty="0" smtClean="0"/>
              <a:t>como se usa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700" dirty="0" smtClean="0"/>
              <a:t>Eficiência de uso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700" dirty="0" smtClean="0"/>
              <a:t>Produtividade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700" dirty="0" smtClean="0"/>
              <a:t>Flexibilidade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700" dirty="0" smtClean="0"/>
              <a:t>Segurança no uso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700" dirty="0" smtClean="0"/>
              <a:t>Satisfação do usuário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700" dirty="0" smtClean="0"/>
              <a:t>Utilidade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25144"/>
            <a:ext cx="2886290" cy="192069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059" y="2205729"/>
            <a:ext cx="4762989" cy="381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Acessibilidade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Acessibilidade é a qualidade exibida pelos sistemas cuja interface e interação:</a:t>
            </a:r>
          </a:p>
          <a:p>
            <a:r>
              <a:rPr lang="pt-BR" dirty="0" smtClean="0"/>
              <a:t>Não discriminam usuários-alvo com necessidades especiais permanentes ou transitórias</a:t>
            </a:r>
          </a:p>
          <a:p>
            <a:r>
              <a:rPr lang="pt-BR" dirty="0" smtClean="0"/>
              <a:t>O usuário-alvo pode ser estabelecido por prioridades de negócio do produtor da tecnologia ou por vários outros critérios, entre os quais a lei e a ética.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00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Qualidades de </a:t>
            </a:r>
            <a:r>
              <a:rPr lang="pt-BR" dirty="0" smtClean="0"/>
              <a:t>Interfaces </a:t>
            </a:r>
            <a:r>
              <a:rPr lang="pt-BR" dirty="0"/>
              <a:t>de </a:t>
            </a:r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Acesso a todos</a:t>
            </a:r>
          </a:p>
          <a:p>
            <a:r>
              <a:rPr lang="pt-BR" dirty="0" smtClean="0"/>
              <a:t>Pessoas com ou sem deficiências</a:t>
            </a:r>
          </a:p>
          <a:p>
            <a:r>
              <a:rPr lang="pt-BR" dirty="0" smtClean="0"/>
              <a:t>Inclusão social e digital</a:t>
            </a:r>
          </a:p>
          <a:p>
            <a:r>
              <a:rPr lang="pt-BR" dirty="0" smtClean="0"/>
              <a:t>Barreias de acesso a conteúdo</a:t>
            </a:r>
          </a:p>
          <a:p>
            <a:r>
              <a:rPr lang="pt-BR" dirty="0" smtClean="0"/>
              <a:t>Ausência de dispositivos de entrada/saída</a:t>
            </a:r>
          </a:p>
          <a:p>
            <a:r>
              <a:rPr lang="pt-BR" dirty="0" smtClean="0"/>
              <a:t>Olhos, ouvidos, mãos ocupados</a:t>
            </a:r>
          </a:p>
          <a:p>
            <a:r>
              <a:rPr lang="pt-BR" dirty="0" smtClean="0"/>
              <a:t>Tecnologias </a:t>
            </a:r>
            <a:r>
              <a:rPr lang="pt-BR" dirty="0" err="1" smtClean="0"/>
              <a:t>assistivas</a:t>
            </a:r>
            <a:endParaRPr lang="pt-BR" dirty="0" smtClean="0"/>
          </a:p>
          <a:p>
            <a:r>
              <a:rPr lang="pt-BR" dirty="0" smtClean="0"/>
              <a:t>Múltiplos dispositivos</a:t>
            </a:r>
          </a:p>
        </p:txBody>
      </p:sp>
    </p:spTree>
    <p:extLst>
      <p:ext uri="{BB962C8B-B14F-4D97-AF65-F5344CB8AC3E}">
        <p14:creationId xmlns:p14="http://schemas.microsoft.com/office/powerpoint/2010/main" val="39571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Acessibilidade Legislação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 smtClean="0"/>
              <a:t>Acessibilidade: </a:t>
            </a:r>
            <a:r>
              <a:rPr lang="pt-BR" dirty="0"/>
              <a:t>condição para utilização, </a:t>
            </a:r>
            <a:r>
              <a:rPr lang="pt-BR" dirty="0" smtClean="0"/>
              <a:t>com segurança </a:t>
            </a:r>
            <a:r>
              <a:rPr lang="pt-BR" dirty="0"/>
              <a:t>e autonomia, total ou assistida, dos </a:t>
            </a:r>
            <a:r>
              <a:rPr lang="pt-BR" dirty="0" smtClean="0"/>
              <a:t>espaços, mobiliários </a:t>
            </a:r>
            <a:r>
              <a:rPr lang="pt-BR" dirty="0"/>
              <a:t>e equipamentos urbanos, das </a:t>
            </a:r>
            <a:r>
              <a:rPr lang="pt-BR" dirty="0" smtClean="0"/>
              <a:t>edificações, dos </a:t>
            </a:r>
            <a:r>
              <a:rPr lang="pt-BR" dirty="0"/>
              <a:t>serviços de transporte e dos dispositivos, </a:t>
            </a:r>
            <a:r>
              <a:rPr lang="pt-BR" dirty="0" smtClean="0"/>
              <a:t>sistemas e </a:t>
            </a:r>
            <a:r>
              <a:rPr lang="pt-BR" dirty="0"/>
              <a:t>meios de comunicação e informação, por </a:t>
            </a:r>
            <a:r>
              <a:rPr lang="pt-BR" dirty="0" smtClean="0"/>
              <a:t>pessoa portadora </a:t>
            </a:r>
            <a:r>
              <a:rPr lang="pt-BR" dirty="0"/>
              <a:t>de deficiência ou com mobilidade reduzida;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1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Programas Avaliadores de Acessibilidade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Existem softwares que avaliam o nível de acessibilidade de sites </a:t>
            </a:r>
            <a:r>
              <a:rPr lang="pt-BR" dirty="0" smtClean="0"/>
              <a:t>e geram </a:t>
            </a:r>
            <a:r>
              <a:rPr lang="pt-BR" dirty="0"/>
              <a:t>uma lista dos problemas encontrados e que devem ser</a:t>
            </a:r>
          </a:p>
          <a:p>
            <a:pPr marL="0" indent="0">
              <a:buNone/>
            </a:pPr>
            <a:r>
              <a:rPr lang="pt-BR" dirty="0"/>
              <a:t>corrigidos. Entre esses softwares destacam-se:</a:t>
            </a:r>
          </a:p>
          <a:p>
            <a:pPr marL="0" indent="0">
              <a:buNone/>
            </a:pPr>
            <a:r>
              <a:rPr lang="pt-BR" dirty="0"/>
              <a:t>• Da Silva (desenvolvido pela Acessibilidade Brasil</a:t>
            </a:r>
            <a:r>
              <a:rPr lang="pt-BR" dirty="0" smtClean="0"/>
              <a:t>)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• Hera (desenvolvido pela </a:t>
            </a:r>
            <a:r>
              <a:rPr lang="pt-BR" dirty="0" err="1"/>
              <a:t>Fundación</a:t>
            </a:r>
            <a:r>
              <a:rPr lang="pt-BR" dirty="0"/>
              <a:t> </a:t>
            </a:r>
            <a:r>
              <a:rPr lang="pt-BR" dirty="0" err="1"/>
              <a:t>Sidar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0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167</TotalTime>
  <Words>531</Words>
  <Application>Microsoft Office PowerPoint</Application>
  <PresentationFormat>Apresentação na tela 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Tw Cen MT</vt:lpstr>
      <vt:lpstr>Wingdings</vt:lpstr>
      <vt:lpstr>Wingdings 2</vt:lpstr>
      <vt:lpstr>Mediano</vt:lpstr>
      <vt:lpstr>Interação humano computador</vt:lpstr>
      <vt:lpstr>Interface x Interação</vt:lpstr>
      <vt:lpstr>Usabilidade, Acessibilidade, Comunicabilidade</vt:lpstr>
      <vt:lpstr>Usabilidade</vt:lpstr>
      <vt:lpstr>Qualidades de Interfaces de Usuário</vt:lpstr>
      <vt:lpstr>Acessibilidade </vt:lpstr>
      <vt:lpstr>Qualidades de Interfaces de Usuário</vt:lpstr>
      <vt:lpstr>Acessibilidade Legislação</vt:lpstr>
      <vt:lpstr>Programas Avaliadores de Acessibilidade</vt:lpstr>
      <vt:lpstr>Comunicabilidade</vt:lpstr>
      <vt:lpstr>Qualidades de Interfaces de Usuário</vt:lpstr>
      <vt:lpstr>Grau de Comunicabilidade</vt:lpstr>
      <vt:lpstr>Qualidade de Uso de um Sistema Interativo</vt:lpstr>
      <vt:lpstr>Referências Bibliográficas</vt:lpstr>
    </vt:vector>
  </TitlesOfParts>
  <Company>UNIVALI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</dc:creator>
  <cp:lastModifiedBy>HsMatheus -</cp:lastModifiedBy>
  <cp:revision>15</cp:revision>
  <dcterms:created xsi:type="dcterms:W3CDTF">2016-11-10T23:26:23Z</dcterms:created>
  <dcterms:modified xsi:type="dcterms:W3CDTF">2016-11-21T00:56:41Z</dcterms:modified>
</cp:coreProperties>
</file>