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sldIdLst>
    <p:sldId id="256" r:id="rId2"/>
    <p:sldId id="266" r:id="rId3"/>
    <p:sldId id="267" r:id="rId4"/>
    <p:sldId id="265" r:id="rId5"/>
    <p:sldId id="260" r:id="rId6"/>
    <p:sldId id="263" r:id="rId7"/>
    <p:sldId id="264" r:id="rId8"/>
    <p:sldId id="268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94D46-5283-4F4D-861B-64F2287BB91C}" v="416" dt="2017-11-27T23:09:01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-31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68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8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7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7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4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0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9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01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5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6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51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ckexchange.com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t.unicamp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75368"/>
            <a:ext cx="9144000" cy="2387600"/>
          </a:xfrm>
        </p:spPr>
        <p:txBody>
          <a:bodyPr>
            <a:noAutofit/>
          </a:bodyPr>
          <a:lstStyle/>
          <a:p>
            <a:r>
              <a:rPr lang="de-DE" sz="8800" b="1" dirty="0"/>
              <a:t>Bubble </a:t>
            </a:r>
            <a:r>
              <a:rPr lang="de-DE" sz="8800" b="1" dirty="0" err="1"/>
              <a:t>Sort</a:t>
            </a:r>
            <a:r>
              <a:rPr lang="en-US" sz="8800" b="1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sz="8800" b="1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sz="8800" b="1" dirty="0" err="1"/>
              <a:t>Selection</a:t>
            </a:r>
            <a:r>
              <a:rPr lang="de-DE" sz="8800" b="1" dirty="0"/>
              <a:t> </a:t>
            </a:r>
            <a:r>
              <a:rPr lang="de-DE" sz="8800" b="1" dirty="0" err="1"/>
              <a:t>Sort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0404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 dirty="0"/>
              <a:t>Arthur Colling Andrade</a:t>
            </a:r>
          </a:p>
          <a:p>
            <a:r>
              <a:rPr lang="de-DE" sz="3600" dirty="0" smtClean="0"/>
              <a:t>Maurício </a:t>
            </a:r>
            <a:r>
              <a:rPr lang="de-DE" sz="3600" dirty="0"/>
              <a:t>Farias Jr.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971C04-EED6-419D-BBE5-CF176D6D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b="1" dirty="0"/>
              <a:t>Bubble Sort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877A51A3-D543-48D9-8656-FEAAB0BB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05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>
                <a:latin typeface="Calibri Light"/>
                <a:cs typeface="times new roman"/>
              </a:rPr>
              <a:t>Método de organização que posiciona os </a:t>
            </a:r>
            <a:r>
              <a:rPr lang="pt-PT" sz="3000" dirty="0" smtClean="0">
                <a:latin typeface="Calibri Light"/>
                <a:cs typeface="times new roman"/>
              </a:rPr>
              <a:t>maiores (ou menores) </a:t>
            </a:r>
            <a:r>
              <a:rPr lang="pt-PT" sz="3000" dirty="0">
                <a:latin typeface="Calibri Light"/>
                <a:cs typeface="times new roman"/>
              </a:rPr>
              <a:t>elementos ao final da lista;</a:t>
            </a:r>
          </a:p>
          <a:p>
            <a:r>
              <a:rPr lang="pt-PT" sz="3000" dirty="0">
                <a:latin typeface="Calibri Light"/>
                <a:cs typeface="times new roman"/>
              </a:rPr>
              <a:t>Percorre a lista comparando o valor do índice com o seu próximo – realiza a troca caso </a:t>
            </a:r>
            <a:r>
              <a:rPr lang="pt-PT" sz="3000">
                <a:latin typeface="Calibri Light"/>
                <a:cs typeface="times new roman"/>
              </a:rPr>
              <a:t>seja </a:t>
            </a:r>
            <a:r>
              <a:rPr lang="pt-PT" sz="3000" smtClean="0">
                <a:latin typeface="Calibri Light"/>
                <a:cs typeface="times new roman"/>
              </a:rPr>
              <a:t>maior/menor;</a:t>
            </a:r>
            <a:endParaRPr lang="pt-PT" sz="3000" dirty="0">
              <a:latin typeface="Calibri Light"/>
              <a:cs typeface="times new roman"/>
            </a:endParaRPr>
          </a:p>
          <a:p>
            <a:r>
              <a:rPr lang="pt-PT" sz="3000" dirty="0">
                <a:latin typeface="Calibri Light"/>
                <a:cs typeface="times new roman"/>
              </a:rPr>
              <a:t>Efetua muitas </a:t>
            </a:r>
            <a:r>
              <a:rPr lang="pt-PT" sz="3000" dirty="0" smtClean="0">
                <a:latin typeface="Calibri Light"/>
                <a:cs typeface="times new roman"/>
              </a:rPr>
              <a:t>trocas.</a:t>
            </a:r>
            <a:endParaRPr lang="pt-PT" sz="3000" dirty="0">
              <a:latin typeface="Calibri Light"/>
              <a:cs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CA67FE2-1433-4C66-B262-A4F9B698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9" y="3787105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DD0A6E-42F4-4BDA-8CC8-000297D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b="1" dirty="0"/>
              <a:t>Bubble Sort em C++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D8B69DD-2E79-48D4-8810-4CC9CD7C8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6508192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solidFill>
                  <a:srgbClr val="333399"/>
                </a:solidFill>
                <a:latin typeface="Consolas" panose="020B0609020204030204" pitchFamily="49" charset="0"/>
              </a:rPr>
              <a:t>void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1600" b="1" dirty="0" err="1">
                <a:solidFill>
                  <a:srgbClr val="0066BB"/>
                </a:solidFill>
                <a:latin typeface="Consolas" panose="020B0609020204030204" pitchFamily="49" charset="0"/>
              </a:rPr>
              <a:t>BubbleSort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BR" altLang="pt-BR" sz="1600" b="1" dirty="0" err="1">
                <a:solidFill>
                  <a:srgbClr val="333399"/>
                </a:solidFill>
                <a:latin typeface="Consolas" panose="020B0609020204030204" pitchFamily="49" charset="0"/>
              </a:rPr>
              <a:t>int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vetor[], </a:t>
            </a:r>
            <a:r>
              <a:rPr lang="pt-BR" altLang="pt-BR" sz="1600" b="1" dirty="0" err="1">
                <a:solidFill>
                  <a:srgbClr val="333399"/>
                </a:solidFill>
                <a:latin typeface="Consolas" panose="020B0609020204030204" pitchFamily="49" charset="0"/>
              </a:rPr>
              <a:t>int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tam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  <a:endParaRPr lang="pt-BR" altLang="pt-BR" sz="1600" b="1" dirty="0">
              <a:solidFill>
                <a:srgbClr val="0088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88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dirty="0" err="1">
                <a:solidFill>
                  <a:srgbClr val="333399"/>
                </a:solidFill>
                <a:latin typeface="Consolas" panose="020B0609020204030204" pitchFamily="49" charset="0"/>
              </a:rPr>
              <a:t>bool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trocou;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rgbClr val="008800"/>
                </a:solidFill>
                <a:latin typeface="Consolas" panose="020B0609020204030204" pitchFamily="49" charset="0"/>
              </a:rPr>
              <a:t>do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trocou = </a:t>
            </a:r>
            <a:r>
              <a:rPr lang="pt-BR" altLang="pt-BR" sz="1600" dirty="0">
                <a:solidFill>
                  <a:srgbClr val="007020"/>
                </a:solidFill>
                <a:latin typeface="Consolas" panose="020B0609020204030204" pitchFamily="49" charset="0"/>
              </a:rPr>
              <a:t>false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8800"/>
                </a:solidFill>
                <a:latin typeface="Consolas" panose="020B0609020204030204" pitchFamily="49" charset="0"/>
              </a:rPr>
              <a:t>        for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pt-BR" altLang="pt-BR" sz="1600" b="1" dirty="0" err="1">
                <a:solidFill>
                  <a:srgbClr val="333399"/>
                </a:solidFill>
                <a:latin typeface="Consolas" panose="020B0609020204030204" pitchFamily="49" charset="0"/>
              </a:rPr>
              <a:t>int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indice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pt-BR" altLang="pt-BR" sz="1600" b="1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r>
              <a:rPr lang="pt-BR" altLang="pt-B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indice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&lt; (tam-</a:t>
            </a:r>
            <a:r>
              <a:rPr lang="pt-BR" altLang="pt-BR" sz="1600" b="1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); ++</a:t>
            </a:r>
            <a:r>
              <a:rPr lang="pt-BR" altLang="pt-B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indice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8800"/>
                </a:solidFill>
                <a:latin typeface="Consolas" panose="020B0609020204030204" pitchFamily="49" charset="0"/>
              </a:rPr>
              <a:t>            </a:t>
            </a:r>
            <a:r>
              <a:rPr lang="pt-BR" altLang="pt-BR" sz="1600" b="1" dirty="0" err="1">
                <a:solidFill>
                  <a:srgbClr val="008800"/>
                </a:solidFill>
                <a:latin typeface="Consolas" panose="020B0609020204030204" pitchFamily="49" charset="0"/>
              </a:rPr>
              <a:t>if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(vetor[</a:t>
            </a:r>
            <a:r>
              <a:rPr lang="pt-BR" altLang="pt-B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indice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] &gt; vetor[indice+</a:t>
            </a:r>
            <a:r>
              <a:rPr lang="pt-BR" altLang="pt-BR" sz="1600" b="1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])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600" b="1" dirty="0" err="1">
                <a:solidFill>
                  <a:srgbClr val="333399"/>
                </a:solidFill>
                <a:latin typeface="Consolas" panose="020B0609020204030204" pitchFamily="49" charset="0"/>
              </a:rPr>
              <a:t>int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= vetor[</a:t>
            </a:r>
            <a:r>
              <a:rPr lang="pt-BR" altLang="pt-B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indice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vetor[</a:t>
            </a:r>
            <a:r>
              <a:rPr lang="pt-BR" altLang="pt-B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indice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] = vetor[indice+</a:t>
            </a:r>
            <a:r>
              <a:rPr lang="pt-BR" altLang="pt-BR" sz="1600" b="1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vetor[indice+</a:t>
            </a:r>
            <a:r>
              <a:rPr lang="pt-BR" altLang="pt-BR" sz="1600" b="1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] = </a:t>
            </a:r>
            <a:r>
              <a:rPr lang="pt-BR" altLang="pt-B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trocou = </a:t>
            </a:r>
            <a:r>
              <a:rPr lang="pt-BR" altLang="pt-BR" sz="1600" dirty="0" err="1">
                <a:solidFill>
                  <a:srgbClr val="007020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 </a:t>
            </a:r>
            <a:r>
              <a:rPr lang="pt-BR" altLang="pt-BR" sz="1600" b="1" dirty="0" err="1">
                <a:solidFill>
                  <a:srgbClr val="008800"/>
                </a:solidFill>
                <a:latin typeface="Consolas" panose="020B0609020204030204" pitchFamily="49" charset="0"/>
              </a:rPr>
              <a:t>while</a:t>
            </a: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 (trocou);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2D3E51-C4FF-48A4-B284-F23C4277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err="1"/>
              <a:t>Bubble</a:t>
            </a:r>
            <a:r>
              <a:rPr lang="pt-BR" sz="4000" b="1" dirty="0"/>
              <a:t> </a:t>
            </a:r>
            <a:r>
              <a:rPr lang="pt-BR" sz="4000" b="1" dirty="0" err="1"/>
              <a:t>Sort</a:t>
            </a:r>
            <a:r>
              <a:rPr lang="pt-BR" sz="4000" b="1" dirty="0"/>
              <a:t> (rep. visual)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27BE28F-65CB-4246-90D2-A148B5F8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67" y="1690688"/>
            <a:ext cx="5607866" cy="47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971C04-EED6-419D-BBE5-CF176D6D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b="1" dirty="0"/>
              <a:t>Selection Sort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877A51A3-D543-48D9-8656-FEAAB0BB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05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>
                <a:latin typeface="Calibri Light"/>
                <a:cs typeface="times new roman"/>
              </a:rPr>
              <a:t>Método de organização muito simples;</a:t>
            </a:r>
          </a:p>
          <a:p>
            <a:r>
              <a:rPr lang="pt-PT" sz="3000" dirty="0">
                <a:latin typeface="Calibri Light"/>
                <a:cs typeface="times new roman"/>
              </a:rPr>
              <a:t>Percorre a lista inteira, identificando o menor elemento e colocando-o no início da lista;</a:t>
            </a:r>
          </a:p>
          <a:p>
            <a:r>
              <a:rPr lang="pt-PT" sz="3000" dirty="0">
                <a:latin typeface="Calibri Light"/>
                <a:cs typeface="times new roman"/>
              </a:rPr>
              <a:t>A cada iteração, a lista inicia a partir do último elemento organizado;</a:t>
            </a:r>
          </a:p>
          <a:p>
            <a:r>
              <a:rPr lang="pt-PT" sz="3000" dirty="0">
                <a:latin typeface="Calibri Light"/>
                <a:cs typeface="times new roman"/>
              </a:rPr>
              <a:t>Máximo de </a:t>
            </a:r>
            <a:r>
              <a:rPr lang="pt-PT" sz="3000" i="1" dirty="0">
                <a:latin typeface="Calibri Light"/>
                <a:cs typeface="times new roman"/>
              </a:rPr>
              <a:t>n</a:t>
            </a:r>
            <a:r>
              <a:rPr lang="pt-PT" sz="3000" dirty="0">
                <a:latin typeface="Calibri Light"/>
                <a:cs typeface="times new roman"/>
              </a:rPr>
              <a:t> trocas (swaps</a:t>
            </a:r>
            <a:r>
              <a:rPr lang="pt-PT" sz="3000" dirty="0" smtClean="0">
                <a:latin typeface="Calibri Light"/>
                <a:cs typeface="times new roman"/>
              </a:rPr>
              <a:t>).</a:t>
            </a:r>
            <a:endParaRPr lang="pt-PT" sz="3000" dirty="0">
              <a:latin typeface="Calibri Light"/>
              <a:cs typeface="times new roman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E6A5F50-AA79-4AA0-B1AF-6A3ED818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411" y="1825625"/>
            <a:ext cx="952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DD0A6E-42F4-4BDA-8CC8-000297D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b="1" dirty="0"/>
              <a:t>Selection Sort em C++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D8B69DD-2E79-48D4-8810-4CC9CD7C8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953786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SelectionSort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vetor[],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tam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>
                <a:solidFill>
                  <a:srgbClr val="0088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tam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++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indiceMenor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indiceSeguinte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indice+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indiceSeguinte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&lt;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tam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++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indiceSeguinte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(vetor[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indiceSeguinte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 &lt; vetor[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indiceMenor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indiceMenor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indiceSeguinte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indiceMenor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!=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vetor[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vetor[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 = vetor[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indiceMenor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vetor[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indiceMenor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2CB3BD-E0BB-4A80-A07E-CD277F9B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 err="1"/>
              <a:t>Selection</a:t>
            </a:r>
            <a:r>
              <a:rPr lang="pt-BR" sz="4000" b="1" dirty="0"/>
              <a:t> </a:t>
            </a:r>
            <a:r>
              <a:rPr lang="pt-BR" sz="4000" b="1" dirty="0" err="1"/>
              <a:t>Sort</a:t>
            </a:r>
            <a:r>
              <a:rPr lang="pt-BR" sz="4000" b="1" dirty="0"/>
              <a:t> (rep. visual)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86F9FAE-0AAD-4682-A7F6-02F977EF5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7" y="1690688"/>
            <a:ext cx="4852725" cy="48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E1737E-AE30-4480-9CA7-60CFA1AF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 err="1"/>
              <a:t>Selection</a:t>
            </a:r>
            <a:r>
              <a:rPr lang="pt-BR" sz="4000" b="1" dirty="0"/>
              <a:t> </a:t>
            </a:r>
            <a:r>
              <a:rPr lang="pt-BR" sz="4000" b="1" dirty="0" err="1"/>
              <a:t>Sort</a:t>
            </a:r>
            <a:r>
              <a:rPr lang="pt-BR" sz="4000" b="1" dirty="0"/>
              <a:t> </a:t>
            </a:r>
            <a:r>
              <a:rPr lang="pt-BR" sz="4000" b="1" dirty="0" err="1"/>
              <a:t>vs</a:t>
            </a:r>
            <a:r>
              <a:rPr lang="pt-BR" sz="4000" b="1" dirty="0"/>
              <a:t> </a:t>
            </a:r>
            <a:r>
              <a:rPr lang="pt-BR" sz="4000" b="1" dirty="0" err="1"/>
              <a:t>Bubble</a:t>
            </a:r>
            <a:r>
              <a:rPr lang="pt-BR" sz="4000" b="1" dirty="0"/>
              <a:t> </a:t>
            </a:r>
            <a:r>
              <a:rPr lang="pt-BR" sz="4000" b="1" dirty="0" err="1"/>
              <a:t>Sort</a:t>
            </a:r>
            <a:endParaRPr lang="pt-BR" dirty="0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xmlns="" id="{9D9EFBB4-EE46-44C2-8C4B-FB15A7803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44616"/>
              </p:ext>
            </p:extLst>
          </p:nvPr>
        </p:nvGraphicFramePr>
        <p:xfrm>
          <a:off x="2182274" y="2390775"/>
          <a:ext cx="7429499" cy="2681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844983364"/>
                    </a:ext>
                  </a:extLst>
                </a:gridCol>
                <a:gridCol w="2905124">
                  <a:extLst>
                    <a:ext uri="{9D8B030D-6E8A-4147-A177-3AD203B41FA5}">
                      <a16:colId xmlns:a16="http://schemas.microsoft.com/office/drawing/2014/main" xmlns="" val="404536215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xmlns="" val="3470800222"/>
                    </a:ext>
                  </a:extLst>
                </a:gridCol>
              </a:tblGrid>
              <a:tr h="670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400" b="1" dirty="0" err="1"/>
                        <a:t>Bubble</a:t>
                      </a:r>
                      <a:r>
                        <a:rPr lang="pt-BR" sz="2400" b="1" dirty="0"/>
                        <a:t> </a:t>
                      </a:r>
                      <a:r>
                        <a:rPr lang="pt-BR" sz="2400" b="1" dirty="0" err="1"/>
                        <a:t>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400" b="1" dirty="0" err="1"/>
                        <a:t>Selection</a:t>
                      </a:r>
                      <a:r>
                        <a:rPr lang="pt-BR" sz="2400" b="1" dirty="0"/>
                        <a:t> </a:t>
                      </a:r>
                      <a:r>
                        <a:rPr lang="pt-BR" sz="2400" b="1" dirty="0" err="1"/>
                        <a:t>Sort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3359093"/>
                  </a:ext>
                </a:extLst>
              </a:tr>
              <a:tr h="670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Melhor caso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800" b="1" i="1" dirty="0" smtClean="0"/>
                        <a:t>n</a:t>
                      </a:r>
                      <a:endParaRPr lang="pt-BR" sz="28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800" b="1" i="1" dirty="0" smtClean="0"/>
                        <a:t>n²</a:t>
                      </a:r>
                      <a:endParaRPr lang="pt-BR" sz="28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02979079"/>
                  </a:ext>
                </a:extLst>
              </a:tr>
              <a:tr h="670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800" b="1" i="1" dirty="0"/>
                        <a:t>n²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800" b="1" i="1" dirty="0"/>
                        <a:t>n²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4380427"/>
                  </a:ext>
                </a:extLst>
              </a:tr>
              <a:tr h="670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Pior caso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800" b="1" i="1" dirty="0"/>
                        <a:t>n²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800" b="1" i="1" dirty="0"/>
                        <a:t>n²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459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A430B9-1CFF-4663-AFAF-8521FBB2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/>
              <a:t>Referências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6AE89E1-3746-4A44-9AF6-B96D34F7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hlinkClick r:id="rId2"/>
              </a:rPr>
              <a:t>https://en.wikipedia.org/</a:t>
            </a:r>
            <a:endParaRPr lang="pt-BR"/>
          </a:p>
          <a:p>
            <a:r>
              <a:rPr lang="pt-BR" dirty="0">
                <a:hlinkClick r:id="rId3"/>
              </a:rPr>
              <a:t>https://cs.stackexchange.com/</a:t>
            </a:r>
          </a:p>
          <a:p>
            <a:r>
              <a:rPr lang="pt-BR" dirty="0">
                <a:hlinkClick r:id="rId4"/>
              </a:rPr>
              <a:t>http://www.ft.unicamp.br/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4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327</Words>
  <Application>Microsoft Office PowerPoint</Application>
  <PresentationFormat>Personalizar</PresentationFormat>
  <Paragraphs>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Bubble Sort Selection Sort</vt:lpstr>
      <vt:lpstr>Bubble Sort</vt:lpstr>
      <vt:lpstr>Bubble Sort em C++</vt:lpstr>
      <vt:lpstr>Bubble Sort (rep. visual)</vt:lpstr>
      <vt:lpstr>Selection Sort</vt:lpstr>
      <vt:lpstr>Selection Sort em C++</vt:lpstr>
      <vt:lpstr>Selection Sort (rep. visual)</vt:lpstr>
      <vt:lpstr>Selection Sort vs Bubble Sort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BubbleSort SelectionSort</dc:title>
  <dc:creator/>
  <cp:lastModifiedBy/>
  <cp:revision>9</cp:revision>
  <dcterms:created xsi:type="dcterms:W3CDTF">2012-07-30T23:50:35Z</dcterms:created>
  <dcterms:modified xsi:type="dcterms:W3CDTF">2017-11-28T21:38:22Z</dcterms:modified>
</cp:coreProperties>
</file>