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ts val="1800"/>
              <a:buChar char="●"/>
              <a:defRPr/>
            </a:lvl1pPr>
            <a:lvl2pPr lvl="1" rtl="0" algn="ctr">
              <a:spcBef>
                <a:spcPts val="0"/>
              </a:spcBef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descr="25LogoH-01.jpg"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5275" y="3967100"/>
            <a:ext cx="3099598" cy="11763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homepages.dcc.ufmg.br/~cunha/teaching/20121/aeds2/heapsort.pdf" TargetMode="External"/><Relationship Id="rId4" Type="http://schemas.openxmlformats.org/officeDocument/2006/relationships/hyperlink" Target="http://www.geeksforgeeks.org/heap-so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5" y="0"/>
            <a:ext cx="9141551" cy="39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Heapsort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Algoritmo de Ordenação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6776350" y="4350900"/>
            <a:ext cx="2366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>
                <a:solidFill>
                  <a:schemeClr val="dk2"/>
                </a:solidFill>
              </a:rPr>
              <a:t>Aluno: Aream Luersen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Características.	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Inventado por </a:t>
            </a:r>
            <a:r>
              <a:rPr lang="pt-BR">
                <a:highlight>
                  <a:srgbClr val="FFFFFF"/>
                </a:highlight>
              </a:rPr>
              <a:t>J.W.J. Williams em 1964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highlight>
                  <a:srgbClr val="FFFFFF"/>
                </a:highlight>
              </a:rPr>
              <a:t>Reorganiza os elementos de um vetor de forma crescente.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>
                <a:highlight>
                  <a:srgbClr val="FFFFFF"/>
                </a:highlight>
              </a:rPr>
              <a:t>v[1..n] -&gt; v[1] ≤ v[2] ≤  . . .  ≤ v[n].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highlight>
                  <a:srgbClr val="FFFFFF"/>
                </a:highlight>
              </a:rPr>
              <a:t>Consome tempo proporcional a n log n.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pt-BR">
                <a:highlight>
                  <a:srgbClr val="FFFFFF"/>
                </a:highlight>
              </a:rPr>
              <a:t>Base do algoritmo = heap.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613" y="2892475"/>
            <a:ext cx="27336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Heap - estrutura de Dados.	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pt-BR"/>
              <a:t>A estrutura Heap enxerga o vetor como uma árvore. m log[m] máx.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4808400" y="1547300"/>
            <a:ext cx="3655800" cy="3546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D04020"/>
                </a:solidFill>
              </a:rPr>
              <a:t>// Rearranja um vetor v[1..m] de modo a</a:t>
            </a:r>
            <a:br>
              <a:rPr lang="pt-BR" sz="1200">
                <a:solidFill>
                  <a:srgbClr val="D04020"/>
                </a:solidFill>
              </a:rPr>
            </a:br>
            <a:r>
              <a:rPr lang="pt-BR" sz="1200">
                <a:solidFill>
                  <a:srgbClr val="D04020"/>
                </a:solidFill>
              </a:rPr>
              <a:t>// transformá-lo em heap.</a:t>
            </a:r>
            <a:br>
              <a:rPr lang="pt-BR" sz="1200">
                <a:solidFill>
                  <a:schemeClr val="dk1"/>
                </a:solidFill>
              </a:rPr>
            </a:br>
            <a:br>
              <a:rPr lang="pt-BR" sz="1200">
                <a:solidFill>
                  <a:schemeClr val="dk1"/>
                </a:solidFill>
              </a:rPr>
            </a:br>
            <a:r>
              <a:rPr lang="pt-BR" sz="1200">
                <a:solidFill>
                  <a:schemeClr val="dk1"/>
                </a:solidFill>
              </a:rPr>
              <a:t>static void</a:t>
            </a:r>
          </a:p>
          <a:p>
            <a:pPr indent="-69850" lvl="0" marL="0" marR="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constroiHeap (int n, int arr[], int i)</a:t>
            </a:r>
          </a:p>
          <a:p>
            <a:pPr indent="-69850" lvl="0" marL="0" marR="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{</a:t>
            </a:r>
          </a:p>
          <a:p>
            <a:pPr indent="-69850" lvl="0" marL="0" marR="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    int pai = i, esquerda = i*2 + 1, direita = i*2 + 2;</a:t>
            </a:r>
          </a:p>
          <a:p>
            <a:pPr indent="-69850" lvl="0" marL="0" marR="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    if (esquerda &lt; n &amp;&amp; arr[esquerda] &gt; arr[pai])</a:t>
            </a:r>
          </a:p>
          <a:p>
            <a:pPr indent="-69850" lvl="0" marL="0" marR="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        pai = esquerda;</a:t>
            </a:r>
          </a:p>
          <a:p>
            <a:pPr indent="-69850" lvl="0" marL="0" marR="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        </a:t>
            </a:r>
          </a:p>
          <a:p>
            <a:pPr indent="-69850" lvl="0" marL="0" marR="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    if (direita &lt; n &amp;&amp; arr[direita] &gt; arr[pai])</a:t>
            </a:r>
          </a:p>
          <a:p>
            <a:pPr indent="-69850" lvl="0" marL="0" marR="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        pai = direita;</a:t>
            </a:r>
          </a:p>
          <a:p>
            <a:pPr indent="-69850" lvl="0" marL="0" marR="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        </a:t>
            </a:r>
          </a:p>
          <a:p>
            <a:pPr indent="-69850" lvl="0" marL="0" marR="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    if (pai != i){</a:t>
            </a:r>
          </a:p>
          <a:p>
            <a:pPr indent="-69850" lvl="0" marL="0" marR="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        swap (arr[pai], arr[i]);</a:t>
            </a:r>
          </a:p>
          <a:p>
            <a:pPr indent="-69850" lvl="0" marL="0" marR="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        constroiHeap(n,arr,pai);</a:t>
            </a:r>
          </a:p>
          <a:p>
            <a:pPr indent="-69850" lvl="0" marL="0" marR="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    }</a:t>
            </a:r>
          </a:p>
          <a:p>
            <a:pPr indent="-69850" lvl="0" marL="0" marR="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}</a:t>
            </a:r>
          </a:p>
          <a:p>
            <a:pPr indent="-69850" lvl="0" marL="0" marR="33020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D6"/>
              </a:highlight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5175"/>
            <a:ext cx="4709775" cy="13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91847"/>
            <a:ext cx="4709775" cy="7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Heapsort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4605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pt-BR"/>
              <a:t>Consiste em pegar um vetor com estrutura heap e mover sua raiz para o final do vetor recursivamente. Após isso re-organizar o vetor remanescente em Heap, até que todo o vetor esteja crescente.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002175" y="445025"/>
            <a:ext cx="3928200" cy="2981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/*Função transforma o vetor em heap, e depois manipula os elementos para ficarem em forma crescente.*/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void heapsort (int n, int arr[]){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for (int i = n/2-1; i&gt;=0; i--){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constroiHeap(n, arr, i);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for (int i=n-1; i&gt;=0; i--){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        swap (arr[0], arr[i]);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// reorganiza o Vetor em Heap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constroiHeap(i, arr, 0);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lgoritmo heapsort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225" y="3165000"/>
            <a:ext cx="3384150" cy="19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Curiosidade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948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highlight>
                  <a:srgbClr val="FFFFFF"/>
                </a:highlight>
              </a:rPr>
              <a:t>O algoritmo de classificação de heapsort tem usos limitados porque Quicksort e Mergesort são melhores na prática. Mas o uso do algoritmo Heap possui algumas aplicações mais comuns que seguem.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highlight>
                  <a:srgbClr val="FFFFFF"/>
                </a:highlight>
              </a:rPr>
              <a:t>Filas prioritárias (Binary Heap).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pt-BR">
                <a:highlight>
                  <a:srgbClr val="FFFFFF"/>
                </a:highlight>
              </a:rPr>
              <a:t>Estatísticas de Pedido.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Perguntas ? 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139" y="1343125"/>
            <a:ext cx="3651725" cy="27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Referências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Heapsort. Disponível em: </a:t>
            </a:r>
            <a:r>
              <a:rPr lang="pt-BR"/>
              <a:t>https://www.ime.usp.br/~pf/algoritmos/aulas/hpsrt.html. Acesso em 25 de novembro de 2017.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Ordenação: Heapsort. Disponível em:</a:t>
            </a: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3"/>
              </a:rPr>
              <a:t>http://homepages.dcc.ufmg.br/~cunha/teaching/20121/aeds2/heapsort.pdf</a:t>
            </a:r>
            <a:br>
              <a:rPr lang="pt-BR"/>
            </a:br>
            <a:r>
              <a:rPr lang="pt-BR"/>
              <a:t>Acesso em 25 de novembro de 2017.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http://www.geeksforgeeks.org/heap-sort/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http://www.geeksforgeeks.org/applications-of-heap-data-structure/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