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F7F5-ADA4-48B6-9A35-DB555150A507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40A53EC-8FF4-4868-912A-4A1281603638}" type="slidenum">
              <a:rPr lang="pt-BR" smtClean="0"/>
              <a:t>‹#›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F7F5-ADA4-48B6-9A35-DB555150A507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53EC-8FF4-4868-912A-4A128160363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F7F5-ADA4-48B6-9A35-DB555150A507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53EC-8FF4-4868-912A-4A128160363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F7F5-ADA4-48B6-9A35-DB555150A507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53EC-8FF4-4868-912A-4A1281603638}" type="slidenum">
              <a:rPr lang="pt-BR" smtClean="0"/>
              <a:t>‹#›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F7F5-ADA4-48B6-9A35-DB555150A507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40A53EC-8FF4-4868-912A-4A1281603638}" type="slidenum">
              <a:rPr lang="pt-BR" smtClean="0"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F7F5-ADA4-48B6-9A35-DB555150A507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53EC-8FF4-4868-912A-4A1281603638}" type="slidenum">
              <a:rPr lang="pt-BR" smtClean="0"/>
              <a:t>‹#›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F7F5-ADA4-48B6-9A35-DB555150A507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53EC-8FF4-4868-912A-4A1281603638}" type="slidenum">
              <a:rPr lang="pt-BR" smtClean="0"/>
              <a:t>‹#›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F7F5-ADA4-48B6-9A35-DB555150A507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53EC-8FF4-4868-912A-4A128160363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F7F5-ADA4-48B6-9A35-DB555150A507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53EC-8FF4-4868-912A-4A128160363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F7F5-ADA4-48B6-9A35-DB555150A507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53EC-8FF4-4868-912A-4A1281603638}" type="slidenum">
              <a:rPr lang="pt-BR" smtClean="0"/>
              <a:t>‹#›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F7F5-ADA4-48B6-9A35-DB555150A507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40A53EC-8FF4-4868-912A-4A1281603638}" type="slidenum">
              <a:rPr lang="pt-BR" smtClean="0"/>
              <a:t>‹#›</a:t>
            </a:fld>
            <a:endParaRPr lang="pt-B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8EF7F5-ADA4-48B6-9A35-DB555150A507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40A53EC-8FF4-4868-912A-4A1281603638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3200400"/>
            <a:ext cx="8820472" cy="4405064"/>
          </a:xfrm>
        </p:spPr>
        <p:txBody>
          <a:bodyPr>
            <a:noAutofit/>
          </a:bodyPr>
          <a:lstStyle/>
          <a:p>
            <a:pPr algn="l"/>
            <a:r>
              <a:rPr lang="pt-BR" sz="3600" b="1" dirty="0" smtClean="0">
                <a:solidFill>
                  <a:schemeClr val="tx1"/>
                </a:solidFill>
              </a:rPr>
              <a:t>Estrutura de dados</a:t>
            </a:r>
          </a:p>
          <a:p>
            <a:endParaRPr lang="pt-BR" sz="3600" b="1" dirty="0"/>
          </a:p>
          <a:p>
            <a:endParaRPr lang="pt-BR" sz="3600" b="1" dirty="0" smtClean="0"/>
          </a:p>
          <a:p>
            <a:endParaRPr lang="pt-BR" sz="3600" b="1" dirty="0"/>
          </a:p>
          <a:p>
            <a:pPr algn="r"/>
            <a:r>
              <a:rPr lang="pt-BR" sz="3200" b="1" dirty="0" smtClean="0"/>
              <a:t>                           </a:t>
            </a:r>
          </a:p>
          <a:p>
            <a:pPr algn="r"/>
            <a:r>
              <a:rPr lang="pt-BR" sz="3200" b="1" dirty="0" smtClean="0"/>
              <a:t>       </a:t>
            </a:r>
            <a:r>
              <a:rPr lang="pt-BR" sz="3200" b="1" dirty="0" smtClean="0">
                <a:solidFill>
                  <a:schemeClr val="tx1"/>
                </a:solidFill>
              </a:rPr>
              <a:t>Felipe Da Silva Cardozo</a:t>
            </a:r>
          </a:p>
          <a:p>
            <a:endParaRPr lang="pt-BR" sz="36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400" b="1" dirty="0" smtClean="0">
                <a:solidFill>
                  <a:schemeClr val="tx1"/>
                </a:solidFill>
              </a:rPr>
              <a:t>Método: Shell Sort</a:t>
            </a:r>
            <a:endParaRPr lang="pt-BR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1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Introdução: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método Shell sort surgiu em 1959 e foi criado por Donald Shell (Origem do nome), e foi publicado pela universidade de Cincinnat.</a:t>
            </a:r>
          </a:p>
          <a:p>
            <a:r>
              <a:rPr lang="pt-BR" dirty="0" smtClean="0"/>
              <a:t>É um método derivado do insetion sort, porém o insertion faz somente trocas adjacentes tendo como pior caso n-1 trocas.</a:t>
            </a:r>
          </a:p>
          <a:p>
            <a:r>
              <a:rPr lang="pt-BR" dirty="0" smtClean="0"/>
              <a:t>Já o Shell faz as trocas de elementos a uma certa distância, que vai diminuindo a cada passada e assim consegue levar de forma mais rápida os elemtos pra a posição correta.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12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Primeiro comapara elementos separados por “h” posições e os rearranja. 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Após progressivamente, vai diminuindo a distância de comparação(h) até que h=1(como no algoritimo do  insertion sort)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953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84784"/>
            <a:ext cx="6467475" cy="4009835"/>
          </a:xfrm>
        </p:spPr>
      </p:pic>
    </p:spTree>
    <p:extLst>
      <p:ext uri="{BB962C8B-B14F-4D97-AF65-F5344CB8AC3E}">
        <p14:creationId xmlns:p14="http://schemas.microsoft.com/office/powerpoint/2010/main" val="188432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Como escolher valores para </a:t>
            </a:r>
            <a:r>
              <a:rPr lang="pt-BR" b="1" i="1" dirty="0"/>
              <a:t>h</a:t>
            </a:r>
            <a:r>
              <a:rPr lang="pt-BR" b="1" dirty="0"/>
              <a:t>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772816"/>
            <a:ext cx="7772400" cy="4572000"/>
          </a:xfrm>
        </p:spPr>
        <p:txBody>
          <a:bodyPr/>
          <a:lstStyle/>
          <a:p>
            <a:r>
              <a:rPr lang="pt-BR" dirty="0" smtClean="0"/>
              <a:t>Existem </a:t>
            </a:r>
            <a:r>
              <a:rPr lang="pt-BR" dirty="0"/>
              <a:t>vários modos de escolher valores para </a:t>
            </a:r>
            <a:r>
              <a:rPr lang="pt-BR" i="1" dirty="0"/>
              <a:t>h</a:t>
            </a:r>
            <a:r>
              <a:rPr lang="pt-BR" dirty="0"/>
              <a:t> baseados em estudos de eficiência, você pode até escolher os valores que quiser, apesar de ser altamente não recomendável por questões de eficiência.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O </a:t>
            </a:r>
            <a:r>
              <a:rPr lang="pt-BR" dirty="0"/>
              <a:t>método de seleção de valores para </a:t>
            </a:r>
            <a:r>
              <a:rPr lang="pt-BR" i="1" dirty="0"/>
              <a:t>h</a:t>
            </a:r>
            <a:r>
              <a:rPr lang="pt-BR" dirty="0"/>
              <a:t> proposto por Donald Shell foi </a:t>
            </a:r>
            <a:r>
              <a:rPr lang="pt-BR" i="1" dirty="0"/>
              <a:t>h = n/2 </a:t>
            </a:r>
            <a:r>
              <a:rPr lang="pt-BR" dirty="0"/>
              <a:t>onde </a:t>
            </a:r>
            <a:r>
              <a:rPr lang="pt-BR" i="1" dirty="0"/>
              <a:t>n</a:t>
            </a:r>
            <a:r>
              <a:rPr lang="pt-BR" dirty="0"/>
              <a:t> é o número de elementos do vetor, mas já foi provado que sua eficiência é baixa.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744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Como escolher valores para </a:t>
            </a:r>
            <a:r>
              <a:rPr lang="pt-BR" b="1" i="1" dirty="0"/>
              <a:t>h</a:t>
            </a:r>
            <a:r>
              <a:rPr lang="pt-BR" b="1" dirty="0"/>
              <a:t>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/>
              <a:t>O que </a:t>
            </a:r>
            <a:r>
              <a:rPr lang="pt-BR" b="1" dirty="0" smtClean="0"/>
              <a:t>usamos </a:t>
            </a:r>
            <a:r>
              <a:rPr lang="pt-BR" b="1" dirty="0"/>
              <a:t>hoje foi o da sequência de </a:t>
            </a:r>
            <a:r>
              <a:rPr lang="pt-BR" b="1" i="1" dirty="0"/>
              <a:t>Donald</a:t>
            </a:r>
            <a:r>
              <a:rPr lang="pt-BR" b="1" dirty="0"/>
              <a:t> </a:t>
            </a:r>
            <a:r>
              <a:rPr lang="pt-BR" b="1" i="1" dirty="0"/>
              <a:t>Knuth</a:t>
            </a:r>
            <a:r>
              <a:rPr lang="pt-BR" b="1" dirty="0"/>
              <a:t>, explicado como:</a:t>
            </a:r>
          </a:p>
          <a:p>
            <a:pPr marL="0" indent="0" fontAlgn="base">
              <a:buNone/>
            </a:pPr>
            <a:r>
              <a:rPr lang="pt-BR" b="1" i="1" dirty="0"/>
              <a:t>h = 3*h+1</a:t>
            </a:r>
            <a:br>
              <a:rPr lang="pt-BR" b="1" i="1" dirty="0"/>
            </a:br>
            <a:r>
              <a:rPr lang="pt-BR" b="1" dirty="0"/>
              <a:t>E a sequência gerada: </a:t>
            </a:r>
            <a:r>
              <a:rPr lang="pt-BR" b="1" i="1" dirty="0"/>
              <a:t>1, 4, 13, 40, 121, 364, 1093, 3280…</a:t>
            </a:r>
            <a:br>
              <a:rPr lang="pt-BR" b="1" i="1" dirty="0"/>
            </a:br>
            <a:r>
              <a:rPr lang="pt-BR" b="1" i="1" dirty="0"/>
              <a:t/>
            </a:r>
            <a:br>
              <a:rPr lang="pt-BR" b="1" i="1" dirty="0"/>
            </a:br>
            <a:r>
              <a:rPr lang="pt-BR" b="1" i="1" dirty="0"/>
              <a:t>Partindo de h = 1[*] precisamos do maior valor possível que seja menor que o número de elementos no vetor, então basta calcular:</a:t>
            </a:r>
            <a:br>
              <a:rPr lang="pt-BR" b="1" i="1" dirty="0"/>
            </a:br>
            <a:r>
              <a:rPr lang="pt-BR" b="1" i="1" dirty="0" smtClean="0"/>
              <a:t>     h1 </a:t>
            </a:r>
            <a:r>
              <a:rPr lang="pt-BR" b="1" i="1" dirty="0"/>
              <a:t>= 3*1+1 = 4</a:t>
            </a:r>
            <a:br>
              <a:rPr lang="pt-BR" b="1" i="1" dirty="0"/>
            </a:br>
            <a:r>
              <a:rPr lang="pt-BR" b="1" i="1" dirty="0" smtClean="0"/>
              <a:t>     h2 </a:t>
            </a:r>
            <a:r>
              <a:rPr lang="pt-BR" b="1" i="1" dirty="0"/>
              <a:t>= 3*4+1 = 13</a:t>
            </a:r>
            <a:br>
              <a:rPr lang="pt-BR" b="1" i="1" dirty="0"/>
            </a:br>
            <a:r>
              <a:rPr lang="pt-BR" b="1" i="1" dirty="0" smtClean="0"/>
              <a:t>     h </a:t>
            </a:r>
            <a:r>
              <a:rPr lang="pt-BR" b="1" i="1" dirty="0"/>
              <a:t>3 = 3*13+1 = 40</a:t>
            </a:r>
            <a:br>
              <a:rPr lang="pt-BR" b="1" i="1" dirty="0"/>
            </a:br>
            <a:r>
              <a:rPr lang="pt-BR" b="1" i="1" dirty="0"/>
              <a:t>etc.</a:t>
            </a:r>
            <a:endParaRPr lang="pt-BR" b="1" dirty="0"/>
          </a:p>
          <a:p>
            <a:pPr marL="0" indent="0" fontAlgn="base">
              <a:buNone/>
            </a:pPr>
            <a:r>
              <a:rPr lang="pt-BR" b="1" dirty="0" smtClean="0"/>
              <a:t>Para </a:t>
            </a:r>
            <a:r>
              <a:rPr lang="pt-BR" b="1" dirty="0"/>
              <a:t>decrementar os  valores de h até h=1 podemos usar a fórmula inversa:</a:t>
            </a:r>
            <a:br>
              <a:rPr lang="pt-BR" b="1" dirty="0"/>
            </a:br>
            <a:r>
              <a:rPr lang="pt-BR" b="1" dirty="0" smtClean="0"/>
              <a:t>   h </a:t>
            </a:r>
            <a:r>
              <a:rPr lang="pt-BR" b="1" dirty="0"/>
              <a:t>= (h-1)/3</a:t>
            </a:r>
            <a:br>
              <a:rPr lang="pt-BR" b="1" dirty="0"/>
            </a:br>
            <a:r>
              <a:rPr lang="pt-BR" b="1" dirty="0" smtClean="0"/>
              <a:t>   …</a:t>
            </a:r>
            <a:r>
              <a:rPr lang="pt-BR" b="1" dirty="0"/>
              <a:t>3280, 1093, 364, 121, 40, 13, 4, 1.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39035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439"/>
            <a:ext cx="7772400" cy="1143000"/>
          </a:xfrm>
        </p:spPr>
        <p:txBody>
          <a:bodyPr/>
          <a:lstStyle/>
          <a:p>
            <a:r>
              <a:rPr lang="pt-BR" b="1" dirty="0" smtClean="0"/>
              <a:t>Codigo</a:t>
            </a:r>
            <a:endParaRPr lang="pt-BR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7363853" cy="4429743"/>
          </a:xfrm>
        </p:spPr>
      </p:pic>
    </p:spTree>
    <p:extLst>
      <p:ext uri="{BB962C8B-B14F-4D97-AF65-F5344CB8AC3E}">
        <p14:creationId xmlns:p14="http://schemas.microsoft.com/office/powerpoint/2010/main" val="122396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/>
              <a:t>razão da eficiência do algoritmo ainda não é conhecida. </a:t>
            </a:r>
          </a:p>
          <a:p>
            <a:r>
              <a:rPr lang="pt-BR" dirty="0" smtClean="0"/>
              <a:t>Ninguém </a:t>
            </a:r>
            <a:r>
              <a:rPr lang="pt-BR" dirty="0"/>
              <a:t>ainda foi capaz de analisar o algoritmo. </a:t>
            </a:r>
            <a:endParaRPr lang="pt-BR" dirty="0" smtClean="0"/>
          </a:p>
          <a:p>
            <a:r>
              <a:rPr lang="pt-BR" dirty="0" smtClean="0"/>
              <a:t> </a:t>
            </a:r>
            <a:r>
              <a:rPr lang="pt-BR" dirty="0"/>
              <a:t>A sua análise contém alguns problemas matemáticos muito difíceis. </a:t>
            </a:r>
            <a:endParaRPr lang="pt-BR" dirty="0" smtClean="0"/>
          </a:p>
          <a:p>
            <a:r>
              <a:rPr lang="pt-BR" dirty="0" smtClean="0"/>
              <a:t> </a:t>
            </a:r>
            <a:r>
              <a:rPr lang="pt-BR" dirty="0"/>
              <a:t>A começar pela própria sequência de incrementos. </a:t>
            </a:r>
          </a:p>
          <a:p>
            <a:r>
              <a:rPr lang="pt-BR" dirty="0" smtClean="0"/>
              <a:t>O </a:t>
            </a:r>
            <a:r>
              <a:rPr lang="pt-BR" dirty="0"/>
              <a:t>que se sabe é que cada incremento não deve ser múltiplo do anterior. </a:t>
            </a:r>
          </a:p>
        </p:txBody>
      </p:sp>
    </p:spTree>
    <p:extLst>
      <p:ext uri="{BB962C8B-B14F-4D97-AF65-F5344CB8AC3E}">
        <p14:creationId xmlns:p14="http://schemas.microsoft.com/office/powerpoint/2010/main" val="2041882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e Desvantagens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200" b="1" dirty="0"/>
              <a:t>Vantagens: </a:t>
            </a:r>
            <a:endParaRPr lang="pt-BR" sz="3200" b="1" dirty="0" smtClean="0"/>
          </a:p>
          <a:p>
            <a:r>
              <a:rPr lang="pt-BR" dirty="0" smtClean="0"/>
              <a:t> </a:t>
            </a:r>
            <a:r>
              <a:rPr lang="pt-BR" dirty="0"/>
              <a:t>Shellsort é uma ótima opção para arquivos de tamanho moderado. </a:t>
            </a:r>
          </a:p>
          <a:p>
            <a:r>
              <a:rPr lang="pt-BR" dirty="0" smtClean="0"/>
              <a:t>Sua </a:t>
            </a:r>
            <a:r>
              <a:rPr lang="pt-BR" dirty="0"/>
              <a:t>implementação é simples e requer uma quantidade de código pequena. </a:t>
            </a: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r>
              <a:rPr lang="pt-BR" sz="3200" b="1" dirty="0" smtClean="0"/>
              <a:t>Desvantagens</a:t>
            </a:r>
            <a:r>
              <a:rPr lang="pt-BR" sz="3200" b="1" dirty="0"/>
              <a:t>: </a:t>
            </a:r>
            <a:endParaRPr lang="pt-BR" sz="3200" b="1" dirty="0" smtClean="0"/>
          </a:p>
          <a:p>
            <a:r>
              <a:rPr lang="pt-BR" dirty="0" smtClean="0"/>
              <a:t> </a:t>
            </a:r>
            <a:r>
              <a:rPr lang="pt-BR" dirty="0"/>
              <a:t>O tempo de execução do algoritmo é sensível à ordem inicial do arquivo. </a:t>
            </a:r>
          </a:p>
          <a:p>
            <a:r>
              <a:rPr lang="pt-BR" dirty="0" smtClean="0"/>
              <a:t>O </a:t>
            </a:r>
            <a:r>
              <a:rPr lang="pt-BR" dirty="0"/>
              <a:t>método não é estável.</a:t>
            </a:r>
          </a:p>
        </p:txBody>
      </p:sp>
    </p:spTree>
    <p:extLst>
      <p:ext uri="{BB962C8B-B14F-4D97-AF65-F5344CB8AC3E}">
        <p14:creationId xmlns:p14="http://schemas.microsoft.com/office/powerpoint/2010/main" val="764248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89</TotalTime>
  <Words>264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Método: Shell Sort</vt:lpstr>
      <vt:lpstr>Introdução:</vt:lpstr>
      <vt:lpstr>Funcionamento</vt:lpstr>
      <vt:lpstr>Exemplo</vt:lpstr>
      <vt:lpstr>Como escolher valores para h?</vt:lpstr>
      <vt:lpstr>Como escolher valores para h?</vt:lpstr>
      <vt:lpstr>Codigo</vt:lpstr>
      <vt:lpstr>Análise</vt:lpstr>
      <vt:lpstr>Vantagens e Desvantagens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..</dc:creator>
  <cp:lastModifiedBy>Felipe ..</cp:lastModifiedBy>
  <cp:revision>8</cp:revision>
  <dcterms:created xsi:type="dcterms:W3CDTF">2017-11-28T19:22:20Z</dcterms:created>
  <dcterms:modified xsi:type="dcterms:W3CDTF">2017-11-28T20:52:01Z</dcterms:modified>
</cp:coreProperties>
</file>