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59" r:id="rId3"/>
    <p:sldId id="260" r:id="rId4"/>
    <p:sldId id="263" r:id="rId5"/>
    <p:sldId id="265" r:id="rId6"/>
    <p:sldId id="266" r:id="rId7"/>
    <p:sldId id="267" r:id="rId8"/>
    <p:sldId id="270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82" r:id="rId29"/>
    <p:sldId id="299" r:id="rId30"/>
    <p:sldId id="300" r:id="rId31"/>
    <p:sldId id="284" r:id="rId32"/>
    <p:sldId id="290" r:id="rId33"/>
    <p:sldId id="289" r:id="rId34"/>
    <p:sldId id="302" r:id="rId35"/>
    <p:sldId id="303" r:id="rId36"/>
    <p:sldId id="304" r:id="rId37"/>
    <p:sldId id="306" r:id="rId38"/>
    <p:sldId id="308" r:id="rId39"/>
    <p:sldId id="307" r:id="rId40"/>
    <p:sldId id="315" r:id="rId41"/>
    <p:sldId id="309" r:id="rId42"/>
    <p:sldId id="311" r:id="rId43"/>
    <p:sldId id="313" r:id="rId44"/>
    <p:sldId id="314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CC1"/>
    <a:srgbClr val="B89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8627-DAAF-48A0-B88C-5D29B0679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7E1A-5E8E-4B0B-9FF1-EB48F1DB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5C16-A0BF-4358-82B0-589ED3F4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44C2-2D81-4BBB-AD7D-86C9F19E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6630-4F9C-4414-AE51-1476114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1F5-138B-427B-8E0B-83CA0C32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B1C99-6D44-4B3F-AEE0-8B26C317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2004-650A-4CE6-B79D-E2CAE34E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BD0E-907E-4D52-967F-438D1C72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92E0-F703-494B-AF2B-21A01B4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AF2D9-6222-4A68-B193-CC4565A0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41CEC-C246-49FC-974D-07E6CFFC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4465-FEFC-4C65-893B-ECDD4F10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67CC-F929-48E0-B82C-9378A385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0200-1973-4C98-B892-FDC6980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5E1-8EAB-4067-B275-F35057B2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BB96-1F30-479B-B232-8A0D038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A0F8-CD79-4215-AAF7-3D2D0707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0F95-40A7-4FA0-93A3-E3F34FE1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A00B-086D-40EC-8E05-B5C11CD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F88-330E-4ABB-9130-EC5D3255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F7D98-58BA-4BE9-A281-74D1037B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2F1E-7747-4FA8-A84E-9F1FBD46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9F7C-7FE0-4A42-AC70-4E16B7CB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BE1-65D3-4025-B550-AB59BEB2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75C5-EC34-44FA-B2FF-DBF2814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5064-B9EF-4451-8EF6-5E661C86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FDA8-1A59-4699-B002-1BCC383C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6487-E35D-408C-BACF-D3A0CB3B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6749-4A25-46E8-8EEC-7CAD63E1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93ED-2EAB-4409-8FBD-7668F91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B0C8-1530-420A-9D2F-0ECEFC71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20B5-3FB6-41FC-A8A9-99AFD743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34F5-374B-45B0-9C43-2A590DD3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FB7B2-78D8-4471-85CD-B4A578D63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51BA8-C147-4BCF-86BC-1002BA080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FC567-EA76-4ED1-AE02-B6F9349D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4FB96-ED7B-44E6-A13A-C7C3AC25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BD1A9-D0ED-41EC-AA85-EE1C5F1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27CA-B5C9-4760-9871-A2E21233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C9E40-2B33-4E6D-BFFC-9A5F5B9C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6E8C6-97D4-4F15-B25E-B21234D0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5E8CC-EF27-4D71-AF5B-7CCC632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34BBC-C2D8-4A9D-929C-0C2CEDB3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A26E-0C32-466D-9539-46452A5D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D949C-C15F-4349-9739-5AD6DA05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2705-0F34-40E4-AA82-E7D0011F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8A14-EB17-4EA6-8CE0-D79F453E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1090-0986-4DC4-A04E-5C919C34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8F7D-C49D-4340-8563-F04CF00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3B32C-87E0-4AC7-96D7-42353F66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70E03-4AA7-48B1-B78C-D5C5B34B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7A65-03AD-481A-8F37-8764E91F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959C8-DF85-41E2-B3C8-C8262E823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91CD4-CB40-4D3D-B609-F3234E8C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C4D4-DCFF-42E8-8F38-78D20E4D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A98F8-21B8-4E99-B0B6-0B58D5DF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7863E-3B12-45B0-BEA1-5A2BDDB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017C-626B-4F73-B54D-9F9804D2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E86E-13F5-4AE4-9695-44E14E03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34CA-E3A5-4F3A-A02E-4AFC20414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182C-4B60-4314-BE46-FEE444C9564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157A-1F11-4E72-A2A7-2317DB3F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81A5-0D5F-4E36-80FD-4D5AA35F8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BB73-1903-4B03-ADB0-79150A7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CD039-75D8-4F1E-A975-B5428D9A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E8FD9-D016-4330-97A4-A643EEBFE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Alunos: Matheus Henrique Schaly e Pedro José Vieira de 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FDF71-B3A2-4F67-AF33-4E8358A02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6032"/>
          <a:stretch/>
        </p:blipFill>
        <p:spPr>
          <a:xfrm>
            <a:off x="609600" y="391886"/>
            <a:ext cx="10972800" cy="60524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5E445-340A-4A2A-9986-2CEE4D8EE6E9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E2D5C5-80B2-40C9-B171-C78BF6F77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6244"/>
          <a:stretch/>
        </p:blipFill>
        <p:spPr>
          <a:xfrm>
            <a:off x="609600" y="391886"/>
            <a:ext cx="10972800" cy="60379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3F2417-DA45-4AA3-9A21-2735A8D18F74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71101-30D4-4BB0-B08C-B72A61FB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 b="7301"/>
          <a:stretch/>
        </p:blipFill>
        <p:spPr>
          <a:xfrm>
            <a:off x="609600" y="377371"/>
            <a:ext cx="10972800" cy="59798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C1029C-E0AE-4EE4-97DF-6D8C9D190637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1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372DF-0854-4641-B820-E50C1E815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1" b="6666"/>
          <a:stretch/>
        </p:blipFill>
        <p:spPr>
          <a:xfrm>
            <a:off x="609600" y="362856"/>
            <a:ext cx="10972800" cy="6037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D649C2-7CC4-4DED-89F7-024AC432FBF8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7D7AA-875F-4E8B-996E-46942492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7" b="6878"/>
          <a:stretch/>
        </p:blipFill>
        <p:spPr>
          <a:xfrm>
            <a:off x="609600" y="420914"/>
            <a:ext cx="10972800" cy="5965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6B00CD-B459-4258-9195-4CFD0073D033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E43FF-40DD-4870-97F6-F841313AA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" b="6666"/>
          <a:stretch/>
        </p:blipFill>
        <p:spPr>
          <a:xfrm>
            <a:off x="609600" y="406400"/>
            <a:ext cx="10972800" cy="599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B70A0D-4DD7-411F-B2FA-534A84F48141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CF20E5-6DA5-4383-A2AE-22F16CE7F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 b="6666"/>
          <a:stretch/>
        </p:blipFill>
        <p:spPr>
          <a:xfrm>
            <a:off x="609600" y="377371"/>
            <a:ext cx="10972800" cy="6023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4AA07-731F-40CD-A95E-8FA79B754E46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1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A736E-D847-4C11-94EA-C53CB925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 b="6666"/>
          <a:stretch/>
        </p:blipFill>
        <p:spPr>
          <a:xfrm>
            <a:off x="609600" y="377371"/>
            <a:ext cx="10972800" cy="6023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D00D64-0A6E-4408-8F53-835AFB30ED87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2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DECDE-9893-42A7-88C6-42FCB72C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b="6667"/>
          <a:stretch/>
        </p:blipFill>
        <p:spPr>
          <a:xfrm>
            <a:off x="609600" y="362857"/>
            <a:ext cx="10972800" cy="60379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20D896-2462-4FFE-A44B-8565158D71A0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1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19BC9-4AD4-4858-B907-B4CA80E16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b="6667"/>
          <a:stretch/>
        </p:blipFill>
        <p:spPr>
          <a:xfrm>
            <a:off x="609600" y="362857"/>
            <a:ext cx="10972800" cy="60379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B6A053-8DA4-47E5-A636-13E63D21D6AE}"/>
              </a:ext>
            </a:extLst>
          </p:cNvPr>
          <p:cNvSpPr/>
          <p:nvPr/>
        </p:nvSpPr>
        <p:spPr>
          <a:xfrm>
            <a:off x="522516" y="44325"/>
            <a:ext cx="275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93838-9E2B-4810-9EC8-4BB9306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 err="1">
                <a:solidFill>
                  <a:srgbClr val="FF0000"/>
                </a:solidFill>
              </a:rPr>
              <a:t>Knapsack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Problem</a:t>
            </a:r>
            <a:endParaRPr lang="pt-BR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6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57A-0D69-41D9-83D9-AA0B3D9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8A6E-10FC-485F-A5AB-D259F731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</a:t>
            </a:r>
            <a:r>
              <a:rPr lang="pt-BR" b="1" dirty="0" err="1"/>
              <a:t>knapSack</a:t>
            </a:r>
            <a:r>
              <a:rPr lang="pt-BR" b="1" dirty="0"/>
              <a:t>(20, 4, W[], V[])</a:t>
            </a:r>
          </a:p>
          <a:p>
            <a:r>
              <a:rPr lang="pt-BR" dirty="0"/>
              <a:t>C = 20</a:t>
            </a:r>
          </a:p>
          <a:p>
            <a:r>
              <a:rPr lang="pt-BR" dirty="0"/>
              <a:t>n = 4</a:t>
            </a:r>
          </a:p>
          <a:p>
            <a:r>
              <a:rPr lang="pt-BR" dirty="0"/>
              <a:t>W[] = [5, 10, 3, 12]</a:t>
            </a:r>
          </a:p>
          <a:p>
            <a:r>
              <a:rPr lang="pt-BR" dirty="0"/>
              <a:t>V[] = [10, 40, 50, 75]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006A8-41E3-4939-B46E-B67625B58399}"/>
              </a:ext>
            </a:extLst>
          </p:cNvPr>
          <p:cNvGrpSpPr/>
          <p:nvPr/>
        </p:nvGrpSpPr>
        <p:grpSpPr>
          <a:xfrm>
            <a:off x="1538213" y="4383087"/>
            <a:ext cx="9115573" cy="2109788"/>
            <a:chOff x="1538213" y="3676651"/>
            <a:chExt cx="9115573" cy="2109788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6BA3AA-6B31-466E-84D7-F311CFEBD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47FE36-76FD-4912-9616-6A7D7BB25064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1111C2-6DC2-4645-9948-7EB1ED28AA0B}"/>
              </a:ext>
            </a:extLst>
          </p:cNvPr>
          <p:cNvSpPr txBox="1"/>
          <p:nvPr/>
        </p:nvSpPr>
        <p:spPr>
          <a:xfrm>
            <a:off x="6381654" y="2030098"/>
            <a:ext cx="4272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dirty="0"/>
              <a:t>Resultado final: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Capacidade final: 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Valor final: 135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Objetos colocados na mochila:</a:t>
            </a:r>
          </a:p>
          <a:p>
            <a:pPr algn="just"/>
            <a:r>
              <a:rPr lang="pt-BR" sz="2400" dirty="0"/>
              <a:t>Bola, relógio e TV</a:t>
            </a:r>
          </a:p>
        </p:txBody>
      </p:sp>
    </p:spTree>
    <p:extLst>
      <p:ext uri="{BB962C8B-B14F-4D97-AF65-F5344CB8AC3E}">
        <p14:creationId xmlns:p14="http://schemas.microsoft.com/office/powerpoint/2010/main" val="416711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AFABAB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Knapsack Problem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AFABAB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Knapsack Problem exemplo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rabicPeriod"/>
            </a:pPr>
            <a:r>
              <a:rPr lang="en-US" sz="2800" b="1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Sum Problem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Sum Problem exemplo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Subset Sum Problem -&gt; Knapsack Problem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da prova da NP-Completude do Knapsack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 um conjunto de números inteiros encontrar um subconjunto cuja soma dos valores resulte em zero.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 um conjunto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encontrar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subconjunto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cuja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soma dos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zero.</a:t>
            </a: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ingênua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o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 um conjunto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encontrar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subconjunto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cuja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soma dos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zero.</a:t>
            </a: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ingênua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o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generalizado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subconjuntos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somem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um valor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arbitrário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AFABAB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AFAB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Knapsack Problem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AFABAB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Knapsack Problem exemplo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AFABAB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Sum Problem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rabicPeriod"/>
            </a:pPr>
            <a:r>
              <a:rPr lang="en-US" sz="2800" b="1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Sum Problem exemplo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Subset Sum Problem -&gt; Knapsack Problem</a:t>
            </a: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da prova da NP-Completude do Knapsack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2736000"/>
            <a:ext cx="10515240" cy="344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s[ ] : um conjunto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um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numero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080000" y="1872000"/>
            <a:ext cx="58320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subsetSum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(s[ ],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 exemplo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subsetSum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(s[], 6)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s[] = [-16, -5, -3, -2, 1, 2, 12]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484760" y="2030040"/>
            <a:ext cx="2065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 bruta: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-5] : -21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10008000" y="309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 exemplo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subsetSum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(s[], 6)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s[] = [-16, -5, -3, -2, 1, 2, 12]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484760" y="2030040"/>
            <a:ext cx="20656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 bruta: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-5] : -21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-3] : -19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0008000" y="309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 exemplo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subsetSum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(s[], 6)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s[] = [-16, -5, -3, -2, 1, 2, 12]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520760" y="2030040"/>
            <a:ext cx="20656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 bruta: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-5] : -21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-3] : -19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-2] : -18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10008000" y="309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o peso </a:t>
            </a:r>
            <a:r>
              <a:rPr lang="pt-BR" b="1" dirty="0"/>
              <a:t>W </a:t>
            </a:r>
            <a:r>
              <a:rPr lang="pt-BR" dirty="0"/>
              <a:t>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coloque esses itens em uma mochila de capacidade </a:t>
            </a:r>
            <a:r>
              <a:rPr lang="pt-BR" b="1" i="1" dirty="0"/>
              <a:t>C</a:t>
            </a:r>
            <a:r>
              <a:rPr lang="pt-BR" dirty="0"/>
              <a:t> para obter o maior lucro </a:t>
            </a:r>
            <a:r>
              <a:rPr lang="pt-BR" b="1" dirty="0"/>
              <a:t>K </a:t>
            </a:r>
            <a:r>
              <a:rPr lang="pt-BR" dirty="0"/>
              <a:t>possível.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029446-78C0-41E8-AA62-A329EDF51709}"/>
              </a:ext>
            </a:extLst>
          </p:cNvPr>
          <p:cNvGrpSpPr/>
          <p:nvPr/>
        </p:nvGrpSpPr>
        <p:grpSpPr>
          <a:xfrm>
            <a:off x="1538213" y="3676651"/>
            <a:ext cx="9115573" cy="2109788"/>
            <a:chOff x="1538213" y="3676651"/>
            <a:chExt cx="9115573" cy="2109788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8627CF2-4A67-450B-BF2D-345E5CD86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5D577B-9A08-4632-BA5B-35452FFE7D67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654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Subset Sum Problem exemplo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subsetSum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(s[], 6)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s[] = [-16, -5, -3, -2, 1, 2, 12]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310520" y="2030040"/>
            <a:ext cx="24145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Força bruta: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-5] : -21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-3] : -19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[-16, -2] : -18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[-5, -3, 2, 12] : 6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10008000" y="3096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93838-9E2B-4810-9EC8-4BB9306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Knapsack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Knapsack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Sum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Sum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Redução </a:t>
            </a:r>
            <a:r>
              <a:rPr lang="pt-BR" b="1" dirty="0" err="1">
                <a:solidFill>
                  <a:srgbClr val="FF0000"/>
                </a:solidFill>
              </a:rPr>
              <a:t>Subset</a:t>
            </a:r>
            <a:r>
              <a:rPr lang="pt-BR" b="1" dirty="0">
                <a:solidFill>
                  <a:srgbClr val="FF0000"/>
                </a:solidFill>
              </a:rPr>
              <a:t> Sum </a:t>
            </a:r>
            <a:r>
              <a:rPr lang="pt-BR" b="1" dirty="0" err="1">
                <a:solidFill>
                  <a:srgbClr val="FF0000"/>
                </a:solidFill>
              </a:rPr>
              <a:t>Problem</a:t>
            </a:r>
            <a:r>
              <a:rPr lang="pt-BR" b="1" dirty="0">
                <a:solidFill>
                  <a:srgbClr val="FF0000"/>
                </a:solidFill>
              </a:rPr>
              <a:t> -&gt; </a:t>
            </a:r>
            <a:r>
              <a:rPr lang="pt-BR" b="1" dirty="0" err="1">
                <a:solidFill>
                  <a:srgbClr val="FF0000"/>
                </a:solidFill>
              </a:rPr>
              <a:t>Knapsack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Problem</a:t>
            </a:r>
            <a:endParaRPr lang="pt-BR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dirty="0"/>
              <a:t>Dado o peso </a:t>
            </a:r>
            <a:r>
              <a:rPr lang="pt-BR" b="1" dirty="0"/>
              <a:t>W</a:t>
            </a:r>
            <a:r>
              <a:rPr lang="pt-BR" dirty="0"/>
              <a:t> 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e a capacidade </a:t>
            </a:r>
            <a:r>
              <a:rPr lang="pt-BR" b="1" dirty="0"/>
              <a:t>C</a:t>
            </a:r>
            <a:r>
              <a:rPr lang="pt-BR" dirty="0"/>
              <a:t> da mochila.</a:t>
            </a:r>
            <a:r>
              <a:rPr lang="en-US" dirty="0"/>
              <a:t> </a:t>
            </a:r>
            <a:r>
              <a:rPr lang="pt-BR" dirty="0"/>
              <a:t>Existe um subconjunto de itens com peso total </a:t>
            </a:r>
            <a:r>
              <a:rPr lang="pt-BR" b="1" dirty="0"/>
              <a:t>C </a:t>
            </a:r>
            <a:r>
              <a:rPr lang="pt-BR" dirty="0"/>
              <a:t>tal que o lucro correspondente seja pelo menos </a:t>
            </a:r>
            <a:r>
              <a:rPr lang="pt-BR" b="1" dirty="0"/>
              <a:t>K</a:t>
            </a:r>
            <a:r>
              <a:rPr lang="pt-BR" dirty="0"/>
              <a:t>?</a:t>
            </a:r>
            <a:endParaRPr lang="pt-BR" b="1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48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dirty="0"/>
              <a:t>Dado o peso </a:t>
            </a:r>
            <a:r>
              <a:rPr lang="pt-BR" b="1" dirty="0"/>
              <a:t>W</a:t>
            </a:r>
            <a:r>
              <a:rPr lang="pt-BR" dirty="0"/>
              <a:t> 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e a capacidade </a:t>
            </a:r>
            <a:r>
              <a:rPr lang="pt-BR" b="1" dirty="0"/>
              <a:t>C</a:t>
            </a:r>
            <a:r>
              <a:rPr lang="pt-BR" dirty="0"/>
              <a:t> da mochila.</a:t>
            </a:r>
            <a:r>
              <a:rPr lang="en-US" dirty="0"/>
              <a:t> </a:t>
            </a:r>
            <a:r>
              <a:rPr lang="pt-BR" dirty="0"/>
              <a:t>Existe um subconjunto de itens com peso total </a:t>
            </a:r>
            <a:r>
              <a:rPr lang="pt-BR" b="1" dirty="0"/>
              <a:t>C </a:t>
            </a:r>
            <a:r>
              <a:rPr lang="pt-BR" dirty="0"/>
              <a:t>tal que o lucro correspondente seja pelo menos </a:t>
            </a:r>
            <a:r>
              <a:rPr lang="pt-BR" b="1" dirty="0"/>
              <a:t>K</a:t>
            </a:r>
            <a:r>
              <a:rPr lang="pt-BR" dirty="0"/>
              <a:t>?</a:t>
            </a:r>
            <a:endParaRPr lang="pt-BR" b="1" dirty="0"/>
          </a:p>
          <a:p>
            <a:pPr algn="just"/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dirty="0"/>
              <a:t>Dado um conjunto de inteiros não negativos </a:t>
            </a:r>
            <a:r>
              <a:rPr lang="pt-BR" b="1" dirty="0"/>
              <a:t>s</a:t>
            </a:r>
            <a:r>
              <a:rPr lang="pt-BR" dirty="0"/>
              <a:t> e um inteiro </a:t>
            </a:r>
            <a:r>
              <a:rPr lang="pt-BR" b="1" dirty="0"/>
              <a:t>t</a:t>
            </a:r>
            <a:r>
              <a:rPr lang="pt-BR" dirty="0"/>
              <a:t>. Existe um subconjunto desses números tal que a soma total seja </a:t>
            </a:r>
            <a:r>
              <a:rPr lang="pt-BR" b="1" dirty="0"/>
              <a:t>t</a:t>
            </a:r>
            <a:r>
              <a:rPr lang="pt-BR" dirty="0"/>
              <a:t>?</a:t>
            </a:r>
          </a:p>
          <a:p>
            <a:pPr marL="0" indent="0" algn="just">
              <a:buNone/>
            </a:pPr>
            <a:r>
              <a:rPr lang="pt-BR" dirty="0"/>
              <a:t>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404ED-A159-4926-BFDE-C2CE4F86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5062538"/>
            <a:ext cx="2266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7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404ED-A159-4926-BFDE-C2CE4F86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0" y="1690688"/>
            <a:ext cx="2266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90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404ED-A159-4926-BFDE-C2CE4F86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0" y="1690688"/>
            <a:ext cx="2266950" cy="111442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36E4414-5E19-45A8-A670-E6E46F01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12" y="3043237"/>
            <a:ext cx="926257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752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404ED-A159-4926-BFDE-C2CE4F86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91" y="1690688"/>
            <a:ext cx="1707217" cy="839262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36E4414-5E19-45A8-A670-E6E46F01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85" y="2682738"/>
            <a:ext cx="7338629" cy="105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16966-615A-462A-8818-8807B3E51770}"/>
              </a:ext>
            </a:extLst>
          </p:cNvPr>
          <p:cNvSpPr txBox="1"/>
          <p:nvPr/>
        </p:nvSpPr>
        <p:spPr>
          <a:xfrm>
            <a:off x="1094500" y="4280202"/>
            <a:ext cx="3511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/>
              <a:t>Subset</a:t>
            </a:r>
            <a:r>
              <a:rPr lang="pt-BR" sz="3000" dirty="0"/>
              <a:t> Sum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s = {10, 5, 35}</a:t>
            </a:r>
          </a:p>
          <a:p>
            <a:r>
              <a:rPr lang="en-US" sz="3000" dirty="0"/>
              <a:t>t = 40</a:t>
            </a:r>
          </a:p>
        </p:txBody>
      </p:sp>
    </p:spTree>
    <p:extLst>
      <p:ext uri="{BB962C8B-B14F-4D97-AF65-F5344CB8AC3E}">
        <p14:creationId xmlns:p14="http://schemas.microsoft.com/office/powerpoint/2010/main" val="374851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404ED-A159-4926-BFDE-C2CE4F86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91" y="1690688"/>
            <a:ext cx="1707217" cy="839262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36E4414-5E19-45A8-A670-E6E46F01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85" y="2682738"/>
            <a:ext cx="7338629" cy="105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16966-615A-462A-8818-8807B3E51770}"/>
              </a:ext>
            </a:extLst>
          </p:cNvPr>
          <p:cNvSpPr txBox="1"/>
          <p:nvPr/>
        </p:nvSpPr>
        <p:spPr>
          <a:xfrm>
            <a:off x="1094500" y="4280202"/>
            <a:ext cx="3511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/>
              <a:t>Subset</a:t>
            </a:r>
            <a:r>
              <a:rPr lang="pt-BR" sz="3000" dirty="0"/>
              <a:t> Sum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s = {10, 5, 35}</a:t>
            </a:r>
          </a:p>
          <a:p>
            <a:r>
              <a:rPr lang="en-US" sz="3000" dirty="0"/>
              <a:t>t = 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BB45-58CA-43C8-9F50-E26CAFC5CECE}"/>
              </a:ext>
            </a:extLst>
          </p:cNvPr>
          <p:cNvSpPr txBox="1"/>
          <p:nvPr/>
        </p:nvSpPr>
        <p:spPr>
          <a:xfrm>
            <a:off x="6095999" y="4280202"/>
            <a:ext cx="4992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	</a:t>
            </a:r>
            <a:r>
              <a:rPr lang="pt-BR" sz="3000" dirty="0" err="1"/>
              <a:t>Knapsack</a:t>
            </a:r>
            <a:r>
              <a:rPr lang="pt-BR" sz="3000" dirty="0"/>
              <a:t>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W = {10, 5, 35}		C = 40</a:t>
            </a:r>
          </a:p>
          <a:p>
            <a:r>
              <a:rPr lang="en-US" sz="3000" dirty="0"/>
              <a:t>V = {10, 5, 35}		K = 40</a:t>
            </a:r>
          </a:p>
        </p:txBody>
      </p:sp>
    </p:spTree>
    <p:extLst>
      <p:ext uri="{BB962C8B-B14F-4D97-AF65-F5344CB8AC3E}">
        <p14:creationId xmlns:p14="http://schemas.microsoft.com/office/powerpoint/2010/main" val="417929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16966-615A-462A-8818-8807B3E51770}"/>
              </a:ext>
            </a:extLst>
          </p:cNvPr>
          <p:cNvSpPr txBox="1"/>
          <p:nvPr/>
        </p:nvSpPr>
        <p:spPr>
          <a:xfrm>
            <a:off x="1103609" y="2336283"/>
            <a:ext cx="3511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/>
              <a:t>Subset</a:t>
            </a:r>
            <a:r>
              <a:rPr lang="pt-BR" sz="3000" dirty="0"/>
              <a:t> Sum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s = {10, 5, 35}</a:t>
            </a:r>
          </a:p>
          <a:p>
            <a:r>
              <a:rPr lang="en-US" sz="3000" dirty="0"/>
              <a:t>t = 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BB45-58CA-43C8-9F50-E26CAFC5CECE}"/>
              </a:ext>
            </a:extLst>
          </p:cNvPr>
          <p:cNvSpPr txBox="1"/>
          <p:nvPr/>
        </p:nvSpPr>
        <p:spPr>
          <a:xfrm>
            <a:off x="6096000" y="2336283"/>
            <a:ext cx="4992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	</a:t>
            </a:r>
            <a:r>
              <a:rPr lang="pt-BR" sz="3000" dirty="0" err="1"/>
              <a:t>Knapsack</a:t>
            </a:r>
            <a:r>
              <a:rPr lang="pt-BR" sz="3000" dirty="0"/>
              <a:t>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W = {10, 5, 35}		C = 40</a:t>
            </a:r>
          </a:p>
          <a:p>
            <a:r>
              <a:rPr lang="en-US" sz="3000" dirty="0"/>
              <a:t>V = {10, 5, 35}		K =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35FF5-4B73-4C79-AF0D-B1B170C926F8}"/>
              </a:ext>
            </a:extLst>
          </p:cNvPr>
          <p:cNvSpPr txBox="1"/>
          <p:nvPr/>
        </p:nvSpPr>
        <p:spPr>
          <a:xfrm>
            <a:off x="1368553" y="4736204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 </a:t>
            </a:r>
            <a:r>
              <a:rPr lang="pt-BR" i="1" dirty="0"/>
              <a:t>sim</a:t>
            </a:r>
            <a:r>
              <a:rPr lang="pt-BR" dirty="0"/>
              <a:t>, pois 5 + 35 =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93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16966-615A-462A-8818-8807B3E51770}"/>
              </a:ext>
            </a:extLst>
          </p:cNvPr>
          <p:cNvSpPr txBox="1"/>
          <p:nvPr/>
        </p:nvSpPr>
        <p:spPr>
          <a:xfrm>
            <a:off x="1103609" y="2336283"/>
            <a:ext cx="3511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/>
              <a:t>Subset</a:t>
            </a:r>
            <a:r>
              <a:rPr lang="pt-BR" sz="3000" dirty="0"/>
              <a:t> Sum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s = {10, 5, 35}</a:t>
            </a:r>
          </a:p>
          <a:p>
            <a:r>
              <a:rPr lang="en-US" sz="3000" dirty="0"/>
              <a:t>t = 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BB45-58CA-43C8-9F50-E26CAFC5CECE}"/>
              </a:ext>
            </a:extLst>
          </p:cNvPr>
          <p:cNvSpPr txBox="1"/>
          <p:nvPr/>
        </p:nvSpPr>
        <p:spPr>
          <a:xfrm>
            <a:off x="6096000" y="2336283"/>
            <a:ext cx="49923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	</a:t>
            </a:r>
            <a:r>
              <a:rPr lang="pt-BR" sz="3000" dirty="0" err="1"/>
              <a:t>Knapsack</a:t>
            </a:r>
            <a:r>
              <a:rPr lang="pt-BR" sz="3000" dirty="0"/>
              <a:t> </a:t>
            </a:r>
            <a:r>
              <a:rPr lang="pt-BR" sz="3000" dirty="0" err="1"/>
              <a:t>Problem</a:t>
            </a:r>
            <a:r>
              <a:rPr lang="pt-BR" sz="3000" dirty="0"/>
              <a:t>:</a:t>
            </a:r>
          </a:p>
          <a:p>
            <a:endParaRPr lang="pt-BR" sz="3000" dirty="0"/>
          </a:p>
          <a:p>
            <a:r>
              <a:rPr lang="en-US" sz="3000" dirty="0"/>
              <a:t>W = {10, 5, 35}		C = 40</a:t>
            </a:r>
          </a:p>
          <a:p>
            <a:r>
              <a:rPr lang="en-US" sz="3000" dirty="0"/>
              <a:t>V = {10, 5, 35}		K =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35FF5-4B73-4C79-AF0D-B1B170C926F8}"/>
              </a:ext>
            </a:extLst>
          </p:cNvPr>
          <p:cNvSpPr txBox="1"/>
          <p:nvPr/>
        </p:nvSpPr>
        <p:spPr>
          <a:xfrm>
            <a:off x="1368553" y="4736204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 </a:t>
            </a:r>
            <a:r>
              <a:rPr lang="pt-BR" i="1" dirty="0"/>
              <a:t>sim</a:t>
            </a:r>
            <a:r>
              <a:rPr lang="pt-BR" dirty="0"/>
              <a:t>, pois 5 + 35 = 40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1E400-866A-4CF3-8E62-8A0647FB21B0}"/>
              </a:ext>
            </a:extLst>
          </p:cNvPr>
          <p:cNvSpPr txBox="1"/>
          <p:nvPr/>
        </p:nvSpPr>
        <p:spPr>
          <a:xfrm>
            <a:off x="7101147" y="4736204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 </a:t>
            </a:r>
            <a:r>
              <a:rPr lang="pt-BR" i="1" dirty="0"/>
              <a:t>sim</a:t>
            </a:r>
            <a:r>
              <a:rPr lang="pt-BR" dirty="0"/>
              <a:t>, pois 5 + 35 =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o peso </a:t>
            </a:r>
            <a:r>
              <a:rPr lang="pt-BR" b="1" dirty="0"/>
              <a:t>W </a:t>
            </a:r>
            <a:r>
              <a:rPr lang="pt-BR" dirty="0"/>
              <a:t>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coloque esses itens em uma mochila de capacidade </a:t>
            </a:r>
            <a:r>
              <a:rPr lang="pt-BR" b="1" i="1" dirty="0"/>
              <a:t>C</a:t>
            </a:r>
            <a:r>
              <a:rPr lang="pt-BR" dirty="0"/>
              <a:t> para obter o maior lucro </a:t>
            </a:r>
            <a:r>
              <a:rPr lang="pt-BR" b="1" dirty="0"/>
              <a:t>K</a:t>
            </a:r>
            <a:r>
              <a:rPr lang="pt-BR" dirty="0"/>
              <a:t> possível.</a:t>
            </a:r>
            <a:endParaRPr lang="en-US" dirty="0"/>
          </a:p>
          <a:p>
            <a:pPr algn="just"/>
            <a:r>
              <a:rPr lang="pt-BR" dirty="0"/>
              <a:t>Passos para uma solução ingênua: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Considerar todos os subconjuntos de itens e calcular o peso total e o valor de todos os subconjuntos.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6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93838-9E2B-4810-9EC8-4BB9306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Knapsack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Knapsack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Sum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Sum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Redução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Sum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-&gt;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Knapsack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Apresentação da prova da NP-Completude do </a:t>
            </a:r>
            <a:r>
              <a:rPr lang="pt-BR" b="1" dirty="0" err="1">
                <a:solidFill>
                  <a:srgbClr val="FF0000"/>
                </a:solidFill>
              </a:rPr>
              <a:t>Knapsack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Problem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04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E464-8FA4-4DE8-8EDE-AFFC590A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Subset</a:t>
            </a:r>
            <a:r>
              <a:rPr lang="pt-BR" dirty="0"/>
              <a:t> Sum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, portanto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é NP-difícil.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NP: Dado o certificado N = [0, 1, 1, 0], podemos verificar em tempo polinomial se ele responde a pergunta: Existe um subconjunto de itens com peso total 15 tal que o lucro correspondente seja pelo menos 80?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4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E464-8FA4-4DE8-8EDE-AFFC590A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NP: Dado o certificado N = [0, 1, 1, 0], podemos verificar em tempo polinomial se ele responde a pergunta: Existe um subconjunto de itens com peso total 15 tal que o lucro correspondente seja pelo menos 80?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BE3DB2-F74A-4F26-833A-1A7A6FEC7E2D}"/>
              </a:ext>
            </a:extLst>
          </p:cNvPr>
          <p:cNvGrpSpPr/>
          <p:nvPr/>
        </p:nvGrpSpPr>
        <p:grpSpPr>
          <a:xfrm>
            <a:off x="1789225" y="2889471"/>
            <a:ext cx="8287105" cy="1918040"/>
            <a:chOff x="1538213" y="3676651"/>
            <a:chExt cx="9115573" cy="210978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994006D-EC60-41AC-A5C5-428FFBCE3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3F9D5-D5B7-48EA-A909-71D781304016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1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E464-8FA4-4DE8-8EDE-AFFC590A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NP: Dado o certificado N = [0, 1, 1, 0], podemos verificar em tempo polinomial se ele responde a pergunta: Existe um subconjunto de itens com peso total 15 tal que o lucro correspondente seja pelo menos 80?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Sim, basta adicionar os pesos e os lucros de todos os itens selecionados:</a:t>
            </a:r>
          </a:p>
          <a:p>
            <a:pPr marL="0" indent="0" algn="just">
              <a:buNone/>
            </a:pPr>
            <a:r>
              <a:rPr lang="pt-BR" sz="2000" dirty="0"/>
              <a:t>Peso = 10 + 3 = 13</a:t>
            </a:r>
          </a:p>
          <a:p>
            <a:pPr marL="0" indent="0" algn="just">
              <a:buNone/>
            </a:pPr>
            <a:r>
              <a:rPr lang="pt-BR" sz="2000" dirty="0"/>
              <a:t>Valor = 40 + 50 = 90</a:t>
            </a:r>
            <a:endParaRPr lang="en-US" sz="16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BE3DB2-F74A-4F26-833A-1A7A6FEC7E2D}"/>
              </a:ext>
            </a:extLst>
          </p:cNvPr>
          <p:cNvGrpSpPr/>
          <p:nvPr/>
        </p:nvGrpSpPr>
        <p:grpSpPr>
          <a:xfrm>
            <a:off x="1789225" y="2889471"/>
            <a:ext cx="8287105" cy="1918040"/>
            <a:chOff x="1538213" y="3676651"/>
            <a:chExt cx="9115573" cy="210978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994006D-EC60-41AC-A5C5-428FFBCE3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3F9D5-D5B7-48EA-A909-71D781304016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087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E464-8FA4-4DE8-8EDE-AFFC590A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NP: Dado o certificado N = [0, 1, 1, 0], podemos verificar em tempo polinomial se ele responde a pergunta: Existe um subconjunto de itens com peso total 15 tal que o lucro correspondente seja pelo menos 80? </a:t>
            </a:r>
            <a:r>
              <a:rPr lang="pt-BR" sz="2000" i="1" dirty="0">
                <a:solidFill>
                  <a:srgbClr val="FF0000"/>
                </a:solidFill>
              </a:rPr>
              <a:t>sim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Sim, basta adicionar os pesos e os lucros de todos os itens selecionados:</a:t>
            </a:r>
          </a:p>
          <a:p>
            <a:pPr marL="0" indent="0" algn="just">
              <a:buNone/>
            </a:pPr>
            <a:r>
              <a:rPr lang="pt-BR" sz="2000" dirty="0"/>
              <a:t>Peso = 10 + 3 = 13	(13 &lt; 15)</a:t>
            </a:r>
          </a:p>
          <a:p>
            <a:pPr marL="0" indent="0" algn="just">
              <a:buNone/>
            </a:pPr>
            <a:r>
              <a:rPr lang="pt-BR" sz="2000" dirty="0"/>
              <a:t>Valor = 40 + 50 = 90 	(90 &gt; 80)</a:t>
            </a:r>
            <a:endParaRPr lang="en-US" sz="16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BE3DB2-F74A-4F26-833A-1A7A6FEC7E2D}"/>
              </a:ext>
            </a:extLst>
          </p:cNvPr>
          <p:cNvGrpSpPr/>
          <p:nvPr/>
        </p:nvGrpSpPr>
        <p:grpSpPr>
          <a:xfrm>
            <a:off x="1789225" y="2889471"/>
            <a:ext cx="8287105" cy="1918040"/>
            <a:chOff x="1538213" y="3676651"/>
            <a:chExt cx="9115573" cy="210978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994006D-EC60-41AC-A5C5-428FFBCE3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3F9D5-D5B7-48EA-A909-71D781304016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356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679-2ADC-4DE5-8378-E6946F97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4D48-0463-42AB-BBF9-5F6385E4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 isso, provamos que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é tanto NP como NP-difícil, portanto,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é também NP-Completo.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o peso </a:t>
            </a:r>
            <a:r>
              <a:rPr lang="pt-BR" b="1" dirty="0"/>
              <a:t>W </a:t>
            </a:r>
            <a:r>
              <a:rPr lang="pt-BR" dirty="0"/>
              <a:t>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coloque esses itens em uma mochila de capacidade </a:t>
            </a:r>
            <a:r>
              <a:rPr lang="pt-BR" b="1" i="1" dirty="0"/>
              <a:t>C</a:t>
            </a:r>
            <a:r>
              <a:rPr lang="pt-BR" dirty="0"/>
              <a:t> para obter o maior lucro </a:t>
            </a:r>
            <a:r>
              <a:rPr lang="pt-BR" b="1" dirty="0"/>
              <a:t>K</a:t>
            </a:r>
            <a:r>
              <a:rPr lang="pt-BR" dirty="0"/>
              <a:t> possível.</a:t>
            </a:r>
            <a:endParaRPr lang="en-US" dirty="0"/>
          </a:p>
          <a:p>
            <a:pPr algn="just"/>
            <a:r>
              <a:rPr lang="pt-BR" dirty="0"/>
              <a:t>Passos para uma solução ingênua: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Considerar todos os subconjuntos de itens e calcular o peso total e o valor de todos os subconjuntos.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Consideramos apenas os subconjuntos cujo peso total é menor que 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04C9-0B26-42BD-8351-40C70658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6A0C-E509-4184-9163-7C0F6521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o peso </a:t>
            </a:r>
            <a:r>
              <a:rPr lang="pt-BR" b="1" dirty="0"/>
              <a:t>W </a:t>
            </a:r>
            <a:r>
              <a:rPr lang="pt-BR" dirty="0"/>
              <a:t>e valor </a:t>
            </a:r>
            <a:r>
              <a:rPr lang="pt-BR" b="1" dirty="0"/>
              <a:t>V </a:t>
            </a:r>
            <a:r>
              <a:rPr lang="pt-BR" dirty="0"/>
              <a:t>de </a:t>
            </a:r>
            <a:r>
              <a:rPr lang="pt-BR" b="1" i="1" dirty="0"/>
              <a:t>n</a:t>
            </a:r>
            <a:r>
              <a:rPr lang="pt-BR" dirty="0"/>
              <a:t> itens, coloque esses itens em uma mochila de capacidade </a:t>
            </a:r>
            <a:r>
              <a:rPr lang="pt-BR" b="1" i="1" dirty="0"/>
              <a:t>C</a:t>
            </a:r>
            <a:r>
              <a:rPr lang="pt-BR" dirty="0"/>
              <a:t> para obter o maior lucro </a:t>
            </a:r>
            <a:r>
              <a:rPr lang="pt-BR" b="1" dirty="0"/>
              <a:t>K</a:t>
            </a:r>
            <a:r>
              <a:rPr lang="pt-BR" dirty="0"/>
              <a:t> possível.</a:t>
            </a:r>
            <a:endParaRPr lang="en-US" dirty="0"/>
          </a:p>
          <a:p>
            <a:pPr algn="just"/>
            <a:r>
              <a:rPr lang="pt-BR" dirty="0"/>
              <a:t>Passos para uma solução ingênua: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Considerar todos os subconjuntos de itens e calcular o peso total e o valor de todos os subconjuntos.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Consideramos apenas os subconjuntos cujo peso total é menor que 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De todos esses subconjuntos, escolhemos o subconjunto de máximo valor.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57A-0D69-41D9-83D9-AA0B3D9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8A6E-10FC-485F-A5AB-D259F731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</a:t>
            </a:r>
            <a:r>
              <a:rPr lang="pt-BR" b="1" dirty="0" err="1"/>
              <a:t>knapSack</a:t>
            </a:r>
            <a:r>
              <a:rPr lang="pt-BR" b="1" dirty="0"/>
              <a:t>(C, n, W[], V[])</a:t>
            </a:r>
          </a:p>
          <a:p>
            <a:r>
              <a:rPr lang="pt-BR" dirty="0"/>
              <a:t>C = capacidade</a:t>
            </a:r>
          </a:p>
          <a:p>
            <a:r>
              <a:rPr lang="pt-BR" dirty="0"/>
              <a:t>n = itens </a:t>
            </a:r>
          </a:p>
          <a:p>
            <a:r>
              <a:rPr lang="pt-BR" dirty="0"/>
              <a:t>W[] = peso de cada item</a:t>
            </a:r>
          </a:p>
          <a:p>
            <a:r>
              <a:rPr lang="pt-BR" dirty="0"/>
              <a:t>V[] = valor de cada item</a:t>
            </a:r>
          </a:p>
        </p:txBody>
      </p:sp>
    </p:spTree>
    <p:extLst>
      <p:ext uri="{BB962C8B-B14F-4D97-AF65-F5344CB8AC3E}">
        <p14:creationId xmlns:p14="http://schemas.microsoft.com/office/powerpoint/2010/main" val="111159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E0919-C784-48B9-899E-BE0702F7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93838-9E2B-4810-9EC8-4BB93069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Knapsack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 err="1">
                <a:solidFill>
                  <a:srgbClr val="FF0000"/>
                </a:solidFill>
              </a:rPr>
              <a:t>Knapsack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Problem</a:t>
            </a:r>
            <a:r>
              <a:rPr lang="pt-BR" b="1" dirty="0">
                <a:solidFill>
                  <a:srgbClr val="FF0000"/>
                </a:solidFill>
              </a:rPr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exemplo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Redução </a:t>
            </a:r>
            <a:r>
              <a:rPr lang="pt-BR" dirty="0" err="1"/>
              <a:t>Subset</a:t>
            </a:r>
            <a:r>
              <a:rPr lang="pt-BR" dirty="0"/>
              <a:t> Sum </a:t>
            </a:r>
            <a:r>
              <a:rPr lang="pt-BR" dirty="0" err="1"/>
              <a:t>Problem</a:t>
            </a:r>
            <a:r>
              <a:rPr lang="pt-BR" dirty="0"/>
              <a:t> -&gt;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da prova da NP-Completude do </a:t>
            </a:r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0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57A-0D69-41D9-83D9-AA0B3D9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Knapsack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8A6E-10FC-485F-A5AB-D259F731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</a:t>
            </a:r>
            <a:r>
              <a:rPr lang="pt-BR" b="1" dirty="0" err="1"/>
              <a:t>knapSack</a:t>
            </a:r>
            <a:r>
              <a:rPr lang="pt-BR" b="1" dirty="0"/>
              <a:t>(20, 4, W[], V[])</a:t>
            </a:r>
          </a:p>
          <a:p>
            <a:r>
              <a:rPr lang="pt-BR" dirty="0"/>
              <a:t>C = 20</a:t>
            </a:r>
          </a:p>
          <a:p>
            <a:r>
              <a:rPr lang="pt-BR" dirty="0"/>
              <a:t>n = 4</a:t>
            </a:r>
          </a:p>
          <a:p>
            <a:r>
              <a:rPr lang="pt-BR" dirty="0"/>
              <a:t>W[] = [5, 10, 3, 12]</a:t>
            </a:r>
          </a:p>
          <a:p>
            <a:r>
              <a:rPr lang="pt-BR" dirty="0"/>
              <a:t>V[] = [10, 40, 50, 75]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006A8-41E3-4939-B46E-B67625B58399}"/>
              </a:ext>
            </a:extLst>
          </p:cNvPr>
          <p:cNvGrpSpPr/>
          <p:nvPr/>
        </p:nvGrpSpPr>
        <p:grpSpPr>
          <a:xfrm>
            <a:off x="1538213" y="4383087"/>
            <a:ext cx="9115573" cy="2109788"/>
            <a:chOff x="1538213" y="3676651"/>
            <a:chExt cx="9115573" cy="2109788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A6BA3AA-6B31-466E-84D7-F311CFEBD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13" y="3676651"/>
              <a:ext cx="9115573" cy="2109788"/>
            </a:xfrm>
            <a:prstGeom prst="rect">
              <a:avLst/>
            </a:prstGeom>
            <a:solidFill>
              <a:srgbClr val="B89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47FE36-76FD-4912-9616-6A7D7BB25064}"/>
                </a:ext>
              </a:extLst>
            </p:cNvPr>
            <p:cNvSpPr/>
            <p:nvPr/>
          </p:nvSpPr>
          <p:spPr>
            <a:xfrm>
              <a:off x="2707481" y="4950619"/>
              <a:ext cx="183357" cy="166687"/>
            </a:xfrm>
            <a:prstGeom prst="rect">
              <a:avLst/>
            </a:prstGeom>
            <a:solidFill>
              <a:srgbClr val="B89469"/>
            </a:solidFill>
            <a:ln>
              <a:solidFill>
                <a:srgbClr val="B89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BDCC1"/>
                  </a:solidFill>
                </a:rPr>
                <a:t>C</a:t>
              </a:r>
              <a:endParaRPr lang="en-US" dirty="0">
                <a:solidFill>
                  <a:srgbClr val="FBDC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76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1509</Words>
  <Application>Microsoft Office PowerPoint</Application>
  <PresentationFormat>Widescreen</PresentationFormat>
  <Paragraphs>218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Prova da NP-Completude do Knapsack Problem</vt:lpstr>
      <vt:lpstr>PowerPoint Presentation</vt:lpstr>
      <vt:lpstr>Knapsack Problem</vt:lpstr>
      <vt:lpstr>Knapsack Problem</vt:lpstr>
      <vt:lpstr>Knapsack Problem</vt:lpstr>
      <vt:lpstr>Knapsack Problem</vt:lpstr>
      <vt:lpstr>Knapsack Problem</vt:lpstr>
      <vt:lpstr>PowerPoint Presentation</vt:lpstr>
      <vt:lpstr>Knapsack Problem exemplo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Knapsack Problem exemplo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Redução Subset Sum Problem -&gt; Knapsack Problem</vt:lpstr>
      <vt:lpstr>Redução Subset Sum Problem -&gt; Knapsack Problem</vt:lpstr>
      <vt:lpstr>Redução Subset Sum Problem -&gt; Knapsack Problem</vt:lpstr>
      <vt:lpstr>Redução Subset Sum Problem -&gt; Knapsack Problem</vt:lpstr>
      <vt:lpstr>Redução Subset Sum Problem -&gt; Knapsack Problem</vt:lpstr>
      <vt:lpstr>Redução Subset Sum Problem -&gt; Knapsack Problem</vt:lpstr>
      <vt:lpstr>Redução Subset Sum Problem -&gt; Knapsack Problem</vt:lpstr>
      <vt:lpstr>Redução Subset Sum Problem -&gt; Knapsack Problem</vt:lpstr>
      <vt:lpstr>PowerPoint Presentation</vt:lpstr>
      <vt:lpstr>Apresentação da prova da NP-Completude do Knapsack Problem </vt:lpstr>
      <vt:lpstr>Apresentação da prova da NP-Completude do Knapsack Problem </vt:lpstr>
      <vt:lpstr>Apresentação da prova da NP-Completude do Knapsack Problem </vt:lpstr>
      <vt:lpstr>Apresentação da prova da NP-Completude do Knapsack Problem </vt:lpstr>
      <vt:lpstr>Apresentação da prova da NP-Completude do Knapsack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Schaly</dc:creator>
  <cp:lastModifiedBy>Matheus Schaly</cp:lastModifiedBy>
  <cp:revision>202</cp:revision>
  <dcterms:created xsi:type="dcterms:W3CDTF">2019-06-26T12:45:41Z</dcterms:created>
  <dcterms:modified xsi:type="dcterms:W3CDTF">2019-06-27T13:15:05Z</dcterms:modified>
</cp:coreProperties>
</file>