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6" r:id="rId5"/>
  </p:sldMasterIdLst>
  <p:notesMasterIdLst>
    <p:notesMasterId r:id="rId10"/>
  </p:notesMasterIdLst>
  <p:sldIdLst>
    <p:sldId id="256" r:id="rId6"/>
    <p:sldId id="454" r:id="rId7"/>
    <p:sldId id="399" r:id="rId8"/>
    <p:sldId id="45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DC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BC0F3D3-1828-84AB-C1D7-621D600B7D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F88C73-B6EB-7F7A-5C44-94EE905C59A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5D1CB4A-94EE-4C04-9967-618B087DDE89}" type="datetimeFigureOut">
              <a:rPr lang="pt-BR"/>
              <a:pPr>
                <a:defRPr/>
              </a:pPr>
              <a:t>08/10/2024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092E71F2-D681-6D18-1A62-472EE73D3F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87640616-1393-DEA4-8BB2-D19BF018A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414B1E-FFCD-2EA3-5A5C-4874763FCF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334CD5-79A6-BB17-F826-FF8F1FA814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58C80EA-FC98-441C-8A7A-A956D0C5536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8C80EA-FC98-441C-8A7A-A956D0C55369}" type="slidenum">
              <a:rPr lang="pt-BR" altLang="pt-BR" smtClean="0"/>
              <a:pPr>
                <a:defRPr/>
              </a:pPr>
              <a:t>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97420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DF62B-1209-7D34-4164-385A1153E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081B4F-10C8-6B5F-3437-DEA0C2026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A4110A-329B-CA9A-E93D-E1635363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513-0F46-4D44-86B4-608F5D00C0DA}" type="datetimeFigureOut">
              <a:rPr lang="pt-BR" smtClean="0"/>
              <a:pPr>
                <a:defRPr/>
              </a:pPr>
              <a:t>08/10/2024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8D511-8E6A-AA2D-4638-2D77E6F4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A36790-7164-EC04-FC94-1B2AD49B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793F2-CC45-4712-9A14-C6A2C5BA34B9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5638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40672-112C-03D3-003B-24DCAE69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79DA3F-49F9-7A57-A25D-87CCA05CC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FC0E7F-3B00-6A3B-FA4F-9A9FDC45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513-0F46-4D44-86B4-608F5D00C0DA}" type="datetimeFigureOut">
              <a:rPr lang="pt-BR" smtClean="0"/>
              <a:pPr>
                <a:defRPr/>
              </a:pPr>
              <a:t>08/10/2024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C3D5CF-9108-C0A9-91D2-7C587F3C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BC1322-2C15-2AC0-01A9-7EFA96C3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793F2-CC45-4712-9A14-C6A2C5BA34B9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5601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7E3EA7-09FA-94B2-9DC7-A514F40C1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23399A-8C79-2948-3E74-954723C3E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9FB3C-568F-C469-29EB-BF4C2A38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513-0F46-4D44-86B4-608F5D00C0DA}" type="datetimeFigureOut">
              <a:rPr lang="pt-BR" smtClean="0"/>
              <a:pPr>
                <a:defRPr/>
              </a:pPr>
              <a:t>08/10/2024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3278F5-09EA-CC60-7C4F-97F7EAC2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00D0B0-5DF0-D63B-8963-91034890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793F2-CC45-4712-9A14-C6A2C5BA34B9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6429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85665-8770-DBE6-F3D2-126E8A35C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5124A5-CE43-8005-4229-C8117824E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9DAF8D-96D0-EAB7-5A66-2FF09A61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513-0F46-4D44-86B4-608F5D00C0DA}" type="datetimeFigureOut">
              <a:rPr lang="pt-BR" smtClean="0"/>
              <a:pPr>
                <a:defRPr/>
              </a:pPr>
              <a:t>08/10/2024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95FF4A-D2CB-A6A3-3CA9-08B2207F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EAE3D3-4361-FC9E-2CFC-B7551549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793F2-CC45-4712-9A14-C6A2C5BA34B9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5018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82FE5-FF5E-B6F5-D9AE-3691A2C6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06B51C-9325-FEDD-55A0-9CDCA8E26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25CEB9-2903-6753-1DB3-169ABB23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7E67-3586-4EE7-BDAD-FA31EB724032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E9BE7B-6238-59A7-2380-0DB58D19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F08E99-147A-B202-543E-7695C784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9CF047-9F36-43E7-AFDB-BC43ADC5A145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FDE0B2D0-05F3-DDE9-8E30-1D67A5818914}"/>
              </a:ext>
            </a:extLst>
          </p:cNvPr>
          <p:cNvSpPr txBox="1">
            <a:spLocks/>
          </p:cNvSpPr>
          <p:nvPr userDrawn="1"/>
        </p:nvSpPr>
        <p:spPr>
          <a:xfrm>
            <a:off x="1116013" y="6356350"/>
            <a:ext cx="5840412" cy="365125"/>
          </a:xfrm>
          <a:prstGeom prst="rect">
            <a:avLst/>
          </a:prstGeom>
        </p:spPr>
        <p:txBody>
          <a:bodyPr anchor="ctr"/>
          <a:lstStyle>
            <a:defPPr>
              <a:defRPr lang="pt-BR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BR"/>
              <a:t>INTERAÇÃO HUMANO COMPUTADOR – ADS</a:t>
            </a:r>
          </a:p>
        </p:txBody>
      </p:sp>
    </p:spTree>
    <p:extLst>
      <p:ext uri="{BB962C8B-B14F-4D97-AF65-F5344CB8AC3E}">
        <p14:creationId xmlns:p14="http://schemas.microsoft.com/office/powerpoint/2010/main" val="513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B9CD9-B851-F600-C893-48E73B50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300C97-FE84-DC7F-1E8E-F89404A89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2767EC-FB45-AFD2-80C4-4151BF671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0F8FC1-5C89-A826-61FA-28AA14C6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4F24D-30D6-451B-8892-64EF53D302CE}" type="datetimeFigureOut">
              <a:rPr lang="pt-BR" smtClean="0"/>
              <a:pPr>
                <a:defRPr/>
              </a:pPr>
              <a:t>08/10/2024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3F9327-3266-26E9-B771-0DB1E8DE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04792B-1056-54A1-407F-1527DB0F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645AE3-A2CD-4DB3-ABEB-C8FD16D41C3B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0524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C0340-00D3-6490-8D5D-A7909E30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7E12BE-92C7-6BEE-7424-EBF3562B7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A3C524-7C43-F881-6805-5A64BEE2F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F07769-045D-42E4-1412-686FBBED7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42D4B8-F016-25EA-3C85-3C4A69E0E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81BC47-DE16-7654-C54B-C85BEA36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A07540-F56D-4E58-B68C-24F793B663E2}" type="datetimeFigureOut">
              <a:rPr lang="pt-BR" smtClean="0"/>
              <a:pPr>
                <a:defRPr/>
              </a:pPr>
              <a:t>08/10/2024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273B45-64F1-DE11-A54C-0AB6ED4A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E0BCD2-2265-2FB0-E845-8B78C8BF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855A5A-F958-4BB4-8AE1-4A7C200A5608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3936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CD1EA-BE07-DBB7-2AA5-47DE1436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2E58DE2-427D-E48A-DB19-0450DFDB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513-0F46-4D44-86B4-608F5D00C0DA}" type="datetimeFigureOut">
              <a:rPr lang="pt-BR" smtClean="0"/>
              <a:pPr>
                <a:defRPr/>
              </a:pPr>
              <a:t>08/10/2024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A74487-8F5E-92BE-DC67-FADECB3A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E01A25-180C-932D-295B-D0462C27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793F2-CC45-4712-9A14-C6A2C5BA34B9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715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FB49656-4D75-6424-00C6-1AACD44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71513-0F46-4D44-86B4-608F5D00C0DA}" type="datetimeFigureOut">
              <a:rPr lang="pt-BR" smtClean="0"/>
              <a:pPr>
                <a:defRPr/>
              </a:pPr>
              <a:t>08/10/2024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86F495-2F1B-97B3-C3F0-02EC1E51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B96033-E687-419F-1823-D2A4F51D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793F2-CC45-4712-9A14-C6A2C5BA34B9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178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D68BF-9F79-AC4A-A262-50E776677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9BF2B3-AAAB-B71D-7EF2-F13E8EA7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AF7015-0172-E738-8F2B-C9F51BD00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69BB7A-EA18-51C8-0DCC-76F2F416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B4C4B1-D092-4B8A-AEFB-0EFA3215AC6E}" type="datetimeFigureOut">
              <a:rPr lang="pt-BR" smtClean="0"/>
              <a:pPr>
                <a:defRPr/>
              </a:pPr>
              <a:t>08/10/2024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A04050-9EB1-06E4-7C4B-11873EAD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48C6F5-77E1-3783-B2C0-DA691E79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F983A-4D18-4FAF-97AC-DBE1AC83D84F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9421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CA1FB-6EBA-A2C3-6819-9CC5A71A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0A125F-E8D2-0E5A-7C42-CBEBCFF16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07EBA6-290B-3103-03E4-287E90670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7A35EC-B5AA-6D70-0BC7-BCBC2129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C06C4-BDA6-4C90-87ED-0F9FE4942F9A}" type="datetimeFigureOut">
              <a:rPr lang="pt-BR" smtClean="0"/>
              <a:pPr>
                <a:defRPr/>
              </a:pPr>
              <a:t>08/10/2024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A5DF94-95D9-62C0-8716-E0EB5380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BE6FC0-5FD3-E7D8-4E26-52C798E6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A9A43-A8E7-4E71-8375-510687AA7150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1647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179959B-28D6-DEC0-8DB3-8DAC09AC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573C35-0925-8F28-2797-A45247969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6C537E-0770-9535-745E-5DDD87288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2A71513-0F46-4D44-86B4-608F5D00C0DA}" type="datetimeFigureOut">
              <a:rPr lang="pt-BR" smtClean="0"/>
              <a:pPr>
                <a:defRPr/>
              </a:pPr>
              <a:t>08/10/2024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635B17-0E6D-C3C9-A9FF-39B45FD35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B3A0B8-B565-6081-83E1-88C58DF3C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4793F2-CC45-4712-9A14-C6A2C5BA34B9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5666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2AF1D896-DAEC-8B85-AFAC-94F2B9838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pt-BR" altLang="pt-BR" sz="18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23" name="Subtítulo 2">
            <a:extLst>
              <a:ext uri="{FF2B5EF4-FFF2-40B4-BE49-F238E27FC236}">
                <a16:creationId xmlns:a16="http://schemas.microsoft.com/office/drawing/2014/main" id="{C3F8F823-EAD6-FD43-94E5-2D1D9646C20A}"/>
              </a:ext>
            </a:extLst>
          </p:cNvPr>
          <p:cNvSpPr txBox="1">
            <a:spLocks/>
          </p:cNvSpPr>
          <p:nvPr/>
        </p:nvSpPr>
        <p:spPr bwMode="auto">
          <a:xfrm>
            <a:off x="-77390" y="1493869"/>
            <a:ext cx="9144001" cy="159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pt-BR" sz="29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LABORATÓRIO DE ENGENHARIA DE SOFTWARE</a:t>
            </a:r>
            <a:endParaRPr lang="pt-BR" altLang="pt-BR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pt-BR" alt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ADS NOTURNO – 6º SEM.  - GRUPO 2</a:t>
            </a:r>
          </a:p>
          <a:p>
            <a:pPr algn="r">
              <a:buNone/>
            </a:pPr>
            <a:endParaRPr lang="pt-BR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buNone/>
            </a:pPr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Carlos Veríssimo</a:t>
            </a:r>
            <a:endParaRPr lang="pt-BR" alt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eaLnBrk="1" hangingPunct="1">
              <a:buFont typeface="Arial" panose="020B0604020202020204" pitchFamily="34" charset="0"/>
              <a:buNone/>
            </a:pPr>
            <a:endParaRPr lang="pt-BR" sz="2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pt-BR" altLang="pt-BR" b="1" u="sng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B93CFFA-5E80-B81B-E7DA-2130D8C53B17}"/>
              </a:ext>
            </a:extLst>
          </p:cNvPr>
          <p:cNvSpPr/>
          <p:nvPr/>
        </p:nvSpPr>
        <p:spPr>
          <a:xfrm>
            <a:off x="0" y="1216711"/>
            <a:ext cx="9144000" cy="14287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D627B1B-62FC-249D-F20D-163794B290F1}"/>
              </a:ext>
            </a:extLst>
          </p:cNvPr>
          <p:cNvSpPr/>
          <p:nvPr/>
        </p:nvSpPr>
        <p:spPr>
          <a:xfrm rot="10800000">
            <a:off x="-31941" y="6398887"/>
            <a:ext cx="9144000" cy="14287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5130" name="Picture 15">
            <a:extLst>
              <a:ext uri="{FF2B5EF4-FFF2-40B4-BE49-F238E27FC236}">
                <a16:creationId xmlns:a16="http://schemas.microsoft.com/office/drawing/2014/main" id="{1DD57DC0-E2E0-E83D-683D-79E97B3F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3038"/>
            <a:ext cx="21367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1AC7184E-AB47-3B86-87FA-06CA6BA620CC}"/>
              </a:ext>
            </a:extLst>
          </p:cNvPr>
          <p:cNvSpPr/>
          <p:nvPr/>
        </p:nvSpPr>
        <p:spPr>
          <a:xfrm>
            <a:off x="3490684" y="3664275"/>
            <a:ext cx="5305425" cy="2473325"/>
          </a:xfrm>
          <a:custGeom>
            <a:avLst/>
            <a:gdLst>
              <a:gd name="connsiteX0" fmla="*/ 0 w 5305425"/>
              <a:gd name="connsiteY0" fmla="*/ 0 h 2618292"/>
              <a:gd name="connsiteX1" fmla="*/ 483383 w 5305425"/>
              <a:gd name="connsiteY1" fmla="*/ 0 h 2618292"/>
              <a:gd name="connsiteX2" fmla="*/ 1178983 w 5305425"/>
              <a:gd name="connsiteY2" fmla="*/ 0 h 2618292"/>
              <a:gd name="connsiteX3" fmla="*/ 1821529 w 5305425"/>
              <a:gd name="connsiteY3" fmla="*/ 0 h 2618292"/>
              <a:gd name="connsiteX4" fmla="*/ 2357967 w 5305425"/>
              <a:gd name="connsiteY4" fmla="*/ 0 h 2618292"/>
              <a:gd name="connsiteX5" fmla="*/ 2894404 w 5305425"/>
              <a:gd name="connsiteY5" fmla="*/ 0 h 2618292"/>
              <a:gd name="connsiteX6" fmla="*/ 3430842 w 5305425"/>
              <a:gd name="connsiteY6" fmla="*/ 0 h 2618292"/>
              <a:gd name="connsiteX7" fmla="*/ 4020333 w 5305425"/>
              <a:gd name="connsiteY7" fmla="*/ 0 h 2618292"/>
              <a:gd name="connsiteX8" fmla="*/ 4450662 w 5305425"/>
              <a:gd name="connsiteY8" fmla="*/ 0 h 2618292"/>
              <a:gd name="connsiteX9" fmla="*/ 5305425 w 5305425"/>
              <a:gd name="connsiteY9" fmla="*/ 0 h 2618292"/>
              <a:gd name="connsiteX10" fmla="*/ 5305425 w 5305425"/>
              <a:gd name="connsiteY10" fmla="*/ 445110 h 2618292"/>
              <a:gd name="connsiteX11" fmla="*/ 5305425 w 5305425"/>
              <a:gd name="connsiteY11" fmla="*/ 890219 h 2618292"/>
              <a:gd name="connsiteX12" fmla="*/ 5305425 w 5305425"/>
              <a:gd name="connsiteY12" fmla="*/ 1335329 h 2618292"/>
              <a:gd name="connsiteX13" fmla="*/ 5305425 w 5305425"/>
              <a:gd name="connsiteY13" fmla="*/ 1885170 h 2618292"/>
              <a:gd name="connsiteX14" fmla="*/ 5305425 w 5305425"/>
              <a:gd name="connsiteY14" fmla="*/ 2618292 h 2618292"/>
              <a:gd name="connsiteX15" fmla="*/ 4768988 w 5305425"/>
              <a:gd name="connsiteY15" fmla="*/ 2618292 h 2618292"/>
              <a:gd name="connsiteX16" fmla="*/ 4073387 w 5305425"/>
              <a:gd name="connsiteY16" fmla="*/ 2618292 h 2618292"/>
              <a:gd name="connsiteX17" fmla="*/ 3536950 w 5305425"/>
              <a:gd name="connsiteY17" fmla="*/ 2618292 h 2618292"/>
              <a:gd name="connsiteX18" fmla="*/ 2947458 w 5305425"/>
              <a:gd name="connsiteY18" fmla="*/ 2618292 h 2618292"/>
              <a:gd name="connsiteX19" fmla="*/ 2517129 w 5305425"/>
              <a:gd name="connsiteY19" fmla="*/ 2618292 h 2618292"/>
              <a:gd name="connsiteX20" fmla="*/ 2033746 w 5305425"/>
              <a:gd name="connsiteY20" fmla="*/ 2618292 h 2618292"/>
              <a:gd name="connsiteX21" fmla="*/ 1444255 w 5305425"/>
              <a:gd name="connsiteY21" fmla="*/ 2618292 h 2618292"/>
              <a:gd name="connsiteX22" fmla="*/ 1013926 w 5305425"/>
              <a:gd name="connsiteY22" fmla="*/ 2618292 h 2618292"/>
              <a:gd name="connsiteX23" fmla="*/ 0 w 5305425"/>
              <a:gd name="connsiteY23" fmla="*/ 2618292 h 2618292"/>
              <a:gd name="connsiteX24" fmla="*/ 0 w 5305425"/>
              <a:gd name="connsiteY24" fmla="*/ 2068451 h 2618292"/>
              <a:gd name="connsiteX25" fmla="*/ 0 w 5305425"/>
              <a:gd name="connsiteY25" fmla="*/ 1570975 h 2618292"/>
              <a:gd name="connsiteX26" fmla="*/ 0 w 5305425"/>
              <a:gd name="connsiteY26" fmla="*/ 1047317 h 2618292"/>
              <a:gd name="connsiteX27" fmla="*/ 0 w 5305425"/>
              <a:gd name="connsiteY27" fmla="*/ 549841 h 2618292"/>
              <a:gd name="connsiteX28" fmla="*/ 0 w 5305425"/>
              <a:gd name="connsiteY28" fmla="*/ 0 h 261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05425" h="2618292" extrusionOk="0">
                <a:moveTo>
                  <a:pt x="0" y="0"/>
                </a:moveTo>
                <a:cubicBezTo>
                  <a:pt x="105231" y="-35458"/>
                  <a:pt x="355609" y="33527"/>
                  <a:pt x="483383" y="0"/>
                </a:cubicBezTo>
                <a:cubicBezTo>
                  <a:pt x="611157" y="-33527"/>
                  <a:pt x="967720" y="44940"/>
                  <a:pt x="1178983" y="0"/>
                </a:cubicBezTo>
                <a:cubicBezTo>
                  <a:pt x="1390246" y="-44940"/>
                  <a:pt x="1553981" y="66542"/>
                  <a:pt x="1821529" y="0"/>
                </a:cubicBezTo>
                <a:cubicBezTo>
                  <a:pt x="2089077" y="-66542"/>
                  <a:pt x="2245404" y="33338"/>
                  <a:pt x="2357967" y="0"/>
                </a:cubicBezTo>
                <a:cubicBezTo>
                  <a:pt x="2470530" y="-33338"/>
                  <a:pt x="2756269" y="35640"/>
                  <a:pt x="2894404" y="0"/>
                </a:cubicBezTo>
                <a:cubicBezTo>
                  <a:pt x="3032539" y="-35640"/>
                  <a:pt x="3304859" y="19558"/>
                  <a:pt x="3430842" y="0"/>
                </a:cubicBezTo>
                <a:cubicBezTo>
                  <a:pt x="3556825" y="-19558"/>
                  <a:pt x="3819673" y="23600"/>
                  <a:pt x="4020333" y="0"/>
                </a:cubicBezTo>
                <a:cubicBezTo>
                  <a:pt x="4220993" y="-23600"/>
                  <a:pt x="4269441" y="29401"/>
                  <a:pt x="4450662" y="0"/>
                </a:cubicBezTo>
                <a:cubicBezTo>
                  <a:pt x="4631883" y="-29401"/>
                  <a:pt x="4985981" y="27474"/>
                  <a:pt x="5305425" y="0"/>
                </a:cubicBezTo>
                <a:cubicBezTo>
                  <a:pt x="5345967" y="206059"/>
                  <a:pt x="5256358" y="254717"/>
                  <a:pt x="5305425" y="445110"/>
                </a:cubicBezTo>
                <a:cubicBezTo>
                  <a:pt x="5354492" y="635503"/>
                  <a:pt x="5286447" y="714148"/>
                  <a:pt x="5305425" y="890219"/>
                </a:cubicBezTo>
                <a:cubicBezTo>
                  <a:pt x="5324403" y="1066290"/>
                  <a:pt x="5300017" y="1194545"/>
                  <a:pt x="5305425" y="1335329"/>
                </a:cubicBezTo>
                <a:cubicBezTo>
                  <a:pt x="5310833" y="1476113"/>
                  <a:pt x="5301046" y="1707613"/>
                  <a:pt x="5305425" y="1885170"/>
                </a:cubicBezTo>
                <a:cubicBezTo>
                  <a:pt x="5309804" y="2062727"/>
                  <a:pt x="5284836" y="2277063"/>
                  <a:pt x="5305425" y="2618292"/>
                </a:cubicBezTo>
                <a:cubicBezTo>
                  <a:pt x="5085010" y="2663086"/>
                  <a:pt x="4999816" y="2564047"/>
                  <a:pt x="4768988" y="2618292"/>
                </a:cubicBezTo>
                <a:cubicBezTo>
                  <a:pt x="4538160" y="2672537"/>
                  <a:pt x="4302070" y="2582580"/>
                  <a:pt x="4073387" y="2618292"/>
                </a:cubicBezTo>
                <a:cubicBezTo>
                  <a:pt x="3844704" y="2654004"/>
                  <a:pt x="3652999" y="2609236"/>
                  <a:pt x="3536950" y="2618292"/>
                </a:cubicBezTo>
                <a:cubicBezTo>
                  <a:pt x="3420901" y="2627348"/>
                  <a:pt x="3232709" y="2611862"/>
                  <a:pt x="2947458" y="2618292"/>
                </a:cubicBezTo>
                <a:cubicBezTo>
                  <a:pt x="2662207" y="2624722"/>
                  <a:pt x="2642208" y="2579090"/>
                  <a:pt x="2517129" y="2618292"/>
                </a:cubicBezTo>
                <a:cubicBezTo>
                  <a:pt x="2392050" y="2657494"/>
                  <a:pt x="2185003" y="2613449"/>
                  <a:pt x="2033746" y="2618292"/>
                </a:cubicBezTo>
                <a:cubicBezTo>
                  <a:pt x="1882489" y="2623135"/>
                  <a:pt x="1592702" y="2562868"/>
                  <a:pt x="1444255" y="2618292"/>
                </a:cubicBezTo>
                <a:cubicBezTo>
                  <a:pt x="1295808" y="2673716"/>
                  <a:pt x="1208285" y="2569206"/>
                  <a:pt x="1013926" y="2618292"/>
                </a:cubicBezTo>
                <a:cubicBezTo>
                  <a:pt x="819567" y="2667378"/>
                  <a:pt x="309326" y="2595761"/>
                  <a:pt x="0" y="2618292"/>
                </a:cubicBezTo>
                <a:cubicBezTo>
                  <a:pt x="-38408" y="2497130"/>
                  <a:pt x="25683" y="2327270"/>
                  <a:pt x="0" y="2068451"/>
                </a:cubicBezTo>
                <a:cubicBezTo>
                  <a:pt x="-25683" y="1809632"/>
                  <a:pt x="17916" y="1693883"/>
                  <a:pt x="0" y="1570975"/>
                </a:cubicBezTo>
                <a:cubicBezTo>
                  <a:pt x="-17916" y="1448067"/>
                  <a:pt x="25439" y="1305880"/>
                  <a:pt x="0" y="1047317"/>
                </a:cubicBezTo>
                <a:cubicBezTo>
                  <a:pt x="-25439" y="788754"/>
                  <a:pt x="19277" y="705252"/>
                  <a:pt x="0" y="549841"/>
                </a:cubicBezTo>
                <a:cubicBezTo>
                  <a:pt x="-19277" y="394430"/>
                  <a:pt x="43120" y="17375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5132" name="Imagem 17" descr="Logotipo&#10;&#10;Descrição gerada automaticamente">
            <a:extLst>
              <a:ext uri="{FF2B5EF4-FFF2-40B4-BE49-F238E27FC236}">
                <a16:creationId xmlns:a16="http://schemas.microsoft.com/office/drawing/2014/main" id="{13CE74BE-80F9-1F4B-7708-77C8B31A6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3" b="15984"/>
          <a:stretch>
            <a:fillRect/>
          </a:stretch>
        </p:blipFill>
        <p:spPr bwMode="auto">
          <a:xfrm>
            <a:off x="5380038" y="107950"/>
            <a:ext cx="3557587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B4B1C5-83FC-759E-2DCA-765215CC100F}"/>
              </a:ext>
            </a:extLst>
          </p:cNvPr>
          <p:cNvSpPr/>
          <p:nvPr/>
        </p:nvSpPr>
        <p:spPr bwMode="auto">
          <a:xfrm>
            <a:off x="3725863" y="4351663"/>
            <a:ext cx="8696325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Matheus Vieira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C577CD9-5824-FD50-F10D-FA99D5A434E7}"/>
              </a:ext>
            </a:extLst>
          </p:cNvPr>
          <p:cNvSpPr/>
          <p:nvPr/>
        </p:nvSpPr>
        <p:spPr bwMode="auto">
          <a:xfrm>
            <a:off x="3703639" y="4716519"/>
            <a:ext cx="8696325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Tiago Silva Barbosa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F3A2F3C-8BC5-38B8-FBF9-47E9415A0B03}"/>
              </a:ext>
            </a:extLst>
          </p:cNvPr>
          <p:cNvSpPr/>
          <p:nvPr/>
        </p:nvSpPr>
        <p:spPr bwMode="auto">
          <a:xfrm>
            <a:off x="3490684" y="4454776"/>
            <a:ext cx="8696325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5C897A9-AF5B-8AF5-14AB-23B16B8EA9F3}"/>
              </a:ext>
            </a:extLst>
          </p:cNvPr>
          <p:cNvSpPr/>
          <p:nvPr/>
        </p:nvSpPr>
        <p:spPr bwMode="auto">
          <a:xfrm>
            <a:off x="3707946" y="3704116"/>
            <a:ext cx="8696325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Antônio Estevam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69F3D4B-C05D-46B6-802C-97F2BA6A5824}"/>
              </a:ext>
            </a:extLst>
          </p:cNvPr>
          <p:cNvSpPr/>
          <p:nvPr/>
        </p:nvSpPr>
        <p:spPr bwMode="auto">
          <a:xfrm>
            <a:off x="3490683" y="5468090"/>
            <a:ext cx="8696325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Prof. Norton </a:t>
            </a:r>
            <a:r>
              <a:rPr lang="pt-B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Glaser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87ADD6-60F4-124E-5261-B10EB22A5C6F}"/>
              </a:ext>
            </a:extLst>
          </p:cNvPr>
          <p:cNvSpPr/>
          <p:nvPr/>
        </p:nvSpPr>
        <p:spPr bwMode="auto">
          <a:xfrm>
            <a:off x="3490685" y="3887461"/>
            <a:ext cx="8696325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DD85907-694B-EC5E-DB14-EFFF7191472B}"/>
              </a:ext>
            </a:extLst>
          </p:cNvPr>
          <p:cNvSpPr/>
          <p:nvPr/>
        </p:nvSpPr>
        <p:spPr bwMode="auto">
          <a:xfrm>
            <a:off x="3703639" y="4042859"/>
            <a:ext cx="8740773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Frederico Jun Okabayashi</a:t>
            </a:r>
          </a:p>
        </p:txBody>
      </p:sp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22728F26-20D1-40ED-1FF0-F1F2ACDF0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pt-BR" altLang="pt-BR" sz="18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89EF942-D589-C0DB-5550-51B2224F6DA0}"/>
              </a:ext>
            </a:extLst>
          </p:cNvPr>
          <p:cNvSpPr/>
          <p:nvPr/>
        </p:nvSpPr>
        <p:spPr>
          <a:xfrm>
            <a:off x="0" y="1216711"/>
            <a:ext cx="9144000" cy="14287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05BEC78-3302-94FC-A439-EA269E9D4B76}"/>
              </a:ext>
            </a:extLst>
          </p:cNvPr>
          <p:cNvSpPr/>
          <p:nvPr/>
        </p:nvSpPr>
        <p:spPr>
          <a:xfrm rot="10800000">
            <a:off x="-31941" y="6398887"/>
            <a:ext cx="9144000" cy="14287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6154" name="Picture 15">
            <a:extLst>
              <a:ext uri="{FF2B5EF4-FFF2-40B4-BE49-F238E27FC236}">
                <a16:creationId xmlns:a16="http://schemas.microsoft.com/office/drawing/2014/main" id="{20CB0BE0-313F-7D8A-C11B-3ADC2BE85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3038"/>
            <a:ext cx="21367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Imagem 17" descr="Logotipo&#10;&#10;Descrição gerada automaticamente">
            <a:extLst>
              <a:ext uri="{FF2B5EF4-FFF2-40B4-BE49-F238E27FC236}">
                <a16:creationId xmlns:a16="http://schemas.microsoft.com/office/drawing/2014/main" id="{BF66807C-8DFD-73E8-5FB6-CE6BCBA95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3" b="15984"/>
          <a:stretch>
            <a:fillRect/>
          </a:stretch>
        </p:blipFill>
        <p:spPr bwMode="auto">
          <a:xfrm>
            <a:off x="5380038" y="107950"/>
            <a:ext cx="3557587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8C6460A-203C-8BEC-EA00-450698438743}"/>
              </a:ext>
            </a:extLst>
          </p:cNvPr>
          <p:cNvSpPr/>
          <p:nvPr/>
        </p:nvSpPr>
        <p:spPr bwMode="auto">
          <a:xfrm>
            <a:off x="3690257" y="5696154"/>
            <a:ext cx="2286000" cy="606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86014E9E-8FEB-A9B5-7DD1-F9EE59CE8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9" y="1446898"/>
            <a:ext cx="3950320" cy="2085769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F2520E68-677A-4993-8060-B71429675DD9}"/>
              </a:ext>
            </a:extLst>
          </p:cNvPr>
          <p:cNvSpPr txBox="1">
            <a:spLocks/>
          </p:cNvSpPr>
          <p:nvPr/>
        </p:nvSpPr>
        <p:spPr bwMode="auto">
          <a:xfrm>
            <a:off x="75215" y="3799371"/>
            <a:ext cx="8929688" cy="93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None/>
            </a:pPr>
            <a:r>
              <a:rPr lang="pt-BR" sz="26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Uma aplicação </a:t>
            </a:r>
            <a:r>
              <a:rPr lang="pt-BR" sz="2600" b="1" i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web</a:t>
            </a:r>
            <a:r>
              <a:rPr lang="pt-BR" sz="26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a localização de pessoas idosas senis desaparecidas</a:t>
            </a:r>
            <a:endParaRPr lang="pt-BR" sz="2600" dirty="0">
              <a:solidFill>
                <a:srgbClr val="7030A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pt-BR" altLang="pt-BR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394F249-49DE-7D20-E44D-26E11A50CEC7}"/>
              </a:ext>
            </a:extLst>
          </p:cNvPr>
          <p:cNvSpPr txBox="1"/>
          <p:nvPr/>
        </p:nvSpPr>
        <p:spPr>
          <a:xfrm>
            <a:off x="7937" y="5535019"/>
            <a:ext cx="8996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unito Sans" pitchFamily="2" charset="0"/>
              </a:rPr>
              <a:t>Justificativa da cor: </a:t>
            </a:r>
          </a:p>
          <a:p>
            <a:pPr algn="just"/>
            <a:r>
              <a:rPr lang="pt-BR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unito Sans" pitchFamily="2" charset="0"/>
              </a:rPr>
              <a:t>Junho Violeta promove o mês de conscientização e prevenção contra a violência à pessoa idosa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BB2BB8-9B05-98CD-9F3D-397F3478D5ED}"/>
              </a:ext>
            </a:extLst>
          </p:cNvPr>
          <p:cNvSpPr txBox="1"/>
          <p:nvPr/>
        </p:nvSpPr>
        <p:spPr>
          <a:xfrm>
            <a:off x="5611149" y="1529413"/>
            <a:ext cx="294311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oto Sans" panose="020B0502040504090204" pitchFamily="34" charset="0"/>
              </a:rPr>
              <a:t>“A demência rouba a memória, independência e dignidade de milhões de pessoas, mas também rouba do resto de nós as pessoas que conhecemos e amamos”, declarou </a:t>
            </a:r>
            <a:r>
              <a:rPr lang="pt-BR" sz="1400" b="1" i="0" dirty="0" err="1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oto Sans" panose="020B0502040504090204" pitchFamily="34" charset="0"/>
              </a:rPr>
              <a:t>Tedros</a:t>
            </a:r>
            <a:r>
              <a:rPr lang="pt-BR" sz="14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oto Sans" panose="020B0502040504090204" pitchFamily="34" charset="0"/>
              </a:rPr>
              <a:t> </a:t>
            </a:r>
            <a:r>
              <a:rPr lang="pt-BR" sz="1400" b="1" i="0" dirty="0" err="1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oto Sans" panose="020B0502040504090204" pitchFamily="34" charset="0"/>
              </a:rPr>
              <a:t>Adhanom</a:t>
            </a:r>
            <a:r>
              <a:rPr lang="pt-BR" sz="14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oto Sans" panose="020B0502040504090204" pitchFamily="34" charset="0"/>
              </a:rPr>
              <a:t> </a:t>
            </a:r>
            <a:r>
              <a:rPr lang="pt-BR" sz="1400" b="1" i="0" dirty="0" err="1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oto Sans" panose="020B0502040504090204" pitchFamily="34" charset="0"/>
              </a:rPr>
              <a:t>Ghebreyesus</a:t>
            </a:r>
            <a:r>
              <a:rPr lang="pt-BR" sz="14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oto Sans" panose="020B0502040504090204" pitchFamily="34" charset="0"/>
              </a:rPr>
              <a:t>, diretor-geral da OMS</a:t>
            </a:r>
            <a:r>
              <a:rPr lang="pt-BR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Noto Sans" panose="020B0502040504090204" pitchFamily="34" charset="0"/>
              </a:rPr>
              <a:t>.</a:t>
            </a:r>
            <a:endParaRPr lang="pt-B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80936"/>
      </p:ext>
    </p:extLst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1E41408B-173D-3A51-F957-6B7E5E585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pt-BR" altLang="pt-BR" sz="18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435862-5642-B62D-6AE9-14C6EB0368DF}"/>
              </a:ext>
            </a:extLst>
          </p:cNvPr>
          <p:cNvSpPr/>
          <p:nvPr/>
        </p:nvSpPr>
        <p:spPr>
          <a:xfrm>
            <a:off x="0" y="1216711"/>
            <a:ext cx="9144000" cy="14287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7A4C7F2-3A50-DC4D-405B-6BB17CA2A5A6}"/>
              </a:ext>
            </a:extLst>
          </p:cNvPr>
          <p:cNvSpPr/>
          <p:nvPr/>
        </p:nvSpPr>
        <p:spPr>
          <a:xfrm rot="10800000">
            <a:off x="-31941" y="6398887"/>
            <a:ext cx="9144000" cy="14287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7178" name="Picture 15">
            <a:extLst>
              <a:ext uri="{FF2B5EF4-FFF2-40B4-BE49-F238E27FC236}">
                <a16:creationId xmlns:a16="http://schemas.microsoft.com/office/drawing/2014/main" id="{A998D0BE-8D71-43D6-9E17-90057141F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3038"/>
            <a:ext cx="21367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Imagem 17" descr="Logotipo&#10;&#10;Descrição gerada automaticamente">
            <a:extLst>
              <a:ext uri="{FF2B5EF4-FFF2-40B4-BE49-F238E27FC236}">
                <a16:creationId xmlns:a16="http://schemas.microsoft.com/office/drawing/2014/main" id="{0FE4B189-0EF8-19E9-F9AB-98B595D07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3" b="15984"/>
          <a:stretch>
            <a:fillRect/>
          </a:stretch>
        </p:blipFill>
        <p:spPr bwMode="auto">
          <a:xfrm>
            <a:off x="5380038" y="107950"/>
            <a:ext cx="3557587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459990E-F7A8-599A-55B9-8F1DA9665C05}"/>
              </a:ext>
            </a:extLst>
          </p:cNvPr>
          <p:cNvSpPr txBox="1"/>
          <p:nvPr/>
        </p:nvSpPr>
        <p:spPr>
          <a:xfrm>
            <a:off x="7114902" y="1812005"/>
            <a:ext cx="19013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</a:t>
            </a:r>
            <a:r>
              <a:rPr lang="pt-BR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 colaborador escaneia o QR </a:t>
            </a:r>
            <a:r>
              <a:rPr lang="pt-BR" sz="1600" b="1" dirty="0" err="1">
                <a:latin typeface="Arial" panose="020B0604020202020204" pitchFamily="34" charset="0"/>
                <a:ea typeface="Times New Roman" panose="02020603050405020304" pitchFamily="18" charset="0"/>
              </a:rPr>
              <a:t>Code</a:t>
            </a:r>
            <a:r>
              <a:rPr lang="pt-BR" sz="1600" b="1" dirty="0">
                <a:latin typeface="Arial" panose="020B0604020202020204" pitchFamily="34" charset="0"/>
                <a:ea typeface="Times New Roman" panose="02020603050405020304" pitchFamily="18" charset="0"/>
              </a:rPr>
              <a:t> e aciona o WhatsApp do tipo P2P, de pessoa a pessoa, para comunicação com o representante legal e informa a localização da pessoa desaparecida.</a:t>
            </a:r>
            <a:endParaRPr lang="pt-BR" sz="1600" b="1" dirty="0"/>
          </a:p>
        </p:txBody>
      </p:sp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49000ABF-383E-F5E7-E22D-EAF1D876E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7" y="1434885"/>
            <a:ext cx="6908527" cy="487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1567"/>
      </p:ext>
    </p:extLst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D921E-E0E6-D154-71FD-239A68A9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093" y="13961"/>
            <a:ext cx="7886700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Diagrama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B953A6-8AAA-61C6-C7D7-26BB2632B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84" y="1339524"/>
            <a:ext cx="6633118" cy="541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72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f11068a-55c4-4252-bdaf-73125b095d13">
      <Terms xmlns="http://schemas.microsoft.com/office/infopath/2007/PartnerControls"/>
    </lcf76f155ced4ddcb4097134ff3c332f>
    <TaxCatchAll xmlns="ea565d98-dad0-46c5-9464-b21abc2027a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CB89F2AE566574886491D7907D8FAFC" ma:contentTypeVersion="11" ma:contentTypeDescription="Crie um novo documento." ma:contentTypeScope="" ma:versionID="baba8fe7c44773fd008c388526add72f">
  <xsd:schema xmlns:xsd="http://www.w3.org/2001/XMLSchema" xmlns:xs="http://www.w3.org/2001/XMLSchema" xmlns:p="http://schemas.microsoft.com/office/2006/metadata/properties" xmlns:ns2="3f11068a-55c4-4252-bdaf-73125b095d13" xmlns:ns3="ea565d98-dad0-46c5-9464-b21abc2027a0" targetNamespace="http://schemas.microsoft.com/office/2006/metadata/properties" ma:root="true" ma:fieldsID="8cc9c352a22ff69f6f89b949e2b33d18" ns2:_="" ns3:_="">
    <xsd:import namespace="3f11068a-55c4-4252-bdaf-73125b095d13"/>
    <xsd:import namespace="ea565d98-dad0-46c5-9464-b21abc2027a0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1068a-55c4-4252-bdaf-73125b095d1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565d98-dad0-46c5-9464-b21abc2027a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f4a0e580-ba70-4299-b261-5353e4ac60c3}" ma:internalName="TaxCatchAll" ma:showField="CatchAllData" ma:web="ea565d98-dad0-46c5-9464-b21abc2027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B29861C2-20B9-41CD-9D43-033433B6665D}">
  <ds:schemaRefs>
    <ds:schemaRef ds:uri="4482d2d8-d197-4d24-a646-42bef279e98c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  <ds:schemaRef ds:uri="3f11068a-55c4-4252-bdaf-73125b095d13"/>
    <ds:schemaRef ds:uri="ea565d98-dad0-46c5-9464-b21abc2027a0"/>
  </ds:schemaRefs>
</ds:datastoreItem>
</file>

<file path=customXml/itemProps2.xml><?xml version="1.0" encoding="utf-8"?>
<ds:datastoreItem xmlns:ds="http://schemas.openxmlformats.org/officeDocument/2006/customXml" ds:itemID="{02D12423-AD5C-4809-A0F0-3274AB3669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5F7DE8-6F07-448B-9240-68DB17DB94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1068a-55c4-4252-bdaf-73125b095d13"/>
    <ds:schemaRef ds:uri="ea565d98-dad0-46c5-9464-b21abc2027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83B5869-E02F-4D22-87BC-FBCE5785C5A0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57903</TotalTime>
  <Words>144</Words>
  <Application>Microsoft Office PowerPoint</Application>
  <PresentationFormat>Apresentação na tela (4:3)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Noto Sans</vt:lpstr>
      <vt:lpstr>Nunito Sans</vt:lpstr>
      <vt:lpstr>Tema do Office</vt:lpstr>
      <vt:lpstr>Apresentação do PowerPoint</vt:lpstr>
      <vt:lpstr>Apresentação do PowerPoint</vt:lpstr>
      <vt:lpstr>Apresentação do PowerPoint</vt:lpstr>
      <vt:lpstr>Diagrama de caso de uso</vt:lpstr>
    </vt:vector>
  </TitlesOfParts>
  <Company>Organisation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FATEC - Ipiranga</dc:title>
  <dc:creator>Antonio, Mateus, Ray, Tiago</dc:creator>
  <cp:lastModifiedBy>MATHEUS VIEIRA</cp:lastModifiedBy>
  <cp:revision>66</cp:revision>
  <dcterms:created xsi:type="dcterms:W3CDTF">2010-02-20T20:20:04Z</dcterms:created>
  <dcterms:modified xsi:type="dcterms:W3CDTF">2024-11-15T00:50:25Z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d_Signature">
    <vt:lpwstr/>
  </property>
  <property fmtid="{D5CDD505-2E9C-101B-9397-08002B2CF9AE}" pid="3" name="display_urn:schemas-microsoft-com:office:office#Editor">
    <vt:lpwstr>ANA CLAUDIA MELO TIESSI GOMES DE OLIVEIRA</vt:lpwstr>
  </property>
  <property fmtid="{D5CDD505-2E9C-101B-9397-08002B2CF9AE}" pid="4" name="Order">
    <vt:lpwstr>300.000000000000</vt:lpwstr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display_urn:schemas-microsoft-com:office:office#Author">
    <vt:lpwstr>ANA CLAUDIA MELO TIESSI GOMES DE OLIVEIRA</vt:lpwstr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ReferenceId">
    <vt:lpwstr/>
  </property>
  <property fmtid="{D5CDD505-2E9C-101B-9397-08002B2CF9AE}" pid="11" name="ContentTypeId">
    <vt:lpwstr>0x0101005CB89F2AE566574886491D7907D8FAFC</vt:lpwstr>
  </property>
  <property fmtid="{D5CDD505-2E9C-101B-9397-08002B2CF9AE}" pid="12" name="TriggerFlowInfo">
    <vt:lpwstr/>
  </property>
  <property fmtid="{D5CDD505-2E9C-101B-9397-08002B2CF9AE}" pid="13" name="_SourceUrl">
    <vt:lpwstr/>
  </property>
  <property fmtid="{D5CDD505-2E9C-101B-9397-08002B2CF9AE}" pid="14" name="_SharedFileIndex">
    <vt:lpwstr/>
  </property>
</Properties>
</file>