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7E7B1-78F9-4058-8139-E389B6848764}"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20FDB69F-C372-445A-ADAA-EF7157FAD48D}">
      <dgm:prSet phldrT="[Texto]"/>
      <dgm:spPr/>
      <dgm:t>
        <a:bodyPr/>
        <a:lstStyle/>
        <a:p>
          <a:r>
            <a:rPr lang="pt-BR" dirty="0"/>
            <a:t>LGPD</a:t>
          </a:r>
        </a:p>
      </dgm:t>
    </dgm:pt>
    <dgm:pt modelId="{CB491252-1AB6-4A8B-80EC-1E488358FF1C}" type="parTrans" cxnId="{B4855C0B-7D98-4139-8D79-77245FEA8256}">
      <dgm:prSet/>
      <dgm:spPr/>
      <dgm:t>
        <a:bodyPr/>
        <a:lstStyle/>
        <a:p>
          <a:endParaRPr lang="pt-BR"/>
        </a:p>
      </dgm:t>
    </dgm:pt>
    <dgm:pt modelId="{E60B30EE-67EA-434F-8520-3EB351763E86}" type="sibTrans" cxnId="{B4855C0B-7D98-4139-8D79-77245FEA825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dgm:spPr>
      <dgm:t>
        <a:bodyPr/>
        <a:lstStyle/>
        <a:p>
          <a:endParaRPr lang="pt-BR"/>
        </a:p>
      </dgm:t>
      <dgm:extLst>
        <a:ext uri="{E40237B7-FDA0-4F09-8148-C483321AD2D9}">
          <dgm14:cNvPr xmlns:dgm14="http://schemas.microsoft.com/office/drawing/2010/diagram" id="0" name="" descr="Lei Geral de Proteção de Dados">
            <a:extLst>
              <a:ext uri="{FF2B5EF4-FFF2-40B4-BE49-F238E27FC236}">
                <a16:creationId xmlns:a16="http://schemas.microsoft.com/office/drawing/2014/main" id="{E1521E21-AA57-D4EB-F770-D6C1FCAA812A}"/>
              </a:ext>
            </a:extLst>
          </dgm14:cNvPr>
        </a:ext>
      </dgm:extLst>
    </dgm:pt>
    <dgm:pt modelId="{9BA254ED-35AC-4243-AC3D-B2168207B409}" type="pres">
      <dgm:prSet presAssocID="{C797E7B1-78F9-4058-8139-E389B6848764}" presName="Name0" presStyleCnt="0">
        <dgm:presLayoutVars>
          <dgm:chMax val="7"/>
          <dgm:chPref val="7"/>
          <dgm:dir/>
        </dgm:presLayoutVars>
      </dgm:prSet>
      <dgm:spPr/>
    </dgm:pt>
    <dgm:pt modelId="{382507E1-7EC2-41CA-B24B-FA1C5F7FBE1F}" type="pres">
      <dgm:prSet presAssocID="{C797E7B1-78F9-4058-8139-E389B6848764}" presName="Name1" presStyleCnt="0"/>
      <dgm:spPr/>
    </dgm:pt>
    <dgm:pt modelId="{C64AB0C6-302B-4C90-8005-A9FCA0C5DEC3}" type="pres">
      <dgm:prSet presAssocID="{E60B30EE-67EA-434F-8520-3EB351763E86}" presName="picture_1" presStyleCnt="0"/>
      <dgm:spPr/>
    </dgm:pt>
    <dgm:pt modelId="{2D904BAE-8F3A-4FB1-A1F5-0292B2A66891}" type="pres">
      <dgm:prSet presAssocID="{E60B30EE-67EA-434F-8520-3EB351763E86}" presName="pictureRepeatNode" presStyleLbl="alignImgPlace1" presStyleIdx="0" presStyleCnt="1" custScaleX="200000" custScaleY="177357" custLinFactNeighborX="7750" custLinFactNeighborY="-250"/>
      <dgm:spPr/>
    </dgm:pt>
    <dgm:pt modelId="{74365276-AAE8-4A69-B97D-6ECACE1CBCB2}" type="pres">
      <dgm:prSet presAssocID="{20FDB69F-C372-445A-ADAA-EF7157FAD48D}" presName="text_1" presStyleLbl="node1" presStyleIdx="0" presStyleCnt="0" custLinFactY="43487" custLinFactNeighborX="900" custLinFactNeighborY="100000">
        <dgm:presLayoutVars>
          <dgm:bulletEnabled val="1"/>
        </dgm:presLayoutVars>
      </dgm:prSet>
      <dgm:spPr/>
    </dgm:pt>
  </dgm:ptLst>
  <dgm:cxnLst>
    <dgm:cxn modelId="{B4855C0B-7D98-4139-8D79-77245FEA8256}" srcId="{C797E7B1-78F9-4058-8139-E389B6848764}" destId="{20FDB69F-C372-445A-ADAA-EF7157FAD48D}" srcOrd="0" destOrd="0" parTransId="{CB491252-1AB6-4A8B-80EC-1E488358FF1C}" sibTransId="{E60B30EE-67EA-434F-8520-3EB351763E86}"/>
    <dgm:cxn modelId="{2EB36129-2406-4D31-9239-6EBCA00DBA47}" type="presOf" srcId="{C797E7B1-78F9-4058-8139-E389B6848764}" destId="{9BA254ED-35AC-4243-AC3D-B2168207B409}" srcOrd="0" destOrd="0" presId="urn:microsoft.com/office/officeart/2008/layout/CircularPictureCallout"/>
    <dgm:cxn modelId="{9EDB0658-96E1-45CA-BE69-3B8B482761C7}" type="presOf" srcId="{20FDB69F-C372-445A-ADAA-EF7157FAD48D}" destId="{74365276-AAE8-4A69-B97D-6ECACE1CBCB2}" srcOrd="0" destOrd="0" presId="urn:microsoft.com/office/officeart/2008/layout/CircularPictureCallout"/>
    <dgm:cxn modelId="{049DB3F5-CEEF-40F0-8811-B3FE01E0B2D8}" type="presOf" srcId="{E60B30EE-67EA-434F-8520-3EB351763E86}" destId="{2D904BAE-8F3A-4FB1-A1F5-0292B2A66891}" srcOrd="0" destOrd="0" presId="urn:microsoft.com/office/officeart/2008/layout/CircularPictureCallout"/>
    <dgm:cxn modelId="{06B89567-7888-4168-86D0-6E137835717C}" type="presParOf" srcId="{9BA254ED-35AC-4243-AC3D-B2168207B409}" destId="{382507E1-7EC2-41CA-B24B-FA1C5F7FBE1F}" srcOrd="0" destOrd="0" presId="urn:microsoft.com/office/officeart/2008/layout/CircularPictureCallout"/>
    <dgm:cxn modelId="{57CCB5ED-E63C-4C05-B255-120372A2309E}" type="presParOf" srcId="{382507E1-7EC2-41CA-B24B-FA1C5F7FBE1F}" destId="{C64AB0C6-302B-4C90-8005-A9FCA0C5DEC3}" srcOrd="0" destOrd="0" presId="urn:microsoft.com/office/officeart/2008/layout/CircularPictureCallout"/>
    <dgm:cxn modelId="{2BEF5726-5E21-4F33-84DD-CD89F82BCA97}" type="presParOf" srcId="{C64AB0C6-302B-4C90-8005-A9FCA0C5DEC3}" destId="{2D904BAE-8F3A-4FB1-A1F5-0292B2A66891}" srcOrd="0" destOrd="0" presId="urn:microsoft.com/office/officeart/2008/layout/CircularPictureCallout"/>
    <dgm:cxn modelId="{CCBD9A0C-7AC3-4AC0-9F24-DEE81BF7A4E9}" type="presParOf" srcId="{382507E1-7EC2-41CA-B24B-FA1C5F7FBE1F}" destId="{74365276-AAE8-4A69-B97D-6ECACE1CBCB2}"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04BAE-8F3A-4FB1-A1F5-0292B2A66891}">
      <dsp:nvSpPr>
        <dsp:cNvPr id="0" name=""/>
        <dsp:cNvSpPr/>
      </dsp:nvSpPr>
      <dsp:spPr>
        <a:xfrm>
          <a:off x="0" y="-378436"/>
          <a:ext cx="7171766" cy="635981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365276-AAE8-4A69-B97D-6ECACE1CBCB2}">
      <dsp:nvSpPr>
        <dsp:cNvPr id="0" name=""/>
        <dsp:cNvSpPr/>
      </dsp:nvSpPr>
      <dsp:spPr>
        <a:xfrm>
          <a:off x="2459055" y="4419599"/>
          <a:ext cx="2294965" cy="1183341"/>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r>
            <a:rPr lang="pt-BR" sz="6500" kern="1200" dirty="0"/>
            <a:t>LGPD</a:t>
          </a:r>
        </a:p>
      </dsp:txBody>
      <dsp:txXfrm>
        <a:off x="2459055" y="4419599"/>
        <a:ext cx="2294965" cy="1183341"/>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5D9FB-B6A9-4B18-9A1C-E40DF1F4F425}" type="datetimeFigureOut">
              <a:rPr lang="pt-BR" smtClean="0"/>
              <a:t>22/04/2024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3753F-AF1C-4C85-B031-E9158BF13F36}" type="slidenum">
              <a:rPr lang="pt-BR" smtClean="0"/>
              <a:t>‹nº›</a:t>
            </a:fld>
            <a:endParaRPr lang="pt-BR"/>
          </a:p>
        </p:txBody>
      </p:sp>
    </p:spTree>
    <p:extLst>
      <p:ext uri="{BB962C8B-B14F-4D97-AF65-F5344CB8AC3E}">
        <p14:creationId xmlns:p14="http://schemas.microsoft.com/office/powerpoint/2010/main" val="211662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7BE3753F-AF1C-4C85-B031-E9158BF13F36}" type="slidenum">
              <a:rPr lang="pt-BR" smtClean="0"/>
              <a:t>8</a:t>
            </a:fld>
            <a:endParaRPr lang="pt-BR"/>
          </a:p>
        </p:txBody>
      </p:sp>
    </p:spTree>
    <p:extLst>
      <p:ext uri="{BB962C8B-B14F-4D97-AF65-F5344CB8AC3E}">
        <p14:creationId xmlns:p14="http://schemas.microsoft.com/office/powerpoint/2010/main" val="2929920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A824E-D866-D959-9D65-B4E7F9529360}"/>
              </a:ext>
            </a:extLst>
          </p:cNvPr>
          <p:cNvSpPr>
            <a:spLocks noGrp="1"/>
          </p:cNvSpPr>
          <p:nvPr>
            <p:ph type="ctrTitle"/>
          </p:nvPr>
        </p:nvSpPr>
        <p:spPr>
          <a:xfrm>
            <a:off x="7306235" y="-900954"/>
            <a:ext cx="5208493" cy="3662083"/>
          </a:xfrm>
        </p:spPr>
        <p:txBody>
          <a:bodyPr>
            <a:normAutofit/>
          </a:bodyPr>
          <a:lstStyle/>
          <a:p>
            <a:r>
              <a:rPr lang="pt-BR" dirty="0"/>
              <a:t>LGPD</a:t>
            </a:r>
            <a:br>
              <a:rPr lang="pt-BR" dirty="0"/>
            </a:br>
            <a:r>
              <a:rPr lang="pt-BR" dirty="0"/>
              <a:t> lei geral</a:t>
            </a:r>
            <a:br>
              <a:rPr lang="pt-BR" dirty="0"/>
            </a:br>
            <a:r>
              <a:rPr lang="pt-BR" dirty="0"/>
              <a:t>  de proteção</a:t>
            </a:r>
            <a:br>
              <a:rPr lang="pt-BR" dirty="0"/>
            </a:br>
            <a:r>
              <a:rPr lang="pt-BR" dirty="0"/>
              <a:t>   de dados</a:t>
            </a:r>
          </a:p>
        </p:txBody>
      </p:sp>
      <p:sp>
        <p:nvSpPr>
          <p:cNvPr id="3" name="Subtítulo 2">
            <a:extLst>
              <a:ext uri="{FF2B5EF4-FFF2-40B4-BE49-F238E27FC236}">
                <a16:creationId xmlns:a16="http://schemas.microsoft.com/office/drawing/2014/main" id="{FF964390-1494-2388-B756-F08E016BCD59}"/>
              </a:ext>
            </a:extLst>
          </p:cNvPr>
          <p:cNvSpPr>
            <a:spLocks noGrp="1"/>
          </p:cNvSpPr>
          <p:nvPr>
            <p:ph type="subTitle" idx="1"/>
          </p:nvPr>
        </p:nvSpPr>
        <p:spPr>
          <a:xfrm>
            <a:off x="9117106" y="4845424"/>
            <a:ext cx="3783106" cy="2398059"/>
          </a:xfrm>
        </p:spPr>
        <p:txBody>
          <a:bodyPr>
            <a:normAutofit/>
          </a:bodyPr>
          <a:lstStyle/>
          <a:p>
            <a:r>
              <a:rPr lang="pt-BR" dirty="0"/>
              <a:t> .dados</a:t>
            </a:r>
          </a:p>
          <a:p>
            <a:r>
              <a:rPr lang="pt-BR" dirty="0"/>
              <a:t>. órgãos e sujeitos</a:t>
            </a:r>
          </a:p>
          <a:p>
            <a:r>
              <a:rPr lang="pt-BR" dirty="0"/>
              <a:t>. ações</a:t>
            </a:r>
          </a:p>
          <a:p>
            <a:r>
              <a:rPr lang="pt-BR" dirty="0"/>
              <a:t>. instrumentos</a:t>
            </a:r>
          </a:p>
        </p:txBody>
      </p:sp>
      <p:graphicFrame>
        <p:nvGraphicFramePr>
          <p:cNvPr id="4" name="Diagrama 3">
            <a:extLst>
              <a:ext uri="{FF2B5EF4-FFF2-40B4-BE49-F238E27FC236}">
                <a16:creationId xmlns:a16="http://schemas.microsoft.com/office/drawing/2014/main" id="{EE076EC0-A670-8709-061F-51FA5EC4A25D}"/>
              </a:ext>
            </a:extLst>
          </p:cNvPr>
          <p:cNvGraphicFramePr/>
          <p:nvPr>
            <p:extLst>
              <p:ext uri="{D42A27DB-BD31-4B8C-83A1-F6EECF244321}">
                <p14:modId xmlns:p14="http://schemas.microsoft.com/office/powerpoint/2010/main" val="3551696004"/>
              </p:ext>
            </p:extLst>
          </p:nvPr>
        </p:nvGraphicFramePr>
        <p:xfrm>
          <a:off x="134469" y="441512"/>
          <a:ext cx="7171766" cy="5602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829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F0E0F2DA-C14F-8622-BB93-747F72D2DA49}"/>
              </a:ext>
            </a:extLst>
          </p:cNvPr>
          <p:cNvPicPr>
            <a:picLocks noChangeAspect="1"/>
          </p:cNvPicPr>
          <p:nvPr/>
        </p:nvPicPr>
        <p:blipFill>
          <a:blip r:embed="rId2"/>
          <a:stretch>
            <a:fillRect/>
          </a:stretch>
        </p:blipFill>
        <p:spPr>
          <a:xfrm>
            <a:off x="752475" y="0"/>
            <a:ext cx="10315575" cy="6715125"/>
          </a:xfrm>
          <a:prstGeom prst="rect">
            <a:avLst/>
          </a:prstGeom>
        </p:spPr>
      </p:pic>
    </p:spTree>
    <p:extLst>
      <p:ext uri="{BB962C8B-B14F-4D97-AF65-F5344CB8AC3E}">
        <p14:creationId xmlns:p14="http://schemas.microsoft.com/office/powerpoint/2010/main" val="389580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82E7BCB-D10F-01F0-CEEC-20879C3E096B}"/>
              </a:ext>
            </a:extLst>
          </p:cNvPr>
          <p:cNvSpPr txBox="1"/>
          <p:nvPr/>
        </p:nvSpPr>
        <p:spPr>
          <a:xfrm>
            <a:off x="1300163" y="291584"/>
            <a:ext cx="6105524" cy="523220"/>
          </a:xfrm>
          <a:prstGeom prst="rect">
            <a:avLst/>
          </a:prstGeom>
          <a:noFill/>
        </p:spPr>
        <p:txBody>
          <a:bodyPr wrap="square">
            <a:spAutoFit/>
          </a:bodyPr>
          <a:lstStyle/>
          <a:p>
            <a:r>
              <a:rPr lang="pt-BR" dirty="0"/>
              <a:t> </a:t>
            </a:r>
            <a:r>
              <a:rPr lang="pt-BR" sz="2800" dirty="0"/>
              <a:t>Sanções e Penalidades  </a:t>
            </a:r>
          </a:p>
        </p:txBody>
      </p:sp>
      <p:sp>
        <p:nvSpPr>
          <p:cNvPr id="5" name="CaixaDeTexto 4">
            <a:extLst>
              <a:ext uri="{FF2B5EF4-FFF2-40B4-BE49-F238E27FC236}">
                <a16:creationId xmlns:a16="http://schemas.microsoft.com/office/drawing/2014/main" id="{1128A20A-C347-1A6B-B074-F91AFB2D21ED}"/>
              </a:ext>
            </a:extLst>
          </p:cNvPr>
          <p:cNvSpPr txBox="1"/>
          <p:nvPr/>
        </p:nvSpPr>
        <p:spPr>
          <a:xfrm>
            <a:off x="1300163" y="934105"/>
            <a:ext cx="8815387" cy="5632311"/>
          </a:xfrm>
          <a:prstGeom prst="rect">
            <a:avLst/>
          </a:prstGeom>
          <a:noFill/>
        </p:spPr>
        <p:txBody>
          <a:bodyPr wrap="square">
            <a:spAutoFit/>
          </a:bodyPr>
          <a:lstStyle/>
          <a:p>
            <a:r>
              <a:rPr lang="pt-BR" dirty="0"/>
              <a:t>Multas Administrativas: As multas podem chegar a até 2% do faturamento da empresa no Brasil no seu último exercício, limitadas a R$ 50 milhões por infração. As multas são aplicadas pelo órgão regulador, a Autoridade Nacional de Proteção de Dados (ANPD), de acordo com a gravidade da infração e considerando vários fatores, como a boa-fé do infrator e a adoção de medidas corretivas.</a:t>
            </a:r>
          </a:p>
          <a:p>
            <a:r>
              <a:rPr lang="pt-BR" dirty="0"/>
              <a:t>Publicização da Infração: A ANPD pode determinar que a infração seja divulgada publicamente, o que pode causar danos à reputação da empresa.</a:t>
            </a:r>
          </a:p>
          <a:p>
            <a:r>
              <a:rPr lang="pt-BR" dirty="0"/>
              <a:t>Suspensão do Tratamento de Dados: A ANPD pode ordenar a suspensão parcial ou total do tratamento de dados pessoais relacionados à infração até que a situação seja regularizada.</a:t>
            </a:r>
          </a:p>
          <a:p>
            <a:r>
              <a:rPr lang="pt-BR" dirty="0"/>
              <a:t>Eliminação dos Dados: A ANPD pode determinar a eliminação dos dados pessoais relacionados à infração, podendo inclusive impor restrições quanto ao acesso a esses dados.</a:t>
            </a:r>
          </a:p>
          <a:p>
            <a:r>
              <a:rPr lang="pt-BR" dirty="0"/>
              <a:t>Bloqueio dos Dados: A ANPD pode determinar o bloqueio dos dados pessoais relacionados à infração, garantindo que esses dados não sejam mais objeto de tratamento, mas que sejam mantidos para fins de prova ou cumprimento de obrigações legais.</a:t>
            </a:r>
          </a:p>
          <a:p>
            <a:r>
              <a:rPr lang="pt-BR" dirty="0"/>
              <a:t>Suspensão do Funcionamento do Banco de Dados: Em casos graves, a ANPD pode determinar a suspensão do funcionamento do banco de dados que estiver sendo utilizado em desconformidade com a LGPD.</a:t>
            </a:r>
          </a:p>
          <a:p>
            <a:r>
              <a:rPr lang="pt-BR" dirty="0"/>
              <a:t>Proibição Temporária ou Permanente do Exercício de Atividades Relacionadas ao Tratamento de Dados: Em casos extremos, a ANPD pode proibir temporariamente ou permanentemente a empresa infratora de realizar atividades relacionadas ao tratamento de dados pessoais.</a:t>
            </a:r>
          </a:p>
        </p:txBody>
      </p:sp>
    </p:spTree>
    <p:extLst>
      <p:ext uri="{BB962C8B-B14F-4D97-AF65-F5344CB8AC3E}">
        <p14:creationId xmlns:p14="http://schemas.microsoft.com/office/powerpoint/2010/main" val="79744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E76061C-5277-6702-9F7E-4C24419E157A}"/>
              </a:ext>
            </a:extLst>
          </p:cNvPr>
          <p:cNvSpPr txBox="1"/>
          <p:nvPr/>
        </p:nvSpPr>
        <p:spPr>
          <a:xfrm>
            <a:off x="619124" y="1011853"/>
            <a:ext cx="11287125" cy="5632311"/>
          </a:xfrm>
          <a:prstGeom prst="rect">
            <a:avLst/>
          </a:prstGeom>
          <a:noFill/>
        </p:spPr>
        <p:txBody>
          <a:bodyPr wrap="square">
            <a:spAutoFit/>
          </a:bodyPr>
          <a:lstStyle/>
          <a:p>
            <a:r>
              <a:rPr lang="pt-BR" dirty="0"/>
              <a:t>Necessidade de adequação às novas regras: As empresas precisam se adequar às novas regras estabelecidas pela LGPD para garantir que estejam em conformidade com a legislação. Isso envolve revisar e ajustar políticas de privacidade, termos de uso, contratos com terceiros, entre outros documentos, para garantir que estejam alinhados com os requisitos da LGPD.</a:t>
            </a:r>
          </a:p>
          <a:p>
            <a:r>
              <a:rPr lang="pt-BR" dirty="0"/>
              <a:t>Investimentos em segurança da informação: A LGPD exige que as empresas implementem medidas de segurança adequadas para proteger os dados pessoais que coletam e processam. Isso inclui investimentos em tecnologias de segurança da informação, como firewalls, criptografia, monitoramento de rede e prevenção contra ataques cibernéticos.</a:t>
            </a:r>
          </a:p>
          <a:p>
            <a:r>
              <a:rPr lang="pt-BR" dirty="0"/>
              <a:t>Governança de dados: A LGPD enfatiza a importância da governança de dados, exigindo que as empresas adotem práticas transparentes e responsáveis no tratamento de dados pessoais. Isso inclui a nomeação de um encarregado de proteção de dados (DPO), a implementação de políticas claras de privacidade e o estabelecimento de procedimentos para lidar com solicitações de titulares de dados, como o direito de acesso e o direito de exclusão.</a:t>
            </a:r>
          </a:p>
          <a:p>
            <a:r>
              <a:rPr lang="pt-BR" dirty="0"/>
              <a:t>Impacto nos processos de negócios: A conformidade com a LGPD pode exigir mudanças nos processos de negócios das empresas, especialmente em áreas como marketing, vendas e atendimento ao cliente, onde o uso de dados pessoais é comum. As empresas precisam revisar seus processos para garantir que estão em conformidade com os requisitos da LGPD, o que pode envolver a obtenção de consentimento explícito dos titulares de dados e a implementação de medidas para garantir a segurança e a privacidade dos dados.</a:t>
            </a:r>
          </a:p>
          <a:p>
            <a:r>
              <a:rPr lang="pt-BR" dirty="0"/>
              <a:t>Riscos de não conformidade: As empresas que não cumprirem as disposições da LGPD estão sujeitas a penalidades significativas, que podem incluir multas de até 2% do faturamento anual da empresa, limitadas a R$ 50 milhões por infração. Além disso, a não conformidade com a LGPD pode resultar em danos à reputação da empresa e perda de confiança dos clientes.</a:t>
            </a:r>
          </a:p>
        </p:txBody>
      </p:sp>
      <p:sp>
        <p:nvSpPr>
          <p:cNvPr id="7" name="CaixaDeTexto 6">
            <a:extLst>
              <a:ext uri="{FF2B5EF4-FFF2-40B4-BE49-F238E27FC236}">
                <a16:creationId xmlns:a16="http://schemas.microsoft.com/office/drawing/2014/main" id="{4BCE1E46-323A-6BD4-ED18-B914E9EB33B6}"/>
              </a:ext>
            </a:extLst>
          </p:cNvPr>
          <p:cNvSpPr txBox="1"/>
          <p:nvPr/>
        </p:nvSpPr>
        <p:spPr>
          <a:xfrm>
            <a:off x="1195388" y="213836"/>
            <a:ext cx="6105524" cy="523220"/>
          </a:xfrm>
          <a:prstGeom prst="rect">
            <a:avLst/>
          </a:prstGeom>
          <a:noFill/>
        </p:spPr>
        <p:txBody>
          <a:bodyPr wrap="square">
            <a:spAutoFit/>
          </a:bodyPr>
          <a:lstStyle/>
          <a:p>
            <a:r>
              <a:rPr lang="pt-BR" sz="2800" dirty="0"/>
              <a:t> Impacto da LGPD nas Empresas</a:t>
            </a:r>
          </a:p>
        </p:txBody>
      </p:sp>
    </p:spTree>
    <p:extLst>
      <p:ext uri="{BB962C8B-B14F-4D97-AF65-F5344CB8AC3E}">
        <p14:creationId xmlns:p14="http://schemas.microsoft.com/office/powerpoint/2010/main" val="242600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C44912-F25E-08D6-3B34-A1500F86CFFD}"/>
              </a:ext>
            </a:extLst>
          </p:cNvPr>
          <p:cNvSpPr txBox="1"/>
          <p:nvPr/>
        </p:nvSpPr>
        <p:spPr>
          <a:xfrm>
            <a:off x="950258" y="612844"/>
            <a:ext cx="10526806" cy="5632311"/>
          </a:xfrm>
          <a:prstGeom prst="rect">
            <a:avLst/>
          </a:prstGeom>
          <a:noFill/>
        </p:spPr>
        <p:txBody>
          <a:bodyPr wrap="square">
            <a:spAutoFit/>
          </a:bodyPr>
          <a:lstStyle/>
          <a:p>
            <a:endParaRPr lang="pt-BR" dirty="0"/>
          </a:p>
          <a:p>
            <a:r>
              <a:rPr lang="pt-BR" dirty="0"/>
              <a:t>A LGPD (Lei Geral de Proteção de Dados) é crucial para proteger os dados pessoais dos cidadãos de várias maneiras. Primeiramente, ela estabelece regras claras sobre como as organizações devem coletar, armazenar, processar e compartilhar dados pessoais, garantindo que isso seja feito de maneira legal, legítima e transparente. Isso proporciona aos cidadãos mais controle sobre suas informações, permitindo que eles saibam quem está usando seus dados e para quais finalidades.</a:t>
            </a:r>
          </a:p>
          <a:p>
            <a:endParaRPr lang="pt-BR" dirty="0"/>
          </a:p>
          <a:p>
            <a:r>
              <a:rPr lang="pt-BR" dirty="0"/>
              <a:t>Além disso, a LGPD fortalece os direitos dos cidadãos em relação aos seus dados, concedendo-lhes o direito de acessar, corrigir, atualizar ou excluir suas informações pessoais quando desejarem. Isso promove uma maior autonomia e privacidade para os indivíduos, </a:t>
            </a:r>
            <a:r>
              <a:rPr lang="pt-BR" dirty="0" err="1"/>
              <a:t>empoderando-os</a:t>
            </a:r>
            <a:r>
              <a:rPr lang="pt-BR" dirty="0"/>
              <a:t> para tomar decisões informadas sobre o uso de seus dados.</a:t>
            </a:r>
          </a:p>
          <a:p>
            <a:endParaRPr lang="pt-BR" dirty="0"/>
          </a:p>
          <a:p>
            <a:r>
              <a:rPr lang="pt-BR" dirty="0"/>
              <a:t>Outro aspecto importante é que a LGPD estabelece medidas de segurança e proteção de dados, obrigando as organizações a implementarem medidas adequadas para evitar vazamentos, acessos não autorizados e outros incidentes de segurança que possam comprometer a privacidade dos cidadãos. Isso contribui para a construção de uma cultura de segurança cibernética mais robusta e para a prevenção de violações de dados prejudiciais.</a:t>
            </a:r>
          </a:p>
          <a:p>
            <a:endParaRPr lang="pt-BR" dirty="0"/>
          </a:p>
          <a:p>
            <a:r>
              <a:rPr lang="pt-BR" dirty="0"/>
              <a:t>Em resumo, a LGPD desempenha um papel fundamental na proteção dos direitos individuais e na promoção da confiança e transparência no uso de dados pessoais, criando um ambiente mais seguro e ético para o tratamento dessas informações.</a:t>
            </a:r>
          </a:p>
        </p:txBody>
      </p:sp>
      <p:sp>
        <p:nvSpPr>
          <p:cNvPr id="5" name="CaixaDeTexto 4">
            <a:extLst>
              <a:ext uri="{FF2B5EF4-FFF2-40B4-BE49-F238E27FC236}">
                <a16:creationId xmlns:a16="http://schemas.microsoft.com/office/drawing/2014/main" id="{9C0B9445-3469-C7E0-5BCE-4BB476019FC1}"/>
              </a:ext>
            </a:extLst>
          </p:cNvPr>
          <p:cNvSpPr txBox="1"/>
          <p:nvPr/>
        </p:nvSpPr>
        <p:spPr>
          <a:xfrm>
            <a:off x="1250575" y="259088"/>
            <a:ext cx="6584577" cy="523220"/>
          </a:xfrm>
          <a:prstGeom prst="rect">
            <a:avLst/>
          </a:prstGeom>
          <a:noFill/>
        </p:spPr>
        <p:txBody>
          <a:bodyPr wrap="square">
            <a:spAutoFit/>
          </a:bodyPr>
          <a:lstStyle/>
          <a:p>
            <a:r>
              <a:rPr lang="pt-BR" sz="2800" dirty="0"/>
              <a:t>Lei Geral de Proteção de Dados LGPD</a:t>
            </a:r>
          </a:p>
        </p:txBody>
      </p:sp>
      <p:sp>
        <p:nvSpPr>
          <p:cNvPr id="7" name="CaixaDeTexto 6">
            <a:extLst>
              <a:ext uri="{FF2B5EF4-FFF2-40B4-BE49-F238E27FC236}">
                <a16:creationId xmlns:a16="http://schemas.microsoft.com/office/drawing/2014/main" id="{AE6C4E3B-B93B-7833-9263-582734EA1E2C}"/>
              </a:ext>
            </a:extLst>
          </p:cNvPr>
          <p:cNvSpPr txBox="1"/>
          <p:nvPr/>
        </p:nvSpPr>
        <p:spPr>
          <a:xfrm>
            <a:off x="6213661" y="6346122"/>
            <a:ext cx="6104964" cy="369332"/>
          </a:xfrm>
          <a:prstGeom prst="rect">
            <a:avLst/>
          </a:prstGeom>
          <a:noFill/>
        </p:spPr>
        <p:txBody>
          <a:bodyPr wrap="square">
            <a:spAutoFit/>
          </a:bodyPr>
          <a:lstStyle/>
          <a:p>
            <a:r>
              <a:rPr lang="pt-BR" dirty="0"/>
              <a:t>Data da entrada em vigor: 18 de setembro de 2020.</a:t>
            </a:r>
          </a:p>
        </p:txBody>
      </p:sp>
    </p:spTree>
    <p:extLst>
      <p:ext uri="{BB962C8B-B14F-4D97-AF65-F5344CB8AC3E}">
        <p14:creationId xmlns:p14="http://schemas.microsoft.com/office/powerpoint/2010/main" val="81743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1F6849C-312A-4074-85F2-F3CCEA29027B}"/>
              </a:ext>
            </a:extLst>
          </p:cNvPr>
          <p:cNvSpPr txBox="1"/>
          <p:nvPr/>
        </p:nvSpPr>
        <p:spPr>
          <a:xfrm>
            <a:off x="1151965" y="214263"/>
            <a:ext cx="6104964" cy="523220"/>
          </a:xfrm>
          <a:prstGeom prst="rect">
            <a:avLst/>
          </a:prstGeom>
          <a:noFill/>
        </p:spPr>
        <p:txBody>
          <a:bodyPr wrap="square">
            <a:spAutoFit/>
          </a:bodyPr>
          <a:lstStyle/>
          <a:p>
            <a:r>
              <a:rPr lang="pt-BR" dirty="0"/>
              <a:t> </a:t>
            </a:r>
            <a:r>
              <a:rPr lang="pt-BR" sz="2800" dirty="0"/>
              <a:t>Objetivos da LGPD</a:t>
            </a:r>
          </a:p>
        </p:txBody>
      </p:sp>
      <p:sp>
        <p:nvSpPr>
          <p:cNvPr id="5" name="CaixaDeTexto 4">
            <a:extLst>
              <a:ext uri="{FF2B5EF4-FFF2-40B4-BE49-F238E27FC236}">
                <a16:creationId xmlns:a16="http://schemas.microsoft.com/office/drawing/2014/main" id="{1CEFCF5E-2A34-DA4B-5787-EE3DC0376FEE}"/>
              </a:ext>
            </a:extLst>
          </p:cNvPr>
          <p:cNvSpPr txBox="1"/>
          <p:nvPr/>
        </p:nvSpPr>
        <p:spPr>
          <a:xfrm>
            <a:off x="1326776" y="1482421"/>
            <a:ext cx="9045389" cy="4708981"/>
          </a:xfrm>
          <a:prstGeom prst="rect">
            <a:avLst/>
          </a:prstGeom>
          <a:noFill/>
        </p:spPr>
        <p:txBody>
          <a:bodyPr wrap="square">
            <a:spAutoFit/>
          </a:bodyPr>
          <a:lstStyle/>
          <a:p>
            <a:r>
              <a:rPr lang="pt-BR" sz="2000" dirty="0"/>
              <a:t>Proteger a Privacidade dos Dados Pessoais: Um dos objetivos fundamentais da LGPD é proteger a privacidade das informações pessoais dos indivíduos. Isso significa que as organizações devem adotar medidas para garantir que os dados pessoais sejam tratados de forma adequada e segura, prevenindo acesso não autorizado, vazamentos ou uso indevido.</a:t>
            </a:r>
          </a:p>
          <a:p>
            <a:r>
              <a:rPr lang="pt-BR" sz="2000" dirty="0"/>
              <a:t>Garantir os Direitos dos Titulares dos Dados: A LGPD visa garantir que os titulares dos dados tenham controle sobre suas informações pessoais. Isso inclui o direito de acessar seus próprios dados, corrigi-los, excluir ou revogar o consentimento para o tratamento, além de outros direitos que visam garantir a transparência e a autonomia dos indivíduos em relação aos seus dados pessoais.</a:t>
            </a:r>
          </a:p>
          <a:p>
            <a:r>
              <a:rPr lang="pt-BR" sz="2000" dirty="0"/>
              <a:t>Estabelecer Regras Claras para o Tratamento de Dados: A LGPD estabelece regras claras e princípios que as organizações devem seguir ao lidar com dados pessoais. Isso inclui princípios como finalidade, adequação, necessidade, transparência, segurança, prevenção, não discriminação e responsabilização, que orientam o tratamento de dados de acordo com padrões éticos e legais.</a:t>
            </a:r>
          </a:p>
        </p:txBody>
      </p:sp>
    </p:spTree>
    <p:extLst>
      <p:ext uri="{BB962C8B-B14F-4D97-AF65-F5344CB8AC3E}">
        <p14:creationId xmlns:p14="http://schemas.microsoft.com/office/powerpoint/2010/main" val="383184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17E29FE3-F560-274C-3BD2-C7188A21BF62}"/>
              </a:ext>
            </a:extLst>
          </p:cNvPr>
          <p:cNvSpPr txBox="1"/>
          <p:nvPr/>
        </p:nvSpPr>
        <p:spPr>
          <a:xfrm>
            <a:off x="1331259" y="277016"/>
            <a:ext cx="6104964" cy="523220"/>
          </a:xfrm>
          <a:prstGeom prst="rect">
            <a:avLst/>
          </a:prstGeom>
          <a:noFill/>
        </p:spPr>
        <p:txBody>
          <a:bodyPr wrap="square">
            <a:spAutoFit/>
          </a:bodyPr>
          <a:lstStyle/>
          <a:p>
            <a:r>
              <a:rPr lang="pt-BR" dirty="0"/>
              <a:t> </a:t>
            </a:r>
            <a:r>
              <a:rPr lang="pt-BR" sz="2800" dirty="0"/>
              <a:t>Princípios da LGPD</a:t>
            </a:r>
          </a:p>
        </p:txBody>
      </p:sp>
      <p:sp>
        <p:nvSpPr>
          <p:cNvPr id="7" name="CaixaDeTexto 6">
            <a:extLst>
              <a:ext uri="{FF2B5EF4-FFF2-40B4-BE49-F238E27FC236}">
                <a16:creationId xmlns:a16="http://schemas.microsoft.com/office/drawing/2014/main" id="{B0577D01-6153-6A13-C8CE-BE7E063DA22C}"/>
              </a:ext>
            </a:extLst>
          </p:cNvPr>
          <p:cNvSpPr txBox="1"/>
          <p:nvPr/>
        </p:nvSpPr>
        <p:spPr>
          <a:xfrm>
            <a:off x="896471" y="1006891"/>
            <a:ext cx="10694894" cy="5078313"/>
          </a:xfrm>
          <a:prstGeom prst="rect">
            <a:avLst/>
          </a:prstGeom>
          <a:noFill/>
        </p:spPr>
        <p:txBody>
          <a:bodyPr wrap="square">
            <a:spAutoFit/>
          </a:bodyPr>
          <a:lstStyle/>
          <a:p>
            <a:r>
              <a:rPr lang="pt-BR" dirty="0"/>
              <a:t>Finalidade: Os dados pessoais devem ser coletados para propósitos específicos, legítimos e explícitos, e não podem ser tratados de maneira incompatível com essas finalidades. Isso evita que os dados sejam usados de forma inadequada ou abusiva, garantindo que sejam utilizados apenas para os fins para os quais foram fornecidos pelo titular.</a:t>
            </a:r>
          </a:p>
          <a:p>
            <a:r>
              <a:rPr lang="pt-BR" dirty="0"/>
              <a:t>Adequação: O tratamento dos dados deve ser compatível com as finalidades informadas ao titular no momento da coleta. Isso significa que as organizações devem garantir que os dados coletados sejam relevantes, necessários e proporcionais aos propósitos pretendidos.</a:t>
            </a:r>
          </a:p>
          <a:p>
            <a:r>
              <a:rPr lang="pt-BR" dirty="0"/>
              <a:t>Necessidade: A coleta de dados deve ser limitada ao mínimo necessário para a realização das finalidades específicas informadas ao titular. Isso ajuda a reduzir o risco de excesso de dados e minimiza a quantidade de informações pessoais armazenadas, protegendo a privacidade dos titulares.</a:t>
            </a:r>
          </a:p>
          <a:p>
            <a:r>
              <a:rPr lang="pt-BR" dirty="0"/>
              <a:t>Transparência: As organizações devem fornecer informações claras, transparentes e acessíveis sobre como os dados pessoais são tratados, incluindo os propósitos do tratamento, os direitos dos titulares e outras informações relevantes. Isso promove a confiança dos titulares e lhes permite tomar decisões informadas sobre o uso de seus dados.</a:t>
            </a:r>
          </a:p>
          <a:p>
            <a:r>
              <a:rPr lang="pt-BR" dirty="0"/>
              <a:t>Segurança: Deve-se garantir a adoção de medidas técnicas e organizacionais adequadas para proteger os dados pessoais contra acessos não autorizados, destruição, perda, alteração, divulgação ou qualquer forma de tratamento inadequado. A segurança dos dados é essencial para evitar violações e garantir a integridade e confidencialidade das informações pessoais.</a:t>
            </a:r>
          </a:p>
        </p:txBody>
      </p:sp>
    </p:spTree>
    <p:extLst>
      <p:ext uri="{BB962C8B-B14F-4D97-AF65-F5344CB8AC3E}">
        <p14:creationId xmlns:p14="http://schemas.microsoft.com/office/powerpoint/2010/main" val="372401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C3E32D9-6D4F-40EE-C792-61A477080FA3}"/>
              </a:ext>
            </a:extLst>
          </p:cNvPr>
          <p:cNvSpPr txBox="1"/>
          <p:nvPr/>
        </p:nvSpPr>
        <p:spPr>
          <a:xfrm>
            <a:off x="-1927412" y="-7004625"/>
            <a:ext cx="13958047" cy="369332"/>
          </a:xfrm>
          <a:prstGeom prst="rect">
            <a:avLst/>
          </a:prstGeom>
          <a:noFill/>
        </p:spPr>
        <p:txBody>
          <a:bodyPr wrap="square">
            <a:spAutoFit/>
          </a:bodyPr>
          <a:lstStyle/>
          <a:p>
            <a:r>
              <a:rPr lang="pt-BR" dirty="0"/>
              <a:t>.</a:t>
            </a:r>
          </a:p>
        </p:txBody>
      </p:sp>
      <p:sp>
        <p:nvSpPr>
          <p:cNvPr id="5" name="CaixaDeTexto 4">
            <a:extLst>
              <a:ext uri="{FF2B5EF4-FFF2-40B4-BE49-F238E27FC236}">
                <a16:creationId xmlns:a16="http://schemas.microsoft.com/office/drawing/2014/main" id="{A6EA637B-9922-D2E0-61C7-3F768A0E0C7D}"/>
              </a:ext>
            </a:extLst>
          </p:cNvPr>
          <p:cNvSpPr txBox="1"/>
          <p:nvPr/>
        </p:nvSpPr>
        <p:spPr>
          <a:xfrm>
            <a:off x="790575" y="1190774"/>
            <a:ext cx="11325225" cy="4801314"/>
          </a:xfrm>
          <a:prstGeom prst="rect">
            <a:avLst/>
          </a:prstGeom>
          <a:noFill/>
        </p:spPr>
        <p:txBody>
          <a:bodyPr wrap="square">
            <a:spAutoFit/>
          </a:bodyPr>
          <a:lstStyle/>
          <a:p>
            <a:r>
              <a:rPr lang="pt-BR" dirty="0"/>
              <a:t>Prevenção: Devem ser adotadas medidas para prevenir a ocorrência de danos em virtude do tratamento dos dados pessoais. Isso envolve a identificação e mitigação de riscos relacionados à segurança e privacidade dos dados, bem como a implementação de controles para evitar incidentes de segurança.</a:t>
            </a:r>
          </a:p>
          <a:p>
            <a:r>
              <a:rPr lang="pt-BR" dirty="0"/>
              <a:t>Não discriminação: O tratamento de dados pessoais não pode ser utilizado para fins discriminatórios, ilícitos ou abusivos que violem os direitos fundamentais dos titulares. Isso significa que os dados não podem ser usados para discriminar indivíduos com base em características protegidas, como raça, etnia, religião, orientação sexual, entre outros.</a:t>
            </a:r>
          </a:p>
          <a:p>
            <a:r>
              <a:rPr lang="pt-BR" dirty="0"/>
              <a:t>Responsabilidade e prestação de contas: As organizações são responsáveis pelo cumprimento da LGPD e devem ser capazes de demonstrar conformidade com os princípios e requisitos da lei. Isso requer a implementação de políticas, processos e controles internos adequados, bem como a designação de responsáveis pelo tratamento de dados e a adoção de medidas para responder a incidentes e reclamações dos titulares.</a:t>
            </a:r>
          </a:p>
          <a:p>
            <a:r>
              <a:rPr lang="pt-BR" dirty="0"/>
              <a:t>Livramento do uso do consentimento: O consentimento do titular é uma das bases legais para o tratamento de dados pessoais, mas não é a única. As organizações devem buscar outras bases legais quando o consentimento não for viável ou adequado, garantindo que o tratamento dos dados seja realizado de forma lícita e legítima.</a:t>
            </a:r>
          </a:p>
          <a:p>
            <a:r>
              <a:rPr lang="pt-BR" dirty="0"/>
              <a:t>Privacidade desde a concepção e por padrão: A proteção da privacidade deve ser considerada desde o projeto e ao longo de todo o ciclo de vida dos produtos e serviços que envolvem o tratamento de dados pessoais. Isso implica a implementação de medidas de privacidade por padrão, garantindo que as configurações e funcionalidades dos sistemas e aplicativos protejam a privacidade dos titulares por padrão, sem a necessidade de intervenção adicional.</a:t>
            </a:r>
          </a:p>
        </p:txBody>
      </p:sp>
    </p:spTree>
    <p:extLst>
      <p:ext uri="{BB962C8B-B14F-4D97-AF65-F5344CB8AC3E}">
        <p14:creationId xmlns:p14="http://schemas.microsoft.com/office/powerpoint/2010/main" val="8929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A30842F-E6F3-8CBC-E9A3-0FCE33B217C2}"/>
              </a:ext>
            </a:extLst>
          </p:cNvPr>
          <p:cNvSpPr txBox="1"/>
          <p:nvPr/>
        </p:nvSpPr>
        <p:spPr>
          <a:xfrm>
            <a:off x="1223963" y="301109"/>
            <a:ext cx="6105524" cy="523220"/>
          </a:xfrm>
          <a:prstGeom prst="rect">
            <a:avLst/>
          </a:prstGeom>
          <a:noFill/>
        </p:spPr>
        <p:txBody>
          <a:bodyPr wrap="square">
            <a:spAutoFit/>
          </a:bodyPr>
          <a:lstStyle/>
          <a:p>
            <a:r>
              <a:rPr lang="pt-BR" dirty="0"/>
              <a:t> </a:t>
            </a:r>
            <a:r>
              <a:rPr lang="pt-BR" sz="2800" dirty="0"/>
              <a:t>Definições importantes</a:t>
            </a:r>
          </a:p>
        </p:txBody>
      </p:sp>
      <p:sp>
        <p:nvSpPr>
          <p:cNvPr id="5" name="CaixaDeTexto 4">
            <a:extLst>
              <a:ext uri="{FF2B5EF4-FFF2-40B4-BE49-F238E27FC236}">
                <a16:creationId xmlns:a16="http://schemas.microsoft.com/office/drawing/2014/main" id="{656651A5-2965-C0CF-3F39-386468D1DCE1}"/>
              </a:ext>
            </a:extLst>
          </p:cNvPr>
          <p:cNvSpPr txBox="1"/>
          <p:nvPr/>
        </p:nvSpPr>
        <p:spPr>
          <a:xfrm>
            <a:off x="714375" y="924580"/>
            <a:ext cx="11163300" cy="5632311"/>
          </a:xfrm>
          <a:prstGeom prst="rect">
            <a:avLst/>
          </a:prstGeom>
          <a:noFill/>
        </p:spPr>
        <p:txBody>
          <a:bodyPr wrap="square">
            <a:spAutoFit/>
          </a:bodyPr>
          <a:lstStyle/>
          <a:p>
            <a:r>
              <a:rPr lang="pt-BR" dirty="0"/>
              <a:t>Dados Pessoais: São informações que identificam ou podem identificar uma pessoa específica. Isso inclui nome, CPF, endereço, e-mail, entre outros. Exemplo: Um banco armazena os dados pessoais de seus clientes, como nome, CPF, endereço e número de telefone.</a:t>
            </a:r>
          </a:p>
          <a:p>
            <a:r>
              <a:rPr lang="pt-BR" dirty="0"/>
              <a:t>Dados Sensíveis: São informações mais delicadas, relacionadas à origem racial ou étnica, convicções religiosas, opiniões políticas, filiação a sindicatos, saúde ou vida sexual, entre outras. Exemplo: Um hospital mantém registros médicos dos pacientes, incluindo histórico de doenças e tratamentos, que são considerados dados sensíveis.</a:t>
            </a:r>
          </a:p>
          <a:p>
            <a:r>
              <a:rPr lang="pt-BR" dirty="0"/>
              <a:t>Tratamento de Dados: Refere-se a qualquer operação realizada com dados pessoais, como coleta, armazenamento, uso, compartilhamento ou exclusão. Exemplo: Uma empresa de comércio eletrônico coleta os dados de seus clientes durante o processo de compra online, armazena esses dados em seu banco de dados e utiliza-os para enviar promoções por e-mail.</a:t>
            </a:r>
          </a:p>
          <a:p>
            <a:r>
              <a:rPr lang="pt-BR" dirty="0"/>
              <a:t>Controlador: É a pessoa física ou jurídica que decide sobre o tratamento de dados pessoais. É responsável por tomar as decisões referentes ao uso dos dados. Exemplo: Uma rede social é o controlador dos dados de seus usuários, decidindo como os dados serão coletados, armazenados e utilizados.</a:t>
            </a:r>
          </a:p>
          <a:p>
            <a:r>
              <a:rPr lang="pt-BR" dirty="0"/>
              <a:t>Operador: É a pessoa física ou jurídica que realiza o tratamento de dados pessoais em nome do controlador. Exemplo: Uma empresa de análise de dados contratada por um banco para analisar os padrões de gastos de seus clientes é considerada um operador.</a:t>
            </a:r>
          </a:p>
          <a:p>
            <a:r>
              <a:rPr lang="pt-BR" dirty="0"/>
              <a:t>Consentimento: É a autorização específica e informada dada pelo titular dos dados para o tratamento de seus dados pessoais. Esse consentimento deve ser livre, inequívoco e revogável a qualquer momento. Exemplo: Um site solicita consentimento aos usuários para utilizar seus dados pessoais para enviar newsletters promocionais e só os envia após o usuário concordar explicitamente.</a:t>
            </a:r>
          </a:p>
        </p:txBody>
      </p:sp>
    </p:spTree>
    <p:extLst>
      <p:ext uri="{BB962C8B-B14F-4D97-AF65-F5344CB8AC3E}">
        <p14:creationId xmlns:p14="http://schemas.microsoft.com/office/powerpoint/2010/main" val="99566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0654DB4-4FE8-1B7E-81D9-FB371D7E2172}"/>
              </a:ext>
            </a:extLst>
          </p:cNvPr>
          <p:cNvSpPr txBox="1"/>
          <p:nvPr/>
        </p:nvSpPr>
        <p:spPr>
          <a:xfrm>
            <a:off x="1281113" y="167759"/>
            <a:ext cx="6105524" cy="523220"/>
          </a:xfrm>
          <a:prstGeom prst="rect">
            <a:avLst/>
          </a:prstGeom>
          <a:noFill/>
        </p:spPr>
        <p:txBody>
          <a:bodyPr wrap="square">
            <a:spAutoFit/>
          </a:bodyPr>
          <a:lstStyle/>
          <a:p>
            <a:r>
              <a:rPr lang="pt-BR" sz="2800" dirty="0"/>
              <a:t>Direitos dos Titulares de Dados</a:t>
            </a:r>
          </a:p>
        </p:txBody>
      </p:sp>
      <p:sp>
        <p:nvSpPr>
          <p:cNvPr id="5" name="CaixaDeTexto 4">
            <a:extLst>
              <a:ext uri="{FF2B5EF4-FFF2-40B4-BE49-F238E27FC236}">
                <a16:creationId xmlns:a16="http://schemas.microsoft.com/office/drawing/2014/main" id="{725B3FA4-2443-7EC6-06A7-0D4A0D1E6602}"/>
              </a:ext>
            </a:extLst>
          </p:cNvPr>
          <p:cNvSpPr txBox="1"/>
          <p:nvPr/>
        </p:nvSpPr>
        <p:spPr>
          <a:xfrm>
            <a:off x="909637" y="1219200"/>
            <a:ext cx="10372725" cy="4801314"/>
          </a:xfrm>
          <a:prstGeom prst="rect">
            <a:avLst/>
          </a:prstGeom>
          <a:noFill/>
        </p:spPr>
        <p:txBody>
          <a:bodyPr wrap="square">
            <a:spAutoFit/>
          </a:bodyPr>
          <a:lstStyle/>
          <a:p>
            <a:r>
              <a:rPr lang="pt-BR" dirty="0"/>
              <a:t>Direito de Acesso: Os titulares têm o direito de acessar seus dados pessoais armazenados por uma organização. Isso permite que as pessoas saibam quais informações estão sendo coletadas e como estão sendo utilizadas.</a:t>
            </a:r>
          </a:p>
          <a:p>
            <a:r>
              <a:rPr lang="pt-BR" dirty="0"/>
              <a:t>Direito de Retificação: Os titulares podem solicitar a correção de dados imprecisos ou incompletos sobre si mesmos. Isso é crucial para garantir que as informações mantidas por uma empresa ou organização sejam precisas e atualizadas.</a:t>
            </a:r>
          </a:p>
          <a:p>
            <a:r>
              <a:rPr lang="pt-BR" dirty="0"/>
              <a:t>Direito de Exclusão: Também conhecido como "direito ao esquecimento", os titulares têm o direito de solicitar a exclusão de seus dados pessoais, especialmente quando não são mais necessários para a finalidade original da coleta ou quando são processados de forma ilegal.</a:t>
            </a:r>
          </a:p>
          <a:p>
            <a:r>
              <a:rPr lang="pt-BR" dirty="0"/>
              <a:t>Direito à Portabilidade: Os titulares têm o direito de receber seus dados pessoais em um formato estruturado e de uso comum e, quando tecnicamente possível, de transmitir esses dados a outra organização, sem impedimentos.</a:t>
            </a:r>
          </a:p>
          <a:p>
            <a:r>
              <a:rPr lang="pt-BR" dirty="0"/>
              <a:t>Direito de Oposição: Os titulares podem se opor ao processamento de seus dados pessoais em certas circunstâncias, como quando são utilizados para marketing direto ou para fins de pesquisa.</a:t>
            </a:r>
          </a:p>
          <a:p>
            <a:r>
              <a:rPr lang="pt-BR" dirty="0"/>
              <a:t>Direito à Limitação do Processamento: Os titulares têm o direito de solicitar a restrição do processamento de seus dados pessoais em determinadas situações, como quando contestam a precisão dos dados ou quando o processamento é considerado ilegal.</a:t>
            </a:r>
          </a:p>
        </p:txBody>
      </p:sp>
    </p:spTree>
    <p:extLst>
      <p:ext uri="{BB962C8B-B14F-4D97-AF65-F5344CB8AC3E}">
        <p14:creationId xmlns:p14="http://schemas.microsoft.com/office/powerpoint/2010/main" val="163328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CA2CDE3-0066-BD0A-4646-A6A5AF082080}"/>
              </a:ext>
            </a:extLst>
          </p:cNvPr>
          <p:cNvSpPr txBox="1"/>
          <p:nvPr/>
        </p:nvSpPr>
        <p:spPr>
          <a:xfrm>
            <a:off x="1243013" y="82034"/>
            <a:ext cx="7777162" cy="523220"/>
          </a:xfrm>
          <a:prstGeom prst="rect">
            <a:avLst/>
          </a:prstGeom>
          <a:noFill/>
        </p:spPr>
        <p:txBody>
          <a:bodyPr wrap="square">
            <a:spAutoFit/>
          </a:bodyPr>
          <a:lstStyle/>
          <a:p>
            <a:r>
              <a:rPr lang="pt-BR" sz="2800" dirty="0"/>
              <a:t>Responsabilidades dos Controladores e Operadores</a:t>
            </a:r>
          </a:p>
        </p:txBody>
      </p:sp>
      <p:sp>
        <p:nvSpPr>
          <p:cNvPr id="5" name="CaixaDeTexto 4">
            <a:extLst>
              <a:ext uri="{FF2B5EF4-FFF2-40B4-BE49-F238E27FC236}">
                <a16:creationId xmlns:a16="http://schemas.microsoft.com/office/drawing/2014/main" id="{28EA31D2-A357-9D30-D6E4-55CC5DAE43C7}"/>
              </a:ext>
            </a:extLst>
          </p:cNvPr>
          <p:cNvSpPr txBox="1"/>
          <p:nvPr/>
        </p:nvSpPr>
        <p:spPr>
          <a:xfrm>
            <a:off x="1371600" y="743099"/>
            <a:ext cx="9143999" cy="5909310"/>
          </a:xfrm>
          <a:prstGeom prst="rect">
            <a:avLst/>
          </a:prstGeom>
          <a:noFill/>
        </p:spPr>
        <p:txBody>
          <a:bodyPr wrap="square">
            <a:spAutoFit/>
          </a:bodyPr>
          <a:lstStyle/>
          <a:p>
            <a:r>
              <a:rPr lang="pt-BR" dirty="0"/>
              <a:t>Os controladores e operadores de dados desempenham papéis fundamentais na proteção da privacidade e na conformidade com regulamentações de proteção de dados, como o Regulamento Geral de Proteção de Dados (GDPR) da União Europeia. Aqui está uma explicação das responsabilidades de cada um e a necessidade de implementar medidas de segurança e realizar avaliações de impacto à privacidade:</a:t>
            </a:r>
          </a:p>
          <a:p>
            <a:endParaRPr lang="pt-BR" dirty="0"/>
          </a:p>
          <a:p>
            <a:r>
              <a:rPr lang="pt-BR" dirty="0"/>
              <a:t>Controladores de Dados:</a:t>
            </a:r>
          </a:p>
          <a:p>
            <a:r>
              <a:rPr lang="pt-BR" dirty="0"/>
              <a:t>Definição de Objetivos e Meios de Processamento: Os controladores são responsáveis por determinar os propósitos para os quais os dados pessoais são processados e os meios pelo qual esse processamento é realizado.</a:t>
            </a:r>
          </a:p>
          <a:p>
            <a:r>
              <a:rPr lang="pt-BR" dirty="0"/>
              <a:t>Obrigações Legais: Devem garantir que o processamento de dados pessoais esteja em conformidade com as leis e regulamentos de proteção de dados aplicáveis, como o GDPR.</a:t>
            </a:r>
          </a:p>
          <a:p>
            <a:r>
              <a:rPr lang="pt-BR" dirty="0"/>
              <a:t>Transparência: Devem fornecer aos titulares de dados informações claras e transparentes sobre como seus dados estão sendo processados, incluindo propósitos, bases legais, e quaisquer terceiros envolvidos.</a:t>
            </a:r>
          </a:p>
          <a:p>
            <a:r>
              <a:rPr lang="pt-BR" dirty="0"/>
              <a:t>Consentimento: Quando necessário, devem obter o consentimento dos titulares de dados antes de processar suas informações pessoais, garantindo que o consentimento seja livre, informado e inequívoco.</a:t>
            </a:r>
          </a:p>
          <a:p>
            <a:r>
              <a:rPr lang="pt-BR" dirty="0"/>
              <a:t>Responsabilidade: São responsáveis por demonstrar conformidade com os princípios de proteção de dados e devem ser capazes de comprovar isso mediante solicitação das autoridades reguladoras.</a:t>
            </a:r>
          </a:p>
        </p:txBody>
      </p:sp>
    </p:spTree>
    <p:extLst>
      <p:ext uri="{BB962C8B-B14F-4D97-AF65-F5344CB8AC3E}">
        <p14:creationId xmlns:p14="http://schemas.microsoft.com/office/powerpoint/2010/main" val="424767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6A71BD0-D89B-FBED-E8B7-CD47C37A0E84}"/>
              </a:ext>
            </a:extLst>
          </p:cNvPr>
          <p:cNvSpPr txBox="1"/>
          <p:nvPr/>
        </p:nvSpPr>
        <p:spPr>
          <a:xfrm>
            <a:off x="1209676" y="1028700"/>
            <a:ext cx="10277474" cy="4247317"/>
          </a:xfrm>
          <a:prstGeom prst="rect">
            <a:avLst/>
          </a:prstGeom>
          <a:noFill/>
        </p:spPr>
        <p:txBody>
          <a:bodyPr wrap="square">
            <a:spAutoFit/>
          </a:bodyPr>
          <a:lstStyle/>
          <a:p>
            <a:r>
              <a:rPr lang="pt-BR" dirty="0"/>
              <a:t>Operadores de Dados:</a:t>
            </a:r>
          </a:p>
          <a:p>
            <a:r>
              <a:rPr lang="pt-BR" dirty="0"/>
              <a:t>Processamento em Nome do Controlador: Os operadores de dados processam dados pessoais em nome dos controladores e devem agir apenas de acordo com as instruções do controlador.</a:t>
            </a:r>
          </a:p>
          <a:p>
            <a:r>
              <a:rPr lang="pt-BR" dirty="0"/>
              <a:t>Medidas de Segurança: Devem implementar medidas técnicas e organizacionais apropriadas para garantir a segurança dos dados pessoais que processam.</a:t>
            </a:r>
          </a:p>
          <a:p>
            <a:r>
              <a:rPr lang="pt-BR" dirty="0"/>
              <a:t>Confidencialidade: Devem garantir a confidencialidade dos dados pessoais que processam e tomar medidas para prevenir acesso não autorizado.</a:t>
            </a:r>
          </a:p>
          <a:p>
            <a:r>
              <a:rPr lang="pt-BR" dirty="0"/>
              <a:t>Notificação de Violação de Dados: Em caso de violação de dados, os operadores devem notificar imediatamente o controlador de dados e, em certos casos, as autoridades reguladoras e os titulares de dados afetados.</a:t>
            </a:r>
          </a:p>
          <a:p>
            <a:r>
              <a:rPr lang="pt-BR" dirty="0"/>
              <a:t>Além disso, tanto os controladores quanto os operadores de dados podem ter a obrigação de realizar Avaliações de Impacto à Proteção de Dados (AIPD) em certas circunstâncias, especialmente quando o processamento de dados representa um alto risco para os direitos e liberdades dos indivíduos. As </a:t>
            </a:r>
            <a:r>
              <a:rPr lang="pt-BR" dirty="0" err="1"/>
              <a:t>AIPDs</a:t>
            </a:r>
            <a:r>
              <a:rPr lang="pt-BR" dirty="0"/>
              <a:t> ajudam a identificar e mitigar riscos à privacidade e a implementar medidas de segurança adicionais, se necessário.</a:t>
            </a:r>
          </a:p>
        </p:txBody>
      </p:sp>
    </p:spTree>
    <p:extLst>
      <p:ext uri="{BB962C8B-B14F-4D97-AF65-F5344CB8AC3E}">
        <p14:creationId xmlns:p14="http://schemas.microsoft.com/office/powerpoint/2010/main" val="2517626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148</TotalTime>
  <Words>2632</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Tw Cen MT</vt:lpstr>
      <vt:lpstr>Circuito</vt:lpstr>
      <vt:lpstr>LGPD  lei geral   de proteção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LGPD  lei geral   de proteção    de dados</dc:title>
  <dc:creator>matheushoriaw@gmail.com</dc:creator>
  <cp:lastModifiedBy>matheushoriaw@gmail.com</cp:lastModifiedBy>
  <cp:revision>2</cp:revision>
  <dcterms:created xsi:type="dcterms:W3CDTF">2024-04-22T11:37:48Z</dcterms:created>
  <dcterms:modified xsi:type="dcterms:W3CDTF">2024-04-22T14:23:34Z</dcterms:modified>
</cp:coreProperties>
</file>