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9753600" cx="130048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rial Narrow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n9VRzLireeHOKRwzAQyTi7kkI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rialNarrow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ArialNarrow-italic.fntdata"/><Relationship Id="rId18" Type="http://schemas.openxmlformats.org/officeDocument/2006/relationships/font" Target="fonts/ArialNarrow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e889af2314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1e889af2314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e89088d1ba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1e89088d1b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91e71a284_3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e91e71a284_3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2" type="body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  <a:defRPr sz="3800"/>
            </a:lvl1pPr>
            <a:lvl2pPr indent="-31432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721732" y="4470400"/>
            <a:ext cx="11561337" cy="812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al"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3493" y="8778240"/>
            <a:ext cx="388338" cy="677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657" y="8950931"/>
            <a:ext cx="530655" cy="50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12504885" y="9013049"/>
            <a:ext cx="382511" cy="3967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i="0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735791" y="1838631"/>
            <a:ext cx="11339515" cy="726184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71475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Calibri"/>
              <a:buChar char="•"/>
              <a:defRPr b="0" i="0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Char char="•"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875159" y="8881139"/>
            <a:ext cx="432906" cy="7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366506" y="9000455"/>
            <a:ext cx="529445" cy="50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1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https://github.com/Matheusp2023/projeto-huffman/pul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IyQAMMDzM0Q?feature=shared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/>
          <p:nvPr/>
        </p:nvSpPr>
        <p:spPr>
          <a:xfrm>
            <a:off x="246097" y="3964294"/>
            <a:ext cx="12512606" cy="1006349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 Narrow"/>
              <a:buNone/>
            </a:pPr>
            <a:r>
              <a:rPr b="1" lang="en-US" sz="6000">
                <a:latin typeface="Arial Narrow"/>
                <a:ea typeface="Arial Narrow"/>
                <a:cs typeface="Arial Narrow"/>
                <a:sym typeface="Arial Narrow"/>
              </a:rPr>
              <a:t>Árvore 2-3-4</a:t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2820650" y="5805350"/>
            <a:ext cx="73635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 Narrow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Equipe:</a:t>
            </a:r>
            <a:endParaRPr b="1" i="0" sz="2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00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 Narrow"/>
              <a:buChar char="-"/>
            </a:pPr>
            <a:r>
              <a:rPr b="1" lang="en-US" sz="2700">
                <a:latin typeface="Arial Narrow"/>
                <a:ea typeface="Arial Narrow"/>
                <a:cs typeface="Arial Narrow"/>
                <a:sym typeface="Arial Narrow"/>
              </a:rPr>
              <a:t>Emily Vitória de Jesus Rocha</a:t>
            </a:r>
            <a:endParaRPr b="1" sz="27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00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 Narrow"/>
              <a:buChar char="-"/>
            </a:pPr>
            <a:r>
              <a:rPr b="1" lang="en-US" sz="2700">
                <a:latin typeface="Arial Narrow"/>
                <a:ea typeface="Arial Narrow"/>
                <a:cs typeface="Arial Narrow"/>
                <a:sym typeface="Arial Narrow"/>
              </a:rPr>
              <a:t>Pablo Munih Silva de Carvalho</a:t>
            </a:r>
            <a:endParaRPr b="1" sz="27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00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 Narrow"/>
              <a:buChar char="-"/>
            </a:pPr>
            <a:r>
              <a:rPr b="1" lang="en-US" sz="2700">
                <a:latin typeface="Arial Narrow"/>
                <a:ea typeface="Arial Narrow"/>
                <a:cs typeface="Arial Narrow"/>
                <a:sym typeface="Arial Narrow"/>
              </a:rPr>
              <a:t>Matheus Pedro da Silva </a:t>
            </a:r>
            <a:endParaRPr b="1" sz="27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000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 Narrow"/>
              <a:buChar char="-"/>
            </a:pPr>
            <a:r>
              <a:rPr b="1" lang="en-US" sz="2700">
                <a:latin typeface="Arial Narrow"/>
                <a:ea typeface="Arial Narrow"/>
                <a:cs typeface="Arial Narrow"/>
                <a:sym typeface="Arial Narrow"/>
              </a:rPr>
              <a:t>Robson de Paula Correia</a:t>
            </a:r>
            <a:endParaRPr b="1" sz="2700"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4946" y="944423"/>
            <a:ext cx="1987680" cy="188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174" y="466804"/>
            <a:ext cx="1656076" cy="283898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 txBox="1"/>
          <p:nvPr/>
        </p:nvSpPr>
        <p:spPr>
          <a:xfrm>
            <a:off x="1464050" y="8354075"/>
            <a:ext cx="1007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GitHub: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https://github.com/Matheusp2023/projeto-huffman/pulse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e889af2314_0_2"/>
          <p:cNvSpPr txBox="1"/>
          <p:nvPr>
            <p:ph type="title"/>
          </p:nvPr>
        </p:nvSpPr>
        <p:spPr>
          <a:xfrm>
            <a:off x="717900" y="444500"/>
            <a:ext cx="117261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Motivação</a:t>
            </a:r>
            <a:endParaRPr sz="4100"/>
          </a:p>
        </p:txBody>
      </p:sp>
      <p:sp>
        <p:nvSpPr>
          <p:cNvPr id="42" name="Google Shape;42;g1e889af2314_0_2"/>
          <p:cNvSpPr txBox="1"/>
          <p:nvPr>
            <p:ph idx="1" type="body"/>
          </p:nvPr>
        </p:nvSpPr>
        <p:spPr>
          <a:xfrm>
            <a:off x="717900" y="1819175"/>
            <a:ext cx="7593000" cy="4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     </a:t>
            </a:r>
            <a:r>
              <a:rPr lang="en-US" sz="2800"/>
              <a:t> </a:t>
            </a:r>
            <a:r>
              <a:rPr lang="en-US" sz="2600"/>
              <a:t>Michael Jackson foi contratado pela empresa B</a:t>
            </a:r>
            <a:r>
              <a:rPr lang="en-US" sz="2600"/>
              <a:t>illie</a:t>
            </a:r>
            <a:r>
              <a:rPr lang="en-US" sz="2600"/>
              <a:t> Jean,  para realizar manutenção na biblioteca digital, da qual a empresa têm posse, </a:t>
            </a:r>
            <a:r>
              <a:rPr lang="en-US" sz="2600"/>
              <a:t>após o aparecimento de condutas indesejáveis em suas funcionalidades internas.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Entre as </a:t>
            </a:r>
            <a:r>
              <a:rPr lang="en-US" sz="2600"/>
              <a:t>especificações</a:t>
            </a:r>
            <a:r>
              <a:rPr lang="en-US" sz="2600"/>
              <a:t> de seu trabalho, </a:t>
            </a:r>
            <a:r>
              <a:rPr lang="en-US" sz="2600"/>
              <a:t>Michael precisa desenvolver uma aplicação com um índice de pesquisa eficiente com base em palavras-chave, tópicos, autores e outros metadados relacionados aos documentos.</a:t>
            </a:r>
            <a:endParaRPr sz="2600"/>
          </a:p>
        </p:txBody>
      </p:sp>
      <p:pic>
        <p:nvPicPr>
          <p:cNvPr id="43" name="Google Shape;43;g1e889af2314_0_2"/>
          <p:cNvPicPr preferRelativeResize="0"/>
          <p:nvPr/>
        </p:nvPicPr>
        <p:blipFill rotWithShape="1">
          <a:blip r:embed="rId3">
            <a:alphaModFix/>
          </a:blip>
          <a:srcRect b="3827" l="0" r="10176" t="0"/>
          <a:stretch/>
        </p:blipFill>
        <p:spPr>
          <a:xfrm>
            <a:off x="6717700" y="6483200"/>
            <a:ext cx="2669875" cy="359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g1e889af2314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1575" y="4426313"/>
            <a:ext cx="4860975" cy="53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1e889af2314_0_2"/>
          <p:cNvSpPr txBox="1"/>
          <p:nvPr/>
        </p:nvSpPr>
        <p:spPr>
          <a:xfrm>
            <a:off x="1047650" y="7564088"/>
            <a:ext cx="4973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 u="sng">
                <a:latin typeface="Calibri"/>
                <a:ea typeface="Calibri"/>
                <a:cs typeface="Calibri"/>
                <a:sym typeface="Calibri"/>
              </a:rPr>
              <a:t>Qual estrutura de dados o Engenheiro de </a:t>
            </a:r>
            <a:r>
              <a:rPr i="1" lang="en-US" sz="2700" u="sng"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i="1" lang="en-US" sz="2700" u="sng">
                <a:latin typeface="Calibri"/>
                <a:ea typeface="Calibri"/>
                <a:cs typeface="Calibri"/>
                <a:sym typeface="Calibri"/>
              </a:rPr>
              <a:t>, Michael </a:t>
            </a:r>
            <a:r>
              <a:rPr i="1" lang="en-US" sz="2700" u="sng">
                <a:latin typeface="Calibri"/>
                <a:ea typeface="Calibri"/>
                <a:cs typeface="Calibri"/>
                <a:sym typeface="Calibri"/>
              </a:rPr>
              <a:t>Jackson</a:t>
            </a:r>
            <a:r>
              <a:rPr i="1" lang="en-US" sz="2700" u="sng">
                <a:latin typeface="Calibri"/>
                <a:ea typeface="Calibri"/>
                <a:cs typeface="Calibri"/>
                <a:sym typeface="Calibri"/>
              </a:rPr>
              <a:t> irá utilizar?</a:t>
            </a:r>
            <a:endParaRPr i="1" sz="27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e89088d1ba_1_0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/>
              <a:t>Árvore 2-3-4</a:t>
            </a:r>
            <a:endParaRPr/>
          </a:p>
        </p:txBody>
      </p:sp>
      <p:sp>
        <p:nvSpPr>
          <p:cNvPr id="51" name="Google Shape;51;g1e89088d1ba_1_0"/>
          <p:cNvSpPr txBox="1"/>
          <p:nvPr>
            <p:ph idx="1" type="body"/>
          </p:nvPr>
        </p:nvSpPr>
        <p:spPr>
          <a:xfrm>
            <a:off x="735800" y="1614825"/>
            <a:ext cx="11121900" cy="4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349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É uma estrutura de dados que permite organizar dados de maneira hierárquica e balanceada.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49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Devido a sua capacidade de manter um alto grau de balanceamento, ao mesmo tempo que garante </a:t>
            </a:r>
            <a:r>
              <a:rPr i="1" lang="en-US" sz="2800">
                <a:solidFill>
                  <a:schemeClr val="dk1"/>
                </a:solidFill>
              </a:rPr>
              <a:t>que as operações sejam realizadas em tempo logarítmico, </a:t>
            </a:r>
            <a:r>
              <a:rPr lang="en-US" sz="2800">
                <a:solidFill>
                  <a:schemeClr val="dk1"/>
                </a:solidFill>
              </a:rPr>
              <a:t>é uma escolha atraente quando se deseja manter um conjunto de dados ordenado com um bom desempenho em operações de busca e manipulação.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52" name="Google Shape;52;g1e89088d1ba_1_0"/>
          <p:cNvPicPr preferRelativeResize="0"/>
          <p:nvPr/>
        </p:nvPicPr>
        <p:blipFill rotWithShape="1">
          <a:blip r:embed="rId3">
            <a:alphaModFix/>
          </a:blip>
          <a:srcRect b="9423" l="0" r="0" t="23117"/>
          <a:stretch/>
        </p:blipFill>
        <p:spPr>
          <a:xfrm>
            <a:off x="1859950" y="5963350"/>
            <a:ext cx="8873600" cy="33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</a:t>
            </a:r>
            <a:endParaRPr/>
          </a:p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735800" y="1838625"/>
            <a:ext cx="95676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8625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solidFill>
                  <a:schemeClr val="dk1"/>
                </a:solidFill>
              </a:rPr>
              <a:t>Quando </a:t>
            </a:r>
            <a:r>
              <a:rPr lang="en-US" sz="2700">
                <a:solidFill>
                  <a:schemeClr val="dk1"/>
                </a:solidFill>
              </a:rPr>
              <a:t>inserida</a:t>
            </a:r>
            <a:r>
              <a:rPr lang="en-US" sz="2700">
                <a:solidFill>
                  <a:schemeClr val="dk1"/>
                </a:solidFill>
              </a:rPr>
              <a:t> uma nova chave, a árvore pode se reorganizar para manter o equilíbrio, dividindo ou mesclando nós, de modo que ao chegar no final cada nó contenha o número correto de chaves.</a:t>
            </a:r>
            <a:endParaRPr sz="2700">
              <a:solidFill>
                <a:schemeClr val="dk1"/>
              </a:solidFill>
            </a:endParaRPr>
          </a:p>
          <a:p>
            <a:pPr indent="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28625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solidFill>
                  <a:schemeClr val="dk1"/>
                </a:solidFill>
              </a:rPr>
              <a:t>O “equilíbrio automático” garante que todas as folhas da árvore tenham a mesma profundidade, o que significa que as operações de busca oferecem tempo de execução logarítmico. Sem essa </a:t>
            </a:r>
            <a:r>
              <a:rPr lang="en-US" sz="2700">
                <a:solidFill>
                  <a:schemeClr val="dk1"/>
                </a:solidFill>
              </a:rPr>
              <a:t>característica, </a:t>
            </a:r>
            <a:r>
              <a:rPr lang="en-US" sz="2700">
                <a:solidFill>
                  <a:schemeClr val="dk1"/>
                </a:solidFill>
              </a:rPr>
              <a:t>a árvore poderia se degenerar, levando a um desempenho de busca semelhante ao de uma lista simples, que é muito menos eficiente.</a:t>
            </a:r>
            <a:endParaRPr sz="2700">
              <a:solidFill>
                <a:schemeClr val="dk1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1184400" y="2360175"/>
            <a:ext cx="9915000" cy="51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90"/>
              <a:t>struct no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90"/>
              <a:t>{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90"/>
              <a:t>    int valores[3];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90"/>
              <a:t>    struct no *filhos[4];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90"/>
              <a:t>    struct no *pai;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90"/>
              <a:t>    int quantChaves;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90"/>
              <a:t>};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90"/>
              <a:t>typedef struct no No;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39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91e71a284_3_2"/>
          <p:cNvSpPr txBox="1"/>
          <p:nvPr>
            <p:ph type="title"/>
          </p:nvPr>
        </p:nvSpPr>
        <p:spPr>
          <a:xfrm>
            <a:off x="560715" y="444500"/>
            <a:ext cx="118833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</p:txBody>
      </p:sp>
      <p:sp>
        <p:nvSpPr>
          <p:cNvPr id="70" name="Google Shape;70;g1e91e71a284_3_2"/>
          <p:cNvSpPr txBox="1"/>
          <p:nvPr>
            <p:ph idx="1" type="body"/>
          </p:nvPr>
        </p:nvSpPr>
        <p:spPr>
          <a:xfrm>
            <a:off x="1256766" y="1245906"/>
            <a:ext cx="11339400" cy="7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No *buscar(No *no,int valor){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int i;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if(no){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    for(i = 0;i &lt; no-&gt;quantChaves;i++){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        if(no-&gt;valores[i] == valor){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            printf("ELEMENTO ENCONTRADO");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            return no;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        }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        else if(valor &lt; no-&gt;valores[i]){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            break;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        }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    }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    return buscar(no-&gt;filhos[i],valor);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}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else{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    printf("ELEMENTO NÃO ENCONTRADO");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    return NULL;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    }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rPr lang="en-US" sz="2390"/>
              <a:t>}</a:t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390"/>
          </a:p>
          <a:p>
            <a:pPr indent="0" lvl="0" marL="3429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39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Animação</a:t>
            </a:r>
            <a:endParaRPr/>
          </a:p>
        </p:txBody>
      </p:sp>
      <p:sp>
        <p:nvSpPr>
          <p:cNvPr id="76" name="Google Shape;76;p6"/>
          <p:cNvSpPr txBox="1"/>
          <p:nvPr/>
        </p:nvSpPr>
        <p:spPr>
          <a:xfrm>
            <a:off x="2894250" y="7235600"/>
            <a:ext cx="8335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https://youtu.be/IyQAMMDzM0Q?feature=shared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100" y="1599544"/>
            <a:ext cx="4898883" cy="541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560715" y="444500"/>
            <a:ext cx="11883370" cy="107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volta à Motivação…</a:t>
            </a:r>
            <a:endParaRPr/>
          </a:p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735800" y="1838625"/>
            <a:ext cx="113394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2500" lnSpcReduction="20000"/>
          </a:bodyPr>
          <a:lstStyle/>
          <a:p>
            <a:pPr indent="-427513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900">
                <a:solidFill>
                  <a:schemeClr val="dk1"/>
                </a:solidFill>
              </a:rPr>
              <a:t>Em resumo, a árvore 2-3-4 é uma escolha </a:t>
            </a:r>
            <a:r>
              <a:rPr lang="en-US" sz="2900">
                <a:solidFill>
                  <a:schemeClr val="dk1"/>
                </a:solidFill>
              </a:rPr>
              <a:t>sólida e eficiente</a:t>
            </a:r>
            <a:r>
              <a:rPr lang="en-US" sz="2900">
                <a:solidFill>
                  <a:schemeClr val="dk1"/>
                </a:solidFill>
              </a:rPr>
              <a:t> para uma implementação de uma biblioteca digital, que necessita de buscas extremamente eficientes, pois:</a:t>
            </a:r>
            <a:endParaRPr sz="29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27513" lvl="3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900">
                <a:solidFill>
                  <a:schemeClr val="dk1"/>
                </a:solidFill>
              </a:rPr>
              <a:t> oferece operações de busca, inserção e remoção com </a:t>
            </a:r>
            <a:r>
              <a:rPr lang="en-US" sz="2900">
                <a:solidFill>
                  <a:schemeClr val="dk1"/>
                </a:solidFill>
              </a:rPr>
              <a:t>eficiência,</a:t>
            </a:r>
            <a:r>
              <a:rPr lang="en-US" sz="2900">
                <a:solidFill>
                  <a:schemeClr val="dk1"/>
                </a:solidFill>
              </a:rPr>
              <a:t> mantendo a árvore balanceada.</a:t>
            </a:r>
            <a:endParaRPr sz="29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27513" lvl="3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900">
                <a:solidFill>
                  <a:schemeClr val="dk1"/>
                </a:solidFill>
              </a:rPr>
              <a:t>devido a sua estrutura </a:t>
            </a:r>
            <a:r>
              <a:rPr lang="en-US" sz="2900">
                <a:solidFill>
                  <a:schemeClr val="dk1"/>
                </a:solidFill>
              </a:rPr>
              <a:t>estratégica, consegue driblar possíveis problemas em relação a árvores muito grandes, garantindo desempenho consistente mesmo com grandes volumes de dados.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84" name="Google Shape;8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25" y="6280975"/>
            <a:ext cx="4628350" cy="347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