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8"/>
  </p:notesMasterIdLst>
  <p:handoutMasterIdLst>
    <p:handoutMasterId r:id="rId19"/>
  </p:handoutMasterIdLst>
  <p:sldIdLst>
    <p:sldId id="379" r:id="rId2"/>
    <p:sldId id="413" r:id="rId3"/>
    <p:sldId id="426" r:id="rId4"/>
    <p:sldId id="427" r:id="rId5"/>
    <p:sldId id="428" r:id="rId6"/>
    <p:sldId id="429" r:id="rId7"/>
    <p:sldId id="421" r:id="rId8"/>
    <p:sldId id="422" r:id="rId9"/>
    <p:sldId id="412" r:id="rId10"/>
    <p:sldId id="420" r:id="rId11"/>
    <p:sldId id="425" r:id="rId12"/>
    <p:sldId id="423" r:id="rId13"/>
    <p:sldId id="424" r:id="rId14"/>
    <p:sldId id="418" r:id="rId15"/>
    <p:sldId id="419" r:id="rId16"/>
    <p:sldId id="32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z Giovanini" initials="LG" lastIdx="15" clrIdx="0">
    <p:extLst>
      <p:ext uri="{19B8F6BF-5375-455C-9EA6-DF929625EA0E}">
        <p15:presenceInfo xmlns:p15="http://schemas.microsoft.com/office/powerpoint/2012/main" userId="ed4325360e45a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7C80"/>
    <a:srgbClr val="CCFFFF"/>
    <a:srgbClr val="CCECFF"/>
    <a:srgbClr val="4CA7DE"/>
    <a:srgbClr val="E3ABFF"/>
    <a:srgbClr val="FFC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826" y="91"/>
      </p:cViewPr>
      <p:guideLst/>
    </p:cSldViewPr>
  </p:slideViewPr>
  <p:outlineViewPr>
    <p:cViewPr>
      <p:scale>
        <a:sx n="33" d="100"/>
        <a:sy n="33" d="100"/>
      </p:scale>
      <p:origin x="0" y="-5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B3252-AE60-49DF-B87D-361D8E53A0A1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7215-DE11-4403-8CF5-C00DD4D0B2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593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7BD32-4795-4604-9E9A-32888A0D1AE7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BA2AB-C693-40C8-9775-A5C68B4B8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79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BA2AB-C693-40C8-9775-A5C68B4B87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430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2AB-C693-40C8-9775-A5C68B4B87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416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2AB-C693-40C8-9775-A5C68B4B87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184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2AB-C693-40C8-9775-A5C68B4B87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142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2AB-C693-40C8-9775-A5C68B4B87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025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2AB-C693-40C8-9775-A5C68B4B87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607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2AB-C693-40C8-9775-A5C68B4B87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65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2AB-C693-40C8-9775-A5C68B4B87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73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2AB-C693-40C8-9775-A5C68B4B87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729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2AB-C693-40C8-9775-A5C68B4B87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134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2AB-C693-40C8-9775-A5C68B4B87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2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2AB-C693-40C8-9775-A5C68B4B87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1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2AB-C693-40C8-9775-A5C68B4B87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164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2AB-C693-40C8-9775-A5C68B4B87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36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2AB-C693-40C8-9775-A5C68B4B87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63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F7C5-EF67-404B-8D69-F80B612E71B6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B8A-6C01-484B-B3FF-B6320D9ED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25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F7C5-EF67-404B-8D69-F80B612E71B6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B8A-6C01-484B-B3FF-B6320D9ED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33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F7C5-EF67-404B-8D69-F80B612E71B6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B8A-6C01-484B-B3FF-B6320D9ED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F7C5-EF67-404B-8D69-F80B612E71B6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B8A-6C01-484B-B3FF-B6320D9ED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04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F7C5-EF67-404B-8D69-F80B612E71B6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B8A-6C01-484B-B3FF-B6320D9ED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54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F7C5-EF67-404B-8D69-F80B612E71B6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B8A-6C01-484B-B3FF-B6320D9ED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79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F7C5-EF67-404B-8D69-F80B612E71B6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B8A-6C01-484B-B3FF-B6320D9ED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01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F7C5-EF67-404B-8D69-F80B612E71B6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B8A-6C01-484B-B3FF-B6320D9ED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65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F7C5-EF67-404B-8D69-F80B612E71B6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B8A-6C01-484B-B3FF-B6320D9ED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43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F7C5-EF67-404B-8D69-F80B612E71B6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B8A-6C01-484B-B3FF-B6320D9ED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59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F7C5-EF67-404B-8D69-F80B612E71B6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B8A-6C01-484B-B3FF-B6320D9ED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87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2F7C5-EF67-404B-8D69-F80B612E71B6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3B8A-6C01-484B-B3FF-B6320D9ED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27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l.giovanini@pucpr.b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.giovanini@pucpr.b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va.pucpr.br/blackboardauth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ly/2Igiqu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2831" y="109182"/>
            <a:ext cx="11941790" cy="6619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53143" y="1746420"/>
            <a:ext cx="1085671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b="1" dirty="0"/>
              <a:t>Python para Ciência de Dados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22831" y="1292773"/>
            <a:ext cx="530312" cy="184601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523712" y="1292773"/>
            <a:ext cx="530312" cy="184601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22831" y="5076202"/>
            <a:ext cx="11941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{ Aula 01 }</a:t>
            </a:r>
          </a:p>
        </p:txBody>
      </p:sp>
    </p:spTree>
    <p:extLst>
      <p:ext uri="{BB962C8B-B14F-4D97-AF65-F5344CB8AC3E}">
        <p14:creationId xmlns:p14="http://schemas.microsoft.com/office/powerpoint/2010/main" val="415880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2831" y="87086"/>
            <a:ext cx="11941790" cy="6641260"/>
          </a:xfrm>
          <a:prstGeom prst="rect">
            <a:avLst/>
          </a:prstGeom>
          <a:noFill/>
          <a:ln w="28575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53142" y="0"/>
            <a:ext cx="91440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/>
              <a:t>Representação de Algoritmos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22831" y="189215"/>
            <a:ext cx="530312" cy="406400"/>
          </a:xfrm>
          <a:prstGeom prst="rect">
            <a:avLst/>
          </a:prstGeom>
          <a:solidFill>
            <a:srgbClr val="4CA7DE"/>
          </a:solidFill>
          <a:ln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Número de Slide 24"/>
          <p:cNvSpPr>
            <a:spLocks noGrp="1"/>
          </p:cNvSpPr>
          <p:nvPr>
            <p:ph type="sldNum" sz="quarter" idx="12"/>
          </p:nvPr>
        </p:nvSpPr>
        <p:spPr>
          <a:xfrm>
            <a:off x="122831" y="209852"/>
            <a:ext cx="530312" cy="365125"/>
          </a:xfrm>
        </p:spPr>
        <p:txBody>
          <a:bodyPr/>
          <a:lstStyle/>
          <a:p>
            <a:pPr algn="ctr"/>
            <a:fld id="{5FBE3B8A-6C01-484B-B3FF-B6320D9EDFA2}" type="slidenum">
              <a:rPr lang="pt-BR" sz="1600" smtClean="0">
                <a:solidFill>
                  <a:schemeClr val="bg1"/>
                </a:solidFill>
              </a:rPr>
              <a:pPr algn="ctr"/>
              <a:t>10</a:t>
            </a:fld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B168922-4C3F-409D-B274-888DD32F1443}"/>
              </a:ext>
            </a:extLst>
          </p:cNvPr>
          <p:cNvSpPr txBox="1"/>
          <p:nvPr/>
        </p:nvSpPr>
        <p:spPr>
          <a:xfrm>
            <a:off x="387987" y="985965"/>
            <a:ext cx="11546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b="1" dirty="0"/>
              <a:t>Alguns exemplos:</a:t>
            </a:r>
            <a:endParaRPr lang="pt-BR" altLang="pt-BR" sz="2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7F3AD6B-9149-4F76-9C43-1A698891F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751" y="3408680"/>
            <a:ext cx="2028092" cy="3215016"/>
          </a:xfrm>
          <a:prstGeom prst="rect">
            <a:avLst/>
          </a:prstGeom>
        </p:spPr>
      </p:pic>
      <p:pic>
        <p:nvPicPr>
          <p:cNvPr id="38" name="Imagem 3">
            <a:extLst>
              <a:ext uri="{FF2B5EF4-FFF2-40B4-BE49-F238E27FC236}">
                <a16:creationId xmlns:a16="http://schemas.microsoft.com/office/drawing/2014/main" id="{E25BAE57-703E-4598-9574-9F5A24A38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68" y="3818311"/>
            <a:ext cx="5625006" cy="2155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BC5414FD-C876-47C3-87E0-E634C49B1C07}"/>
              </a:ext>
            </a:extLst>
          </p:cNvPr>
          <p:cNvSpPr txBox="1"/>
          <p:nvPr/>
        </p:nvSpPr>
        <p:spPr>
          <a:xfrm>
            <a:off x="425724" y="1587210"/>
            <a:ext cx="495701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ClrTx/>
            </a:pPr>
            <a:r>
              <a:rPr lang="pt-BR" altLang="pt-BR" sz="2000" b="1" dirty="0">
                <a:cs typeface="Calibri" panose="020F0502020204030204" pitchFamily="34" charset="0"/>
              </a:rPr>
              <a:t>Fluxograma</a:t>
            </a:r>
          </a:p>
          <a:p>
            <a:pPr algn="ctr">
              <a:buClrTx/>
            </a:pPr>
            <a:r>
              <a:rPr lang="pt-BR" altLang="pt-BR" sz="2000" dirty="0">
                <a:cs typeface="Calibri" panose="020F0502020204030204" pitchFamily="34" charset="0"/>
              </a:rPr>
              <a:t>Representação visual das etapas por meio de blocos e conectores. Mais fácil e simples. Não é preciso saber uma linguagem de programação para entender.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8E97AAB-6127-4B38-9B1D-4984452804B0}"/>
              </a:ext>
            </a:extLst>
          </p:cNvPr>
          <p:cNvSpPr txBox="1"/>
          <p:nvPr/>
        </p:nvSpPr>
        <p:spPr>
          <a:xfrm>
            <a:off x="6095999" y="1621394"/>
            <a:ext cx="583833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ClrTx/>
            </a:pPr>
            <a:r>
              <a:rPr lang="pt-BR" altLang="pt-BR" sz="2000" b="1" dirty="0">
                <a:cs typeface="Calibri" panose="020F0502020204030204" pitchFamily="34" charset="0"/>
              </a:rPr>
              <a:t>Programa de Computador</a:t>
            </a:r>
          </a:p>
          <a:p>
            <a:pPr algn="ctr">
              <a:buClrTx/>
            </a:pPr>
            <a:r>
              <a:rPr lang="pt-BR" altLang="pt-BR" sz="2000" dirty="0">
                <a:cs typeface="Calibri" panose="020F0502020204030204" pitchFamily="34" charset="0"/>
              </a:rPr>
              <a:t>As etapas são representadas por comandos de uma linguagem de programação (Python, no nosso caso). Um pouco mais complexo que o fluxograma. Precisa dominar a linguagem de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349262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2831" y="87086"/>
            <a:ext cx="11941790" cy="6641260"/>
          </a:xfrm>
          <a:prstGeom prst="rect">
            <a:avLst/>
          </a:prstGeom>
          <a:noFill/>
          <a:ln w="28575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53142" y="0"/>
            <a:ext cx="91440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/>
              <a:t>Exercício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22831" y="189215"/>
            <a:ext cx="530312" cy="406400"/>
          </a:xfrm>
          <a:prstGeom prst="rect">
            <a:avLst/>
          </a:prstGeom>
          <a:solidFill>
            <a:srgbClr val="4CA7DE"/>
          </a:solidFill>
          <a:ln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Número de Slide 24"/>
          <p:cNvSpPr>
            <a:spLocks noGrp="1"/>
          </p:cNvSpPr>
          <p:nvPr>
            <p:ph type="sldNum" sz="quarter" idx="12"/>
          </p:nvPr>
        </p:nvSpPr>
        <p:spPr>
          <a:xfrm>
            <a:off x="122831" y="209852"/>
            <a:ext cx="530312" cy="365125"/>
          </a:xfrm>
        </p:spPr>
        <p:txBody>
          <a:bodyPr/>
          <a:lstStyle/>
          <a:p>
            <a:pPr algn="ctr"/>
            <a:fld id="{5FBE3B8A-6C01-484B-B3FF-B6320D9EDFA2}" type="slidenum">
              <a:rPr lang="pt-BR" sz="1600" smtClean="0">
                <a:solidFill>
                  <a:schemeClr val="bg1"/>
                </a:solidFill>
              </a:rPr>
              <a:pPr algn="ctr"/>
              <a:t>11</a:t>
            </a:fld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3060BF-7B0E-41BF-B9C6-4B1C505AFE24}"/>
              </a:ext>
            </a:extLst>
          </p:cNvPr>
          <p:cNvSpPr txBox="1"/>
          <p:nvPr/>
        </p:nvSpPr>
        <p:spPr>
          <a:xfrm>
            <a:off x="387987" y="1499701"/>
            <a:ext cx="115463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4000" dirty="0"/>
              <a:t>Praticando a lógica: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4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4000" dirty="0"/>
              <a:t>Em uma folha, desenhe um fluxograma informal descrevendo as etapas que você realiza para postar uma foto em uma rede social qualquer.</a:t>
            </a:r>
          </a:p>
        </p:txBody>
      </p:sp>
    </p:spTree>
    <p:extLst>
      <p:ext uri="{BB962C8B-B14F-4D97-AF65-F5344CB8AC3E}">
        <p14:creationId xmlns:p14="http://schemas.microsoft.com/office/powerpoint/2010/main" val="292631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2831" y="87086"/>
            <a:ext cx="11941790" cy="6641260"/>
          </a:xfrm>
          <a:prstGeom prst="rect">
            <a:avLst/>
          </a:prstGeom>
          <a:noFill/>
          <a:ln w="28575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53142" y="0"/>
            <a:ext cx="114114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/>
              <a:t>Por que Python?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22831" y="189215"/>
            <a:ext cx="530312" cy="406400"/>
          </a:xfrm>
          <a:prstGeom prst="rect">
            <a:avLst/>
          </a:prstGeom>
          <a:solidFill>
            <a:srgbClr val="4CA7DE"/>
          </a:solidFill>
          <a:ln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Número de Slide 24"/>
          <p:cNvSpPr>
            <a:spLocks noGrp="1"/>
          </p:cNvSpPr>
          <p:nvPr>
            <p:ph type="sldNum" sz="quarter" idx="12"/>
          </p:nvPr>
        </p:nvSpPr>
        <p:spPr>
          <a:xfrm>
            <a:off x="122831" y="209852"/>
            <a:ext cx="530312" cy="365125"/>
          </a:xfrm>
        </p:spPr>
        <p:txBody>
          <a:bodyPr/>
          <a:lstStyle/>
          <a:p>
            <a:pPr algn="ctr"/>
            <a:fld id="{5FBE3B8A-6C01-484B-B3FF-B6320D9EDFA2}" type="slidenum">
              <a:rPr lang="pt-BR" sz="1600" smtClean="0">
                <a:solidFill>
                  <a:schemeClr val="bg1"/>
                </a:solidFill>
              </a:rPr>
              <a:pPr algn="ctr"/>
              <a:t>12</a:t>
            </a:fld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061C1987-5D6C-4007-A1B9-236DA250E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7" y="1255424"/>
            <a:ext cx="200521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  <a:buSzPct val="100000"/>
            </a:pPr>
            <a:r>
              <a:rPr lang="pt-BR" altLang="pt-BR" sz="30000" dirty="0">
                <a:solidFill>
                  <a:schemeClr val="tx1"/>
                </a:solidFill>
              </a:rPr>
              <a:t>?</a:t>
            </a:r>
            <a:endParaRPr lang="pt-BR" altLang="pt-BR" sz="30000" dirty="0"/>
          </a:p>
        </p:txBody>
      </p:sp>
    </p:spTree>
    <p:extLst>
      <p:ext uri="{BB962C8B-B14F-4D97-AF65-F5344CB8AC3E}">
        <p14:creationId xmlns:p14="http://schemas.microsoft.com/office/powerpoint/2010/main" val="109793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2831" y="87086"/>
            <a:ext cx="11941790" cy="6641260"/>
          </a:xfrm>
          <a:prstGeom prst="rect">
            <a:avLst/>
          </a:prstGeom>
          <a:noFill/>
          <a:ln w="28575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53142" y="0"/>
            <a:ext cx="114114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/>
              <a:t>Por que Python?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22831" y="189215"/>
            <a:ext cx="530312" cy="406400"/>
          </a:xfrm>
          <a:prstGeom prst="rect">
            <a:avLst/>
          </a:prstGeom>
          <a:solidFill>
            <a:srgbClr val="4CA7DE"/>
          </a:solidFill>
          <a:ln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Número de Slide 24"/>
          <p:cNvSpPr>
            <a:spLocks noGrp="1"/>
          </p:cNvSpPr>
          <p:nvPr>
            <p:ph type="sldNum" sz="quarter" idx="12"/>
          </p:nvPr>
        </p:nvSpPr>
        <p:spPr>
          <a:xfrm>
            <a:off x="122831" y="209852"/>
            <a:ext cx="530312" cy="365125"/>
          </a:xfrm>
        </p:spPr>
        <p:txBody>
          <a:bodyPr/>
          <a:lstStyle/>
          <a:p>
            <a:pPr algn="ctr"/>
            <a:fld id="{5FBE3B8A-6C01-484B-B3FF-B6320D9EDFA2}" type="slidenum">
              <a:rPr lang="pt-BR" sz="1600" smtClean="0">
                <a:solidFill>
                  <a:schemeClr val="bg1"/>
                </a:solidFill>
              </a:rPr>
              <a:pPr algn="ctr"/>
              <a:t>13</a:t>
            </a:fld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8" name="Picture 2" descr="Resultado de imagem para ieee top languages 2017">
            <a:extLst>
              <a:ext uri="{FF2B5EF4-FFF2-40B4-BE49-F238E27FC236}">
                <a16:creationId xmlns:a16="http://schemas.microsoft.com/office/drawing/2014/main" id="{84D3C666-9119-4A30-BCF7-712684FC4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095" y="1039265"/>
            <a:ext cx="4411746" cy="258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5">
            <a:extLst>
              <a:ext uri="{FF2B5EF4-FFF2-40B4-BE49-F238E27FC236}">
                <a16:creationId xmlns:a16="http://schemas.microsoft.com/office/drawing/2014/main" id="{061C1987-5D6C-4007-A1B9-236DA250E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42" y="3696966"/>
            <a:ext cx="11135361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2500" dirty="0">
                <a:solidFill>
                  <a:schemeClr val="tx1"/>
                </a:solidFill>
              </a:rPr>
              <a:t>É uma linguagem mundialmente popular.</a:t>
            </a: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2500" dirty="0"/>
              <a:t>É gratuita.</a:t>
            </a:r>
            <a:endParaRPr lang="pt-BR" altLang="pt-BR" sz="2500" dirty="0">
              <a:solidFill>
                <a:schemeClr val="tx1"/>
              </a:solidFill>
            </a:endParaRP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2500" dirty="0">
                <a:solidFill>
                  <a:schemeClr val="tx1"/>
                </a:solidFill>
              </a:rPr>
              <a:t>É uma linguagem para iniciantes, mais fácil de aprender do que linguagens mais tradicionais (ex</a:t>
            </a:r>
            <a:r>
              <a:rPr lang="pt-BR" altLang="pt-BR" sz="2500" dirty="0"/>
              <a:t>.: C/C++).</a:t>
            </a:r>
            <a:endParaRPr lang="pt-BR" altLang="pt-BR" sz="2500" dirty="0">
              <a:solidFill>
                <a:schemeClr val="tx1"/>
              </a:solidFill>
            </a:endParaRP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2500" dirty="0">
                <a:solidFill>
                  <a:schemeClr val="tx1"/>
                </a:solidFill>
              </a:rPr>
              <a:t>É extremamente versátil, permitindo, por exemplo: análise de dados, geração de gráficos e de estatísticas, manipulação de arquivos, processamento de texto, desenvolvimento de aplicativos para celular, etc.</a:t>
            </a:r>
            <a:endParaRPr lang="pt-BR" altLang="pt-BR" sz="2500" dirty="0"/>
          </a:p>
        </p:txBody>
      </p: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2DEA11E9-A103-4337-9FC5-ADB8E22F03E2}"/>
              </a:ext>
            </a:extLst>
          </p:cNvPr>
          <p:cNvSpPr/>
          <p:nvPr/>
        </p:nvSpPr>
        <p:spPr>
          <a:xfrm>
            <a:off x="1480009" y="1004653"/>
            <a:ext cx="2905142" cy="2156381"/>
          </a:xfrm>
          <a:prstGeom prst="wedgeRoundRectCallout">
            <a:avLst>
              <a:gd name="adj1" fmla="val 64684"/>
              <a:gd name="adj2" fmla="val -34112"/>
              <a:gd name="adj3" fmla="val 16667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altLang="pt-BR" sz="3000" b="1" dirty="0">
                <a:solidFill>
                  <a:schemeClr val="tx1"/>
                </a:solidFill>
              </a:rPr>
              <a:t>1º no TOP 10 do Ranking IEEE</a:t>
            </a:r>
          </a:p>
        </p:txBody>
      </p:sp>
    </p:spTree>
    <p:extLst>
      <p:ext uri="{BB962C8B-B14F-4D97-AF65-F5344CB8AC3E}">
        <p14:creationId xmlns:p14="http://schemas.microsoft.com/office/powerpoint/2010/main" val="10252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2831" y="87086"/>
            <a:ext cx="11941790" cy="6641260"/>
          </a:xfrm>
          <a:prstGeom prst="rect">
            <a:avLst/>
          </a:prstGeom>
          <a:noFill/>
          <a:ln w="28575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53142" y="0"/>
            <a:ext cx="114114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/>
              <a:t>Vamos experimentar?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22831" y="189215"/>
            <a:ext cx="530312" cy="406400"/>
          </a:xfrm>
          <a:prstGeom prst="rect">
            <a:avLst/>
          </a:prstGeom>
          <a:solidFill>
            <a:srgbClr val="4CA7DE"/>
          </a:solidFill>
          <a:ln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Número de Slide 24"/>
          <p:cNvSpPr>
            <a:spLocks noGrp="1"/>
          </p:cNvSpPr>
          <p:nvPr>
            <p:ph type="sldNum" sz="quarter" idx="12"/>
          </p:nvPr>
        </p:nvSpPr>
        <p:spPr>
          <a:xfrm>
            <a:off x="122831" y="209852"/>
            <a:ext cx="530312" cy="365125"/>
          </a:xfrm>
        </p:spPr>
        <p:txBody>
          <a:bodyPr/>
          <a:lstStyle/>
          <a:p>
            <a:pPr algn="ctr"/>
            <a:fld id="{5FBE3B8A-6C01-484B-B3FF-B6320D9EDFA2}" type="slidenum">
              <a:rPr lang="pt-BR" sz="1600" smtClean="0">
                <a:solidFill>
                  <a:schemeClr val="bg1"/>
                </a:solidFill>
              </a:rPr>
              <a:pPr algn="ctr"/>
              <a:t>14</a:t>
            </a:fld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771280-1F1D-401C-BB62-05FF7F225919}"/>
              </a:ext>
            </a:extLst>
          </p:cNvPr>
          <p:cNvSpPr txBox="1"/>
          <p:nvPr/>
        </p:nvSpPr>
        <p:spPr>
          <a:xfrm>
            <a:off x="387987" y="915240"/>
            <a:ext cx="115463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3500" dirty="0"/>
              <a:t>Abrir a IDE de programação (</a:t>
            </a:r>
            <a:r>
              <a:rPr lang="pt-BR" sz="3500" dirty="0" err="1"/>
              <a:t>Spyder</a:t>
            </a:r>
            <a:r>
              <a:rPr lang="pt-BR" sz="3500" dirty="0"/>
              <a:t> ou </a:t>
            </a:r>
            <a:r>
              <a:rPr lang="pt-BR" sz="3500" dirty="0" err="1"/>
              <a:t>PyCharm</a:t>
            </a:r>
            <a:r>
              <a:rPr lang="pt-BR" sz="3500" dirty="0"/>
              <a:t>).</a:t>
            </a: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sz="3500" dirty="0"/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3500" dirty="0"/>
              <a:t>Criar e salvar um arquivo Python (extensão .PY)</a:t>
            </a:r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sz="3500" dirty="0"/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3500" dirty="0"/>
              <a:t>Criar um programa básico que imprime algo na tela.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3500" dirty="0"/>
              <a:t>Fazer comentários (de linha e de bloco)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3500" dirty="0"/>
              <a:t>Quebra de linha na impressão.</a:t>
            </a:r>
          </a:p>
          <a:p>
            <a:pPr marL="108585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sz="3500" dirty="0"/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3500" dirty="0"/>
              <a:t>Fazer um programa que soma dois números informados pelo usuário e imprime na tela o resultado.</a:t>
            </a:r>
          </a:p>
        </p:txBody>
      </p:sp>
    </p:spTree>
    <p:extLst>
      <p:ext uri="{BB962C8B-B14F-4D97-AF65-F5344CB8AC3E}">
        <p14:creationId xmlns:p14="http://schemas.microsoft.com/office/powerpoint/2010/main" val="349718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2831" y="87086"/>
            <a:ext cx="11941790" cy="6641260"/>
          </a:xfrm>
          <a:prstGeom prst="rect">
            <a:avLst/>
          </a:prstGeom>
          <a:noFill/>
          <a:ln w="28575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53142" y="0"/>
            <a:ext cx="114114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/>
              <a:t>Informações Complementares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22831" y="189215"/>
            <a:ext cx="530312" cy="406400"/>
          </a:xfrm>
          <a:prstGeom prst="rect">
            <a:avLst/>
          </a:prstGeom>
          <a:solidFill>
            <a:srgbClr val="4CA7DE"/>
          </a:solidFill>
          <a:ln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Número de Slide 24"/>
          <p:cNvSpPr>
            <a:spLocks noGrp="1"/>
          </p:cNvSpPr>
          <p:nvPr>
            <p:ph type="sldNum" sz="quarter" idx="12"/>
          </p:nvPr>
        </p:nvSpPr>
        <p:spPr>
          <a:xfrm>
            <a:off x="122831" y="209852"/>
            <a:ext cx="530312" cy="365125"/>
          </a:xfrm>
        </p:spPr>
        <p:txBody>
          <a:bodyPr/>
          <a:lstStyle/>
          <a:p>
            <a:pPr algn="ctr"/>
            <a:fld id="{5FBE3B8A-6C01-484B-B3FF-B6320D9EDFA2}" type="slidenum">
              <a:rPr lang="pt-BR" sz="1600" smtClean="0">
                <a:solidFill>
                  <a:schemeClr val="bg1"/>
                </a:solidFill>
              </a:rPr>
              <a:pPr algn="ctr"/>
              <a:t>15</a:t>
            </a:fld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771280-1F1D-401C-BB62-05FF7F225919}"/>
              </a:ext>
            </a:extLst>
          </p:cNvPr>
          <p:cNvSpPr txBox="1"/>
          <p:nvPr/>
        </p:nvSpPr>
        <p:spPr>
          <a:xfrm>
            <a:off x="387987" y="1171265"/>
            <a:ext cx="1154634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pt-BR" sz="3000" dirty="0"/>
              <a:t> A sintaxe da linguagem Python diferencia letras maiúsculas e minúsculas. Por exemplo: valor ≠</a:t>
            </a:r>
            <a:r>
              <a:rPr lang="pt-BR" altLang="pt-BR" sz="3000" dirty="0">
                <a:sym typeface="Symbol" panose="05050102010706020507" pitchFamily="18" charset="2"/>
              </a:rPr>
              <a:t> Valor </a:t>
            </a:r>
            <a:r>
              <a:rPr lang="pt-BR" altLang="pt-BR" sz="3000" dirty="0"/>
              <a:t>≠ VALOR ≠ </a:t>
            </a:r>
            <a:r>
              <a:rPr lang="pt-BR" altLang="pt-BR" sz="3000" dirty="0" err="1"/>
              <a:t>VaLoR</a:t>
            </a:r>
            <a:endParaRPr lang="pt-BR" altLang="pt-BR" sz="3000" dirty="0"/>
          </a:p>
          <a:p>
            <a:pPr algn="just">
              <a:spcBef>
                <a:spcPct val="0"/>
              </a:spcBef>
            </a:pPr>
            <a:endParaRPr lang="pt-BR" altLang="pt-BR" sz="30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pt-BR" sz="3000" dirty="0"/>
              <a:t> Para comentar uma linha, inserimos uma hashtag (#) no início da linha. Por exemplo: </a:t>
            </a:r>
            <a:r>
              <a:rPr lang="pt-BR" altLang="pt-BR" sz="3000" b="1" i="1" dirty="0">
                <a:solidFill>
                  <a:srgbClr val="32946A"/>
                </a:solidFill>
              </a:rPr>
              <a:t># isso é um comentário</a:t>
            </a:r>
          </a:p>
          <a:p>
            <a:pPr algn="just">
              <a:spcBef>
                <a:spcPct val="0"/>
              </a:spcBef>
            </a:pPr>
            <a:endParaRPr lang="pt-BR" altLang="pt-BR" sz="3000" i="1" dirty="0">
              <a:solidFill>
                <a:srgbClr val="32946A"/>
              </a:solidFill>
            </a:endParaRP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pt-BR" sz="3000" dirty="0"/>
              <a:t> Para comentar várias linhas, inserimos três aspas (simples ou duplas) antes do trecho a ser comentado e três aspas após o trecho.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altLang="pt-BR" sz="3000" dirty="0"/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altLang="pt-BR" sz="3000" dirty="0"/>
              <a:t> Não existe um delimitador específico para blocos de código. A delimitação é feita por meio da </a:t>
            </a:r>
            <a:r>
              <a:rPr lang="pt-BR" altLang="pt-BR" sz="3000" b="1" dirty="0">
                <a:solidFill>
                  <a:srgbClr val="32946A"/>
                </a:solidFill>
              </a:rPr>
              <a:t>indentação</a:t>
            </a:r>
            <a:r>
              <a:rPr lang="pt-BR" altLang="pt-BR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07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2831" y="109182"/>
            <a:ext cx="11941790" cy="6619164"/>
          </a:xfrm>
          <a:prstGeom prst="rect">
            <a:avLst/>
          </a:prstGeom>
          <a:noFill/>
          <a:ln w="28575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22831" y="2457448"/>
            <a:ext cx="119417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b="1" dirty="0"/>
              <a:t>Obrigado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0814AD-2995-4D98-B9A8-1E07F676E747}"/>
              </a:ext>
            </a:extLst>
          </p:cNvPr>
          <p:cNvSpPr txBox="1"/>
          <p:nvPr/>
        </p:nvSpPr>
        <p:spPr>
          <a:xfrm>
            <a:off x="122831" y="5293019"/>
            <a:ext cx="11941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Prof. Dr. Luiz Giovanini</a:t>
            </a:r>
          </a:p>
          <a:p>
            <a:pPr algn="ctr"/>
            <a:r>
              <a:rPr lang="pt-BR" sz="4000" dirty="0"/>
              <a:t>✉ </a:t>
            </a:r>
            <a:r>
              <a:rPr lang="pt-BR" sz="4000" dirty="0">
                <a:hlinkClick r:id="rId3"/>
              </a:rPr>
              <a:t>l.giovanini@pucpr.br</a:t>
            </a:r>
            <a:r>
              <a:rPr lang="pt-B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48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53142" y="0"/>
            <a:ext cx="91440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/>
              <a:t>Apresentação do Professor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22831" y="189215"/>
            <a:ext cx="530312" cy="406400"/>
          </a:xfrm>
          <a:prstGeom prst="rect">
            <a:avLst/>
          </a:prstGeom>
          <a:solidFill>
            <a:srgbClr val="4CA7DE"/>
          </a:solidFill>
          <a:ln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Número de Slide 24"/>
          <p:cNvSpPr>
            <a:spLocks noGrp="1"/>
          </p:cNvSpPr>
          <p:nvPr>
            <p:ph type="sldNum" sz="quarter" idx="12"/>
          </p:nvPr>
        </p:nvSpPr>
        <p:spPr>
          <a:xfrm>
            <a:off x="122831" y="209852"/>
            <a:ext cx="530312" cy="365125"/>
          </a:xfrm>
        </p:spPr>
        <p:txBody>
          <a:bodyPr/>
          <a:lstStyle/>
          <a:p>
            <a:pPr algn="ctr"/>
            <a:fld id="{5FBE3B8A-6C01-484B-B3FF-B6320D9EDFA2}" type="slidenum">
              <a:rPr lang="pt-BR" sz="1600" smtClean="0">
                <a:solidFill>
                  <a:schemeClr val="bg1"/>
                </a:solidFill>
              </a:rPr>
              <a:pPr algn="ctr"/>
              <a:t>2</a:t>
            </a:fld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338F57B-E4FA-4301-9275-561E8F23A4C0}"/>
              </a:ext>
            </a:extLst>
          </p:cNvPr>
          <p:cNvSpPr txBox="1"/>
          <p:nvPr/>
        </p:nvSpPr>
        <p:spPr>
          <a:xfrm>
            <a:off x="387987" y="1171265"/>
            <a:ext cx="1154634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3000" b="1" dirty="0"/>
              <a:t>Prof. Luiz Giovanini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000" dirty="0"/>
              <a:t>✉</a:t>
            </a:r>
            <a:r>
              <a:rPr lang="pt-BR" altLang="pt-BR" sz="3000" dirty="0"/>
              <a:t> </a:t>
            </a:r>
            <a:r>
              <a:rPr lang="pt-BR" altLang="pt-BR" sz="3000" dirty="0">
                <a:hlinkClick r:id="rId3"/>
              </a:rPr>
              <a:t>l.giovanini@pucpr.br</a:t>
            </a:r>
            <a:r>
              <a:rPr lang="pt-BR" altLang="pt-BR" sz="3000" dirty="0"/>
              <a:t> 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3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3000" b="1" dirty="0"/>
              <a:t>Formação: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3000" dirty="0"/>
              <a:t>Graduação em Engenharia Elétrica na PUCPR.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3000" dirty="0"/>
              <a:t>Mestrado em Ciência da Computação na PUCPR.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3000" dirty="0"/>
              <a:t>Doutorado em Ciência da Computação na PUCPR.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3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3000" b="1" dirty="0"/>
              <a:t>Áreas de atuação: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3000" i="1" dirty="0"/>
              <a:t>Na pesquisa</a:t>
            </a:r>
            <a:r>
              <a:rPr lang="pt-BR" altLang="pt-BR" sz="3000" dirty="0"/>
              <a:t>: IA com aplicações na área da saúde (sinais biomédicos).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3000" i="1" dirty="0"/>
              <a:t>No ensino</a:t>
            </a:r>
            <a:r>
              <a:rPr lang="pt-BR" altLang="pt-BR" sz="3000" dirty="0"/>
              <a:t>: lógica &amp; programação (Python, C/C++).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53133F1-4C9A-4E3F-9B48-3B4D9BCEAB2F}"/>
              </a:ext>
            </a:extLst>
          </p:cNvPr>
          <p:cNvSpPr/>
          <p:nvPr/>
        </p:nvSpPr>
        <p:spPr>
          <a:xfrm>
            <a:off x="122831" y="87086"/>
            <a:ext cx="11941790" cy="6641260"/>
          </a:xfrm>
          <a:prstGeom prst="rect">
            <a:avLst/>
          </a:prstGeom>
          <a:noFill/>
          <a:ln w="28575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3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53142" y="0"/>
            <a:ext cx="91440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/>
              <a:t>Temas de Estudo da Disciplina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22831" y="189215"/>
            <a:ext cx="530312" cy="406400"/>
          </a:xfrm>
          <a:prstGeom prst="rect">
            <a:avLst/>
          </a:prstGeom>
          <a:solidFill>
            <a:srgbClr val="4CA7DE"/>
          </a:solidFill>
          <a:ln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Número de Slide 24"/>
          <p:cNvSpPr>
            <a:spLocks noGrp="1"/>
          </p:cNvSpPr>
          <p:nvPr>
            <p:ph type="sldNum" sz="quarter" idx="12"/>
          </p:nvPr>
        </p:nvSpPr>
        <p:spPr>
          <a:xfrm>
            <a:off x="122831" y="209852"/>
            <a:ext cx="530312" cy="365125"/>
          </a:xfrm>
        </p:spPr>
        <p:txBody>
          <a:bodyPr/>
          <a:lstStyle/>
          <a:p>
            <a:pPr algn="ctr"/>
            <a:fld id="{5FBE3B8A-6C01-484B-B3FF-B6320D9EDFA2}" type="slidenum">
              <a:rPr lang="pt-BR" sz="1600" smtClean="0">
                <a:solidFill>
                  <a:schemeClr val="bg1"/>
                </a:solidFill>
              </a:rPr>
              <a:pPr algn="ctr"/>
              <a:t>3</a:t>
            </a:fld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338F57B-E4FA-4301-9275-561E8F23A4C0}"/>
              </a:ext>
            </a:extLst>
          </p:cNvPr>
          <p:cNvSpPr txBox="1"/>
          <p:nvPr/>
        </p:nvSpPr>
        <p:spPr>
          <a:xfrm>
            <a:off x="387987" y="1057334"/>
            <a:ext cx="115463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3500" dirty="0"/>
              <a:t>Entrada e saída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500" dirty="0"/>
              <a:t>Estruturas de fluxo (decisão, repetição e funções).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3500" dirty="0"/>
              <a:t>Estruturas de dados (variáveis, </a:t>
            </a:r>
            <a:r>
              <a:rPr lang="pt-BR" sz="3500" dirty="0" err="1"/>
              <a:t>strings</a:t>
            </a:r>
            <a:r>
              <a:rPr lang="pt-BR" sz="3500" dirty="0"/>
              <a:t>, </a:t>
            </a:r>
            <a:r>
              <a:rPr lang="pt-BR" sz="3500" dirty="0" err="1"/>
              <a:t>tuplas</a:t>
            </a:r>
            <a:r>
              <a:rPr lang="pt-BR" sz="3500" dirty="0"/>
              <a:t>, listas e dicionários).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3500" dirty="0"/>
              <a:t>Operadores (aritméticos, lógicos e relacionais).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3500" dirty="0"/>
              <a:t>Programação funcional e funções anônimas.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3500" dirty="0"/>
              <a:t>Manipulação de arquivos (leitura, processamento e escrita/gravação).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3500" dirty="0"/>
              <a:t>Geração de gráficos (visualização de dados).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3500" dirty="0"/>
              <a:t>Geração de estatísticas básicas.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53133F1-4C9A-4E3F-9B48-3B4D9BCEAB2F}"/>
              </a:ext>
            </a:extLst>
          </p:cNvPr>
          <p:cNvSpPr/>
          <p:nvPr/>
        </p:nvSpPr>
        <p:spPr>
          <a:xfrm>
            <a:off x="122831" y="87086"/>
            <a:ext cx="11941790" cy="6641260"/>
          </a:xfrm>
          <a:prstGeom prst="rect">
            <a:avLst/>
          </a:prstGeom>
          <a:noFill/>
          <a:ln w="28575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12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53142" y="0"/>
            <a:ext cx="91440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/>
              <a:t>Formato das Aulas: </a:t>
            </a:r>
            <a:r>
              <a:rPr lang="pt-BR" sz="4500" b="1" i="1" dirty="0"/>
              <a:t>hands-on</a:t>
            </a:r>
            <a:endParaRPr lang="pt-BR" sz="4500" b="1" dirty="0"/>
          </a:p>
        </p:txBody>
      </p:sp>
      <p:sp>
        <p:nvSpPr>
          <p:cNvPr id="11" name="Retângulo 10"/>
          <p:cNvSpPr/>
          <p:nvPr/>
        </p:nvSpPr>
        <p:spPr>
          <a:xfrm>
            <a:off x="122831" y="189215"/>
            <a:ext cx="530312" cy="406400"/>
          </a:xfrm>
          <a:prstGeom prst="rect">
            <a:avLst/>
          </a:prstGeom>
          <a:solidFill>
            <a:srgbClr val="4CA7DE"/>
          </a:solidFill>
          <a:ln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Número de Slide 24"/>
          <p:cNvSpPr>
            <a:spLocks noGrp="1"/>
          </p:cNvSpPr>
          <p:nvPr>
            <p:ph type="sldNum" sz="quarter" idx="12"/>
          </p:nvPr>
        </p:nvSpPr>
        <p:spPr>
          <a:xfrm>
            <a:off x="122831" y="209852"/>
            <a:ext cx="530312" cy="365125"/>
          </a:xfrm>
        </p:spPr>
        <p:txBody>
          <a:bodyPr/>
          <a:lstStyle/>
          <a:p>
            <a:pPr algn="ctr"/>
            <a:fld id="{5FBE3B8A-6C01-484B-B3FF-B6320D9EDFA2}" type="slidenum">
              <a:rPr lang="pt-BR" sz="1600" smtClean="0">
                <a:solidFill>
                  <a:schemeClr val="bg1"/>
                </a:solidFill>
              </a:rPr>
              <a:pPr algn="ctr"/>
              <a:t>4</a:t>
            </a:fld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338F57B-E4FA-4301-9275-561E8F23A4C0}"/>
              </a:ext>
            </a:extLst>
          </p:cNvPr>
          <p:cNvSpPr txBox="1"/>
          <p:nvPr/>
        </p:nvSpPr>
        <p:spPr>
          <a:xfrm>
            <a:off x="463403" y="1171265"/>
            <a:ext cx="38300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sz="3000" dirty="0"/>
              <a:t>Professor faz exposições breves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53133F1-4C9A-4E3F-9B48-3B4D9BCEAB2F}"/>
              </a:ext>
            </a:extLst>
          </p:cNvPr>
          <p:cNvSpPr/>
          <p:nvPr/>
        </p:nvSpPr>
        <p:spPr>
          <a:xfrm>
            <a:off x="122831" y="87086"/>
            <a:ext cx="11941790" cy="6641260"/>
          </a:xfrm>
          <a:prstGeom prst="rect">
            <a:avLst/>
          </a:prstGeom>
          <a:noFill/>
          <a:ln w="28575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5541B9-E9F4-4CAD-8D17-85ADD83561B3}"/>
              </a:ext>
            </a:extLst>
          </p:cNvPr>
          <p:cNvSpPr txBox="1"/>
          <p:nvPr/>
        </p:nvSpPr>
        <p:spPr>
          <a:xfrm>
            <a:off x="6740164" y="1171265"/>
            <a:ext cx="5090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sz="3000" dirty="0"/>
              <a:t>Estudantes praticam por meio de exercícios e projetos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560F978-914F-41BA-9476-D42773D0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791" y="2365153"/>
            <a:ext cx="3647558" cy="3647558"/>
          </a:xfrm>
          <a:prstGeom prst="rect">
            <a:avLst/>
          </a:prstGeom>
        </p:spPr>
      </p:pic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3B4BD696-7529-490B-B464-897623A2B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3" y="2573363"/>
            <a:ext cx="3818347" cy="324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0E8A19C-EC8F-4EA8-8445-55D5A757D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930" y="3083857"/>
            <a:ext cx="2015411" cy="168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2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53142" y="0"/>
            <a:ext cx="91440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/>
              <a:t>Acesso ao Material de Aula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22831" y="189215"/>
            <a:ext cx="530312" cy="406400"/>
          </a:xfrm>
          <a:prstGeom prst="rect">
            <a:avLst/>
          </a:prstGeom>
          <a:solidFill>
            <a:srgbClr val="4CA7DE"/>
          </a:solidFill>
          <a:ln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Número de Slide 24"/>
          <p:cNvSpPr>
            <a:spLocks noGrp="1"/>
          </p:cNvSpPr>
          <p:nvPr>
            <p:ph type="sldNum" sz="quarter" idx="12"/>
          </p:nvPr>
        </p:nvSpPr>
        <p:spPr>
          <a:xfrm>
            <a:off x="122831" y="209852"/>
            <a:ext cx="530312" cy="365125"/>
          </a:xfrm>
        </p:spPr>
        <p:txBody>
          <a:bodyPr/>
          <a:lstStyle/>
          <a:p>
            <a:pPr algn="ctr"/>
            <a:fld id="{5FBE3B8A-6C01-484B-B3FF-B6320D9EDFA2}" type="slidenum">
              <a:rPr lang="pt-BR" sz="1600" smtClean="0">
                <a:solidFill>
                  <a:schemeClr val="bg1"/>
                </a:solidFill>
              </a:rPr>
              <a:pPr algn="ctr"/>
              <a:t>5</a:t>
            </a:fld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338F57B-E4FA-4301-9275-561E8F23A4C0}"/>
              </a:ext>
            </a:extLst>
          </p:cNvPr>
          <p:cNvSpPr txBox="1"/>
          <p:nvPr/>
        </p:nvSpPr>
        <p:spPr>
          <a:xfrm>
            <a:off x="387987" y="1319976"/>
            <a:ext cx="11546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3500" b="1" dirty="0"/>
              <a:t>Forma principal de acesso: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altLang="pt-BR" sz="3500" dirty="0"/>
              <a:t>Acesse o ambiente Blackboard em </a:t>
            </a:r>
            <a:r>
              <a:rPr lang="pt-BR" altLang="pt-BR" sz="3500" dirty="0">
                <a:hlinkClick r:id="rId3"/>
              </a:rPr>
              <a:t>ava.pucpr.br</a:t>
            </a:r>
            <a:endParaRPr lang="pt-BR" altLang="pt-BR" sz="35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altLang="pt-BR" sz="3500" dirty="0"/>
              <a:t>Entre na sala chamada “Python para Ciência de Dados”.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altLang="pt-BR" sz="3500" dirty="0"/>
              <a:t>Clique em “Conteúdo e Atividades”.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altLang="pt-BR" sz="3500" dirty="0"/>
              <a:t>Clique no item “Materiais de Aula”.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35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3500" dirty="0"/>
              <a:t>Forma alternativa de acesso: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altLang="pt-BR" sz="3500" dirty="0">
                <a:hlinkClick r:id="rId4"/>
              </a:rPr>
              <a:t>http://bit.ly/2Igiquf</a:t>
            </a:r>
            <a:endParaRPr lang="pt-BR" altLang="pt-BR" sz="35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53133F1-4C9A-4E3F-9B48-3B4D9BCEAB2F}"/>
              </a:ext>
            </a:extLst>
          </p:cNvPr>
          <p:cNvSpPr/>
          <p:nvPr/>
        </p:nvSpPr>
        <p:spPr>
          <a:xfrm>
            <a:off x="122831" y="87086"/>
            <a:ext cx="11941790" cy="6641260"/>
          </a:xfrm>
          <a:prstGeom prst="rect">
            <a:avLst/>
          </a:prstGeom>
          <a:noFill/>
          <a:ln w="28575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67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53142" y="0"/>
            <a:ext cx="91440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/>
              <a:t>Programação do Dia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22831" y="189215"/>
            <a:ext cx="530312" cy="406400"/>
          </a:xfrm>
          <a:prstGeom prst="rect">
            <a:avLst/>
          </a:prstGeom>
          <a:solidFill>
            <a:srgbClr val="4CA7DE"/>
          </a:solidFill>
          <a:ln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Número de Slide 24"/>
          <p:cNvSpPr>
            <a:spLocks noGrp="1"/>
          </p:cNvSpPr>
          <p:nvPr>
            <p:ph type="sldNum" sz="quarter" idx="12"/>
          </p:nvPr>
        </p:nvSpPr>
        <p:spPr>
          <a:xfrm>
            <a:off x="122831" y="209852"/>
            <a:ext cx="530312" cy="365125"/>
          </a:xfrm>
        </p:spPr>
        <p:txBody>
          <a:bodyPr/>
          <a:lstStyle/>
          <a:p>
            <a:pPr algn="ctr"/>
            <a:fld id="{5FBE3B8A-6C01-484B-B3FF-B6320D9EDFA2}" type="slidenum">
              <a:rPr lang="pt-BR" sz="1600" smtClean="0">
                <a:solidFill>
                  <a:schemeClr val="bg1"/>
                </a:solidFill>
              </a:rPr>
              <a:pPr algn="ctr"/>
              <a:t>6</a:t>
            </a:fld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338F57B-E4FA-4301-9275-561E8F23A4C0}"/>
              </a:ext>
            </a:extLst>
          </p:cNvPr>
          <p:cNvSpPr txBox="1"/>
          <p:nvPr/>
        </p:nvSpPr>
        <p:spPr>
          <a:xfrm>
            <a:off x="387987" y="1009682"/>
            <a:ext cx="115463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500" b="1" dirty="0"/>
              <a:t>14:00 – 15:30: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altLang="pt-BR" sz="2500" dirty="0"/>
              <a:t>Apresentação da turma.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altLang="pt-BR" sz="2500" dirty="0"/>
              <a:t>Atividade “quebra gelo”.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altLang="pt-BR" sz="2500" dirty="0"/>
              <a:t>Conceitos básicos em Python: entrada e saída de dados, operações matemáticas, estrutura sequencial.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altLang="pt-BR" sz="2500" dirty="0"/>
              <a:t>Exercícios introdutórios.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altLang="pt-BR" sz="2500" dirty="0"/>
              <a:t>Exercícios desafiadores.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5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500" b="1" dirty="0"/>
              <a:t>15:30 – 15:40: Intervalo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5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500" b="1" dirty="0"/>
              <a:t>15:40 – 17:30: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altLang="pt-BR" sz="2500" dirty="0"/>
              <a:t>Estrutura de repetição em Python.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altLang="pt-BR" sz="2500" dirty="0"/>
              <a:t>Exercícios introdutórios.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altLang="pt-BR" sz="2500" dirty="0"/>
              <a:t>Exercícios desafiadores.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53133F1-4C9A-4E3F-9B48-3B4D9BCEAB2F}"/>
              </a:ext>
            </a:extLst>
          </p:cNvPr>
          <p:cNvSpPr/>
          <p:nvPr/>
        </p:nvSpPr>
        <p:spPr>
          <a:xfrm>
            <a:off x="122831" y="87086"/>
            <a:ext cx="11941790" cy="6641260"/>
          </a:xfrm>
          <a:prstGeom prst="rect">
            <a:avLst/>
          </a:prstGeom>
          <a:noFill/>
          <a:ln w="28575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62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53142" y="0"/>
            <a:ext cx="91440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/>
              <a:t>Apresentação da Turma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22831" y="189215"/>
            <a:ext cx="530312" cy="406400"/>
          </a:xfrm>
          <a:prstGeom prst="rect">
            <a:avLst/>
          </a:prstGeom>
          <a:solidFill>
            <a:srgbClr val="4CA7DE"/>
          </a:solidFill>
          <a:ln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Número de Slide 24"/>
          <p:cNvSpPr>
            <a:spLocks noGrp="1"/>
          </p:cNvSpPr>
          <p:nvPr>
            <p:ph type="sldNum" sz="quarter" idx="12"/>
          </p:nvPr>
        </p:nvSpPr>
        <p:spPr>
          <a:xfrm>
            <a:off x="122831" y="209852"/>
            <a:ext cx="530312" cy="365125"/>
          </a:xfrm>
        </p:spPr>
        <p:txBody>
          <a:bodyPr/>
          <a:lstStyle/>
          <a:p>
            <a:pPr algn="ctr"/>
            <a:fld id="{5FBE3B8A-6C01-484B-B3FF-B6320D9EDFA2}" type="slidenum">
              <a:rPr lang="pt-BR" sz="1600" smtClean="0">
                <a:solidFill>
                  <a:schemeClr val="bg1"/>
                </a:solidFill>
              </a:rPr>
              <a:pPr algn="ctr"/>
              <a:t>7</a:t>
            </a:fld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338F57B-E4FA-4301-9275-561E8F23A4C0}"/>
              </a:ext>
            </a:extLst>
          </p:cNvPr>
          <p:cNvSpPr txBox="1"/>
          <p:nvPr/>
        </p:nvSpPr>
        <p:spPr>
          <a:xfrm>
            <a:off x="187974" y="1468724"/>
            <a:ext cx="1181150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4500" dirty="0"/>
              <a:t>Usando o computador/celular, acesse: </a:t>
            </a:r>
            <a:r>
              <a:rPr lang="pt-BR" altLang="pt-BR" sz="4500" u="sng" dirty="0">
                <a:solidFill>
                  <a:schemeClr val="accent5"/>
                </a:solidFill>
              </a:rPr>
              <a:t>slido.com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45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4500" dirty="0"/>
              <a:t>Digite o código </a:t>
            </a:r>
            <a:r>
              <a:rPr lang="pt-BR" altLang="pt-BR" sz="4500" b="1" dirty="0"/>
              <a:t>6267</a:t>
            </a:r>
            <a:r>
              <a:rPr lang="pt-BR" altLang="pt-BR" sz="4500" dirty="0"/>
              <a:t> e clique em </a:t>
            </a:r>
            <a:r>
              <a:rPr lang="pt-BR" altLang="pt-BR" sz="4500" b="1" dirty="0">
                <a:solidFill>
                  <a:srgbClr val="00B050"/>
                </a:solidFill>
              </a:rPr>
              <a:t>JOIN</a:t>
            </a:r>
            <a:r>
              <a:rPr lang="pt-BR" altLang="pt-BR" sz="4500" dirty="0"/>
              <a:t>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7D6975-6539-4828-AE32-D440118D10A0}"/>
              </a:ext>
            </a:extLst>
          </p:cNvPr>
          <p:cNvSpPr/>
          <p:nvPr/>
        </p:nvSpPr>
        <p:spPr>
          <a:xfrm>
            <a:off x="122831" y="87086"/>
            <a:ext cx="11941790" cy="6641260"/>
          </a:xfrm>
          <a:prstGeom prst="rect">
            <a:avLst/>
          </a:prstGeom>
          <a:noFill/>
          <a:ln w="28575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90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53142" y="0"/>
            <a:ext cx="91440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/>
              <a:t>Apresentação da Turma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22831" y="189215"/>
            <a:ext cx="530312" cy="406400"/>
          </a:xfrm>
          <a:prstGeom prst="rect">
            <a:avLst/>
          </a:prstGeom>
          <a:solidFill>
            <a:srgbClr val="4CA7DE"/>
          </a:solidFill>
          <a:ln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Número de Slide 24"/>
          <p:cNvSpPr>
            <a:spLocks noGrp="1"/>
          </p:cNvSpPr>
          <p:nvPr>
            <p:ph type="sldNum" sz="quarter" idx="12"/>
          </p:nvPr>
        </p:nvSpPr>
        <p:spPr>
          <a:xfrm>
            <a:off x="122831" y="209852"/>
            <a:ext cx="530312" cy="365125"/>
          </a:xfrm>
        </p:spPr>
        <p:txBody>
          <a:bodyPr/>
          <a:lstStyle/>
          <a:p>
            <a:pPr algn="ctr"/>
            <a:fld id="{5FBE3B8A-6C01-484B-B3FF-B6320D9EDFA2}" type="slidenum">
              <a:rPr lang="pt-BR" sz="1600" smtClean="0">
                <a:solidFill>
                  <a:schemeClr val="bg1"/>
                </a:solidFill>
              </a:rPr>
              <a:pPr algn="ctr"/>
              <a:t>8</a:t>
            </a:fld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338F57B-E4FA-4301-9275-561E8F23A4C0}"/>
              </a:ext>
            </a:extLst>
          </p:cNvPr>
          <p:cNvSpPr txBox="1"/>
          <p:nvPr/>
        </p:nvSpPr>
        <p:spPr>
          <a:xfrm>
            <a:off x="387987" y="1499701"/>
            <a:ext cx="115463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4500" dirty="0"/>
              <a:t>Quem já trabalha na área de programação?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45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4500" dirty="0"/>
              <a:t>Quem já trabalha com Ciência de Dados?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019DD38-3519-460D-B44C-3D51FDEB029B}"/>
              </a:ext>
            </a:extLst>
          </p:cNvPr>
          <p:cNvSpPr/>
          <p:nvPr/>
        </p:nvSpPr>
        <p:spPr>
          <a:xfrm>
            <a:off x="122831" y="87086"/>
            <a:ext cx="11941790" cy="6641260"/>
          </a:xfrm>
          <a:prstGeom prst="rect">
            <a:avLst/>
          </a:prstGeom>
          <a:noFill/>
          <a:ln w="28575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73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53142" y="0"/>
            <a:ext cx="91440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/>
              <a:t>Algoritmos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22831" y="189215"/>
            <a:ext cx="530312" cy="406400"/>
          </a:xfrm>
          <a:prstGeom prst="rect">
            <a:avLst/>
          </a:prstGeom>
          <a:solidFill>
            <a:srgbClr val="4CA7DE"/>
          </a:solidFill>
          <a:ln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Número de Slide 24"/>
          <p:cNvSpPr>
            <a:spLocks noGrp="1"/>
          </p:cNvSpPr>
          <p:nvPr>
            <p:ph type="sldNum" sz="quarter" idx="12"/>
          </p:nvPr>
        </p:nvSpPr>
        <p:spPr>
          <a:xfrm>
            <a:off x="122831" y="209852"/>
            <a:ext cx="530312" cy="365125"/>
          </a:xfrm>
        </p:spPr>
        <p:txBody>
          <a:bodyPr/>
          <a:lstStyle/>
          <a:p>
            <a:pPr algn="ctr"/>
            <a:fld id="{5FBE3B8A-6C01-484B-B3FF-B6320D9EDFA2}" type="slidenum">
              <a:rPr lang="pt-BR" sz="1600" smtClean="0">
                <a:solidFill>
                  <a:schemeClr val="bg1"/>
                </a:solidFill>
              </a:rPr>
              <a:pPr algn="ctr"/>
              <a:t>9</a:t>
            </a:fld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B168922-4C3F-409D-B274-888DD32F1443}"/>
              </a:ext>
            </a:extLst>
          </p:cNvPr>
          <p:cNvSpPr txBox="1"/>
          <p:nvPr/>
        </p:nvSpPr>
        <p:spPr>
          <a:xfrm>
            <a:off x="213361" y="985965"/>
            <a:ext cx="114853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500" b="1" dirty="0"/>
              <a:t>Algoritmo</a:t>
            </a:r>
            <a:r>
              <a:rPr lang="pt-BR" altLang="pt-BR" sz="2500" dirty="0"/>
              <a:t>: </a:t>
            </a:r>
            <a:r>
              <a:rPr lang="pt-BR" sz="2500" dirty="0"/>
              <a:t>sequência de etapas realizadas em uma ordem </a:t>
            </a:r>
            <a:r>
              <a:rPr lang="pt-BR" sz="2500" b="1" u="sng" dirty="0">
                <a:highlight>
                  <a:srgbClr val="FFFF00"/>
                </a:highlight>
              </a:rPr>
              <a:t>coerente</a:t>
            </a:r>
            <a:r>
              <a:rPr lang="pt-BR" sz="2500" dirty="0"/>
              <a:t> para atingir um determinado objetivo.</a:t>
            </a:r>
            <a:endParaRPr lang="pt-BR" altLang="pt-BR" sz="2500" dirty="0"/>
          </a:p>
        </p:txBody>
      </p:sp>
      <p:pic>
        <p:nvPicPr>
          <p:cNvPr id="44" name="Imagem 2">
            <a:extLst>
              <a:ext uri="{FF2B5EF4-FFF2-40B4-BE49-F238E27FC236}">
                <a16:creationId xmlns:a16="http://schemas.microsoft.com/office/drawing/2014/main" id="{59C981DF-3A9C-46FD-A7F4-CF9F8B775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9" y="2842650"/>
            <a:ext cx="5460092" cy="32441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39AC54B5-8808-4AD2-876B-514012F8C5F7}"/>
              </a:ext>
            </a:extLst>
          </p:cNvPr>
          <p:cNvSpPr txBox="1"/>
          <p:nvPr/>
        </p:nvSpPr>
        <p:spPr>
          <a:xfrm>
            <a:off x="417839" y="2346508"/>
            <a:ext cx="546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Receita de bolo ou Algoritmo de bolo: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4D43930-C989-4CDA-B294-B99514CC1909}"/>
              </a:ext>
            </a:extLst>
          </p:cNvPr>
          <p:cNvSpPr txBox="1"/>
          <p:nvPr/>
        </p:nvSpPr>
        <p:spPr>
          <a:xfrm>
            <a:off x="6645919" y="2346508"/>
            <a:ext cx="4865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Algoritmo da área de engenharia: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603EC86-CA1F-417E-A016-D40F89AF6F37}"/>
              </a:ext>
            </a:extLst>
          </p:cNvPr>
          <p:cNvSpPr txBox="1"/>
          <p:nvPr/>
        </p:nvSpPr>
        <p:spPr>
          <a:xfrm>
            <a:off x="6645919" y="3093268"/>
            <a:ext cx="528841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60375" indent="-457200">
              <a:buClrTx/>
              <a:buFontTx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2000" dirty="0">
                <a:cs typeface="Calibri" panose="020F0502020204030204" pitchFamily="34" charset="0"/>
              </a:rPr>
              <a:t>Ler um numerador e um denominador do usuário.</a:t>
            </a:r>
          </a:p>
          <a:p>
            <a:pPr marL="460375" indent="-457200">
              <a:buClrTx/>
              <a:buFontTx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2000" dirty="0">
                <a:cs typeface="Calibri" panose="020F0502020204030204" pitchFamily="34" charset="0"/>
              </a:rPr>
              <a:t>Testar se o denominador é igual a zero.</a:t>
            </a:r>
          </a:p>
          <a:p>
            <a:pPr marL="460375" indent="-457200">
              <a:buClrTx/>
              <a:buFontTx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2000" dirty="0">
                <a:cs typeface="Calibri" panose="020F0502020204030204" pitchFamily="34" charset="0"/>
              </a:rPr>
              <a:t>Se sim, mostrar uma mensagem de erro.</a:t>
            </a:r>
          </a:p>
          <a:p>
            <a:pPr marL="460375" indent="-457200">
              <a:buClrTx/>
              <a:buFontTx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2000" dirty="0">
                <a:cs typeface="Calibri" panose="020F0502020204030204" pitchFamily="34" charset="0"/>
              </a:rPr>
              <a:t>Senão, calcular a divisão e apresentar o resultado.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96BC59B-5468-405F-93E8-582F75ED474B}"/>
              </a:ext>
            </a:extLst>
          </p:cNvPr>
          <p:cNvSpPr txBox="1"/>
          <p:nvPr/>
        </p:nvSpPr>
        <p:spPr>
          <a:xfrm>
            <a:off x="6645918" y="5255497"/>
            <a:ext cx="5288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Poderia ser usado em uma calculadora, por exemplo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709073-C9BE-48EF-9B50-A19D36B31A22}"/>
              </a:ext>
            </a:extLst>
          </p:cNvPr>
          <p:cNvSpPr/>
          <p:nvPr/>
        </p:nvSpPr>
        <p:spPr>
          <a:xfrm>
            <a:off x="122831" y="87086"/>
            <a:ext cx="11941790" cy="6641260"/>
          </a:xfrm>
          <a:prstGeom prst="rect">
            <a:avLst/>
          </a:prstGeom>
          <a:noFill/>
          <a:ln w="28575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793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22747</TotalTime>
  <Words>794</Words>
  <Application>Microsoft Office PowerPoint</Application>
  <PresentationFormat>Widescreen</PresentationFormat>
  <Paragraphs>134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Giovanini</dc:creator>
  <cp:lastModifiedBy>Luiz Giovanini</cp:lastModifiedBy>
  <cp:revision>515</cp:revision>
  <dcterms:created xsi:type="dcterms:W3CDTF">2017-06-02T15:13:55Z</dcterms:created>
  <dcterms:modified xsi:type="dcterms:W3CDTF">2019-04-06T14:12:03Z</dcterms:modified>
</cp:coreProperties>
</file>