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8"/>
  </p:handoutMasterIdLst>
  <p:sldIdLst>
    <p:sldId id="256" r:id="rId2"/>
    <p:sldId id="260" r:id="rId3"/>
    <p:sldId id="257" r:id="rId4"/>
    <p:sldId id="262" r:id="rId5"/>
    <p:sldId id="258" r:id="rId6"/>
    <p:sldId id="259" r:id="rId7"/>
    <p:sldId id="264" r:id="rId8"/>
    <p:sldId id="263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D3AE41F-1040-4FD5-A382-F9691CF3BAF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EA7CA5B-3AA2-406B-AB35-0462FA5E22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keras.io/models/mode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models/model/" TargetMode="External"/><Relationship Id="rId2" Type="http://schemas.openxmlformats.org/officeDocument/2006/relationships/hyperlink" Target="https://keras.io/callback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5.1208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eras.io/layers/convolution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eras.io/layers/pool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eras.io/regulariz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keras.io/layers/normaliz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keras.io/layers/co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0B7FAE-4716-41B3-953B-98C0E5630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Convolutional</a:t>
            </a:r>
            <a:r>
              <a:rPr lang="pt-BR" dirty="0"/>
              <a:t> Neural Network (CNN)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2FA78B3-1199-4577-B047-3B149D173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Alceu Britto</a:t>
            </a:r>
          </a:p>
        </p:txBody>
      </p:sp>
    </p:spTree>
    <p:extLst>
      <p:ext uri="{BB962C8B-B14F-4D97-AF65-F5344CB8AC3E}">
        <p14:creationId xmlns:p14="http://schemas.microsoft.com/office/powerpoint/2010/main" val="325061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Compilando o modelo 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Keras</a:t>
            </a:r>
            <a:r>
              <a:rPr lang="pt-BR" dirty="0" smtClean="0"/>
              <a:t>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en-US" dirty="0" smtClean="0"/>
              <a:t>           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Link para documentação do </a:t>
            </a:r>
            <a:r>
              <a:rPr lang="pt-BR" dirty="0" err="1" smtClean="0">
                <a:hlinkClick r:id="rId2"/>
              </a:rPr>
              <a:t>keras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219200" y="2039817"/>
            <a:ext cx="87532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model.compile</a:t>
            </a:r>
            <a:r>
              <a:rPr lang="en-US" sz="2000" dirty="0" smtClean="0"/>
              <a:t>(loss=</a:t>
            </a:r>
            <a:r>
              <a:rPr lang="en-US" sz="2000" dirty="0" err="1" smtClean="0"/>
              <a:t>keras.losses.categorical_crossentropy</a:t>
            </a:r>
            <a:r>
              <a:rPr lang="en-US" sz="2000" dirty="0"/>
              <a:t>,</a:t>
            </a:r>
          </a:p>
          <a:p>
            <a:r>
              <a:rPr lang="en-US" sz="2000" dirty="0"/>
              <a:t>             </a:t>
            </a:r>
            <a:r>
              <a:rPr lang="en-US" sz="2000" dirty="0" smtClean="0"/>
              <a:t>              optimizer=</a:t>
            </a:r>
            <a:r>
              <a:rPr lang="en-US" sz="2000" dirty="0" err="1" smtClean="0"/>
              <a:t>keras.optimizers.Adadelta</a:t>
            </a:r>
            <a:r>
              <a:rPr lang="en-US" sz="2000" dirty="0"/>
              <a:t>(),</a:t>
            </a:r>
          </a:p>
          <a:p>
            <a:r>
              <a:rPr lang="en-US" sz="2000" dirty="0"/>
              <a:t>              </a:t>
            </a:r>
            <a:r>
              <a:rPr lang="en-US" sz="2000" dirty="0" smtClean="0"/>
              <a:t>             metrics</a:t>
            </a:r>
            <a:r>
              <a:rPr lang="en-US" sz="2000" dirty="0"/>
              <a:t>=['accuracy</a:t>
            </a:r>
            <a:r>
              <a:rPr lang="en-US" sz="2000" dirty="0" smtClean="0"/>
              <a:t>'])</a:t>
            </a:r>
          </a:p>
          <a:p>
            <a:r>
              <a:rPr lang="pt-BR" sz="2000" dirty="0" err="1"/>
              <a:t>m</a:t>
            </a:r>
            <a:r>
              <a:rPr lang="pt-BR" sz="2000" dirty="0" err="1" smtClean="0"/>
              <a:t>odel.summary</a:t>
            </a:r>
            <a:r>
              <a:rPr lang="pt-BR" sz="2000" dirty="0" smtClean="0"/>
              <a:t>()</a:t>
            </a:r>
            <a:endParaRPr lang="pt-BR" sz="2000" dirty="0"/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970" y="414215"/>
            <a:ext cx="4094738" cy="543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27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Treinando o modelo (</a:t>
            </a:r>
            <a:r>
              <a:rPr lang="pt-BR" dirty="0" err="1" smtClean="0"/>
              <a:t>Keras</a:t>
            </a:r>
            <a:r>
              <a:rPr lang="pt-BR" dirty="0" smtClean="0"/>
              <a:t>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model.fit</a:t>
            </a:r>
            <a:r>
              <a:rPr lang="en-US" dirty="0"/>
              <a:t> para </a:t>
            </a:r>
            <a:r>
              <a:rPr lang="en-US" dirty="0" err="1"/>
              <a:t>executar</a:t>
            </a:r>
            <a:r>
              <a:rPr lang="en-US" dirty="0"/>
              <a:t> </a:t>
            </a:r>
            <a:r>
              <a:rPr lang="en-US" dirty="0" err="1"/>
              <a:t>treinamento</a:t>
            </a:r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 = </a:t>
            </a:r>
            <a:r>
              <a:rPr lang="en-US" dirty="0" err="1"/>
              <a:t>EarlyStopping</a:t>
            </a:r>
            <a:r>
              <a:rPr lang="en-US" dirty="0"/>
              <a:t>(monitor='</a:t>
            </a:r>
            <a:r>
              <a:rPr lang="en-US" dirty="0" err="1"/>
              <a:t>val_loss</a:t>
            </a:r>
            <a:r>
              <a:rPr lang="en-US" dirty="0"/>
              <a:t>', mode='min', verbose=1)</a:t>
            </a:r>
          </a:p>
          <a:p>
            <a:r>
              <a:rPr lang="en-US" dirty="0"/>
              <a:t>results = 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 smtClean="0"/>
              <a:t>, </a:t>
            </a:r>
            <a:r>
              <a:rPr lang="en-US" dirty="0"/>
              <a:t> </a:t>
            </a:r>
            <a:r>
              <a:rPr lang="en-US" dirty="0" err="1"/>
              <a:t>batch_size</a:t>
            </a:r>
            <a:r>
              <a:rPr lang="en-US" dirty="0"/>
              <a:t>=</a:t>
            </a:r>
            <a:r>
              <a:rPr lang="en-US" dirty="0" err="1"/>
              <a:t>batch_size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smtClean="0"/>
              <a:t>epochs=</a:t>
            </a:r>
            <a:r>
              <a:rPr lang="en-US" dirty="0" err="1" smtClean="0"/>
              <a:t>epochs,verbose</a:t>
            </a:r>
            <a:r>
              <a:rPr lang="en-US" dirty="0" smtClean="0"/>
              <a:t>=1</a:t>
            </a:r>
            <a:r>
              <a:rPr lang="en-US" dirty="0"/>
              <a:t>,</a:t>
            </a:r>
          </a:p>
          <a:p>
            <a:r>
              <a:rPr lang="en-US" dirty="0"/>
              <a:t>          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#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validation_data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=(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x_val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, 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y_val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en-US" dirty="0"/>
              <a:t> </a:t>
            </a:r>
            <a:r>
              <a:rPr lang="en-US" dirty="0" err="1"/>
              <a:t>validation_split</a:t>
            </a:r>
            <a:r>
              <a:rPr lang="en-US" dirty="0"/>
              <a:t>=0.2</a:t>
            </a:r>
            <a:r>
              <a:rPr lang="en-US" dirty="0" smtClean="0"/>
              <a:t>)</a:t>
            </a:r>
          </a:p>
          <a:p>
            <a:endParaRPr lang="pt-BR" dirty="0"/>
          </a:p>
          <a:p>
            <a:endParaRPr lang="en-US" dirty="0"/>
          </a:p>
          <a:p>
            <a:r>
              <a:rPr lang="pt-BR" dirty="0" smtClean="0"/>
              <a:t>- </a:t>
            </a:r>
            <a:r>
              <a:rPr lang="pt-BR" dirty="0" smtClean="0">
                <a:hlinkClick r:id="rId2"/>
              </a:rPr>
              <a:t>link para documentação </a:t>
            </a:r>
            <a:r>
              <a:rPr lang="pt-BR" dirty="0" err="1" smtClean="0">
                <a:hlinkClick r:id="rId2"/>
              </a:rPr>
              <a:t>keras</a:t>
            </a:r>
            <a:r>
              <a:rPr lang="pt-BR" dirty="0" smtClean="0">
                <a:hlinkClick r:id="rId2"/>
              </a:rPr>
              <a:t> (</a:t>
            </a:r>
            <a:r>
              <a:rPr lang="en-US" dirty="0" err="1" smtClean="0">
                <a:hlinkClick r:id="rId2"/>
              </a:rPr>
              <a:t>EarlyStopping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pt-BR" dirty="0" smtClean="0"/>
              <a:t>- </a:t>
            </a:r>
            <a:r>
              <a:rPr lang="pt-BR" dirty="0" smtClean="0">
                <a:hlinkClick r:id="rId3"/>
              </a:rPr>
              <a:t>link para documentação </a:t>
            </a:r>
            <a:r>
              <a:rPr lang="pt-BR" dirty="0" err="1" smtClean="0">
                <a:hlinkClick r:id="rId3"/>
              </a:rPr>
              <a:t>keras</a:t>
            </a:r>
            <a:r>
              <a:rPr lang="pt-BR" dirty="0" smtClean="0">
                <a:hlinkClick r:id="rId3"/>
              </a:rPr>
              <a:t> (</a:t>
            </a:r>
            <a:r>
              <a:rPr lang="pt-BR" dirty="0" err="1" smtClean="0">
                <a:hlinkClick r:id="rId3"/>
              </a:rPr>
              <a:t>fit</a:t>
            </a:r>
            <a:r>
              <a:rPr lang="pt-BR" dirty="0" smtClean="0">
                <a:hlinkClick r:id="rId3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3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CNN - </a:t>
            </a:r>
            <a:r>
              <a:rPr lang="pt-BR" i="1" dirty="0" smtClean="0"/>
              <a:t>Fine </a:t>
            </a:r>
            <a:r>
              <a:rPr lang="pt-BR" i="1" dirty="0" err="1" smtClean="0"/>
              <a:t>Tuning</a:t>
            </a:r>
            <a:endParaRPr lang="en-US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Consiste em adaptar modelo </a:t>
            </a:r>
            <a:r>
              <a:rPr lang="pt-BR" dirty="0" err="1" smtClean="0"/>
              <a:t>pré</a:t>
            </a:r>
            <a:r>
              <a:rPr lang="pt-BR" dirty="0" smtClean="0"/>
              <a:t>-treinado para um novo domínio.</a:t>
            </a:r>
          </a:p>
          <a:p>
            <a:pPr lvl="1"/>
            <a:r>
              <a:rPr lang="pt-BR" dirty="0" smtClean="0"/>
              <a:t>Por exemplo: adaptar CNN (VGG 16) já treinada na base </a:t>
            </a:r>
            <a:r>
              <a:rPr lang="pt-BR" dirty="0" err="1" smtClean="0"/>
              <a:t>Imagenet</a:t>
            </a:r>
            <a:r>
              <a:rPr lang="pt-BR" dirty="0" smtClean="0"/>
              <a:t> (1000 classes) para um problema de classificação de imagens contendo apenas 10 classes.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Objetivo: Transferência do aprendizado. Treina-se em base maior e </a:t>
            </a:r>
            <a:r>
              <a:rPr lang="pt-BR" dirty="0" err="1" smtClean="0"/>
              <a:t>utilizada-se</a:t>
            </a:r>
            <a:r>
              <a:rPr lang="pt-BR" dirty="0" smtClean="0"/>
              <a:t> em domínio no qual a base é pequena.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Estratégia comum: congela-se a parte </a:t>
            </a:r>
            <a:r>
              <a:rPr lang="pt-BR" dirty="0" err="1" smtClean="0"/>
              <a:t>convolucional</a:t>
            </a:r>
            <a:r>
              <a:rPr lang="pt-BR" dirty="0" smtClean="0"/>
              <a:t> (</a:t>
            </a:r>
            <a:r>
              <a:rPr lang="pt-BR" i="1" dirty="0" err="1" smtClean="0"/>
              <a:t>Convolutional</a:t>
            </a:r>
            <a:r>
              <a:rPr lang="pt-BR" i="1" dirty="0" smtClean="0"/>
              <a:t> </a:t>
            </a:r>
            <a:r>
              <a:rPr lang="pt-BR" i="1" dirty="0" err="1" smtClean="0"/>
              <a:t>Layers</a:t>
            </a:r>
            <a:r>
              <a:rPr lang="pt-BR" i="1" dirty="0" smtClean="0"/>
              <a:t>, CL</a:t>
            </a:r>
            <a:r>
              <a:rPr lang="pt-BR" dirty="0" smtClean="0"/>
              <a:t>), </a:t>
            </a:r>
            <a:r>
              <a:rPr lang="pt-BR" dirty="0" err="1" smtClean="0"/>
              <a:t>retreina-se</a:t>
            </a:r>
            <a:r>
              <a:rPr lang="pt-BR" dirty="0" smtClean="0"/>
              <a:t> apenas a parte </a:t>
            </a:r>
            <a:r>
              <a:rPr lang="pt-BR" i="1" dirty="0" err="1" smtClean="0"/>
              <a:t>Fully</a:t>
            </a:r>
            <a:r>
              <a:rPr lang="pt-BR" i="1" dirty="0" smtClean="0"/>
              <a:t> </a:t>
            </a:r>
            <a:r>
              <a:rPr lang="pt-BR" i="1" dirty="0" err="1" smtClean="0"/>
              <a:t>Connected</a:t>
            </a:r>
            <a:r>
              <a:rPr lang="pt-BR" i="1" dirty="0" smtClean="0"/>
              <a:t> (FC)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Roteiro (</a:t>
            </a:r>
            <a:r>
              <a:rPr lang="pt-BR" i="1" dirty="0" smtClean="0"/>
              <a:t>Fine </a:t>
            </a:r>
            <a:r>
              <a:rPr lang="pt-BR" i="1" dirty="0" err="1" smtClean="0"/>
              <a:t>Tuning</a:t>
            </a:r>
            <a:r>
              <a:rPr lang="pt-BR" i="1" dirty="0" smtClean="0"/>
              <a:t> </a:t>
            </a:r>
            <a:r>
              <a:rPr lang="pt-BR" dirty="0" smtClean="0"/>
              <a:t>–&gt; </a:t>
            </a:r>
            <a:r>
              <a:rPr lang="pt-BR" i="1" dirty="0" smtClean="0"/>
              <a:t>FC </a:t>
            </a:r>
            <a:r>
              <a:rPr lang="pt-BR" i="1" dirty="0" err="1" smtClean="0"/>
              <a:t>Layers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1) Escolha um modelo </a:t>
            </a:r>
            <a:r>
              <a:rPr lang="pt-BR" dirty="0" err="1" smtClean="0"/>
              <a:t>pré</a:t>
            </a:r>
            <a:r>
              <a:rPr lang="pt-BR" dirty="0" smtClean="0"/>
              <a:t>-treinado: </a:t>
            </a:r>
            <a:r>
              <a:rPr lang="pt-BR" dirty="0" err="1" smtClean="0"/>
              <a:t>LeNet</a:t>
            </a:r>
            <a:r>
              <a:rPr lang="pt-BR" dirty="0" smtClean="0"/>
              <a:t>, VGG16, VGG19, </a:t>
            </a:r>
            <a:r>
              <a:rPr lang="pt-BR" dirty="0" err="1" smtClean="0"/>
              <a:t>Inception</a:t>
            </a:r>
            <a:r>
              <a:rPr lang="pt-BR" dirty="0" smtClean="0"/>
              <a:t>, ... Há vários no </a:t>
            </a:r>
            <a:r>
              <a:rPr lang="pt-BR" dirty="0" err="1" smtClean="0"/>
              <a:t>Keras</a:t>
            </a:r>
            <a:r>
              <a:rPr lang="pt-BR" dirty="0" smtClean="0"/>
              <a:t>.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2) Carregue o modelo </a:t>
            </a:r>
            <a:r>
              <a:rPr lang="pt-BR" dirty="0" err="1" smtClean="0"/>
              <a:t>pré</a:t>
            </a:r>
            <a:r>
              <a:rPr lang="pt-BR" dirty="0" smtClean="0"/>
              <a:t>-treinado selecionado, apenas a parte </a:t>
            </a:r>
            <a:r>
              <a:rPr lang="pt-BR" dirty="0" err="1" smtClean="0"/>
              <a:t>convolucional</a:t>
            </a:r>
            <a:endParaRPr lang="pt-BR" dirty="0" smtClean="0"/>
          </a:p>
          <a:p>
            <a:pPr lvl="3"/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keras.applications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VGG16</a:t>
            </a:r>
          </a:p>
          <a:p>
            <a:pPr lvl="3"/>
            <a:r>
              <a:rPr lang="pt-BR" dirty="0" err="1"/>
              <a:t>vgg_conv</a:t>
            </a:r>
            <a:r>
              <a:rPr lang="pt-BR" dirty="0"/>
              <a:t> = VGG16(</a:t>
            </a:r>
            <a:r>
              <a:rPr lang="pt-BR" dirty="0" err="1"/>
              <a:t>weights</a:t>
            </a:r>
            <a:r>
              <a:rPr lang="pt-BR" dirty="0"/>
              <a:t>='</a:t>
            </a:r>
            <a:r>
              <a:rPr lang="pt-BR" dirty="0" err="1"/>
              <a:t>imagenet</a:t>
            </a:r>
            <a:r>
              <a:rPr lang="pt-BR" dirty="0"/>
              <a:t>', </a:t>
            </a:r>
            <a:r>
              <a:rPr lang="pt-BR" dirty="0" err="1">
                <a:solidFill>
                  <a:srgbClr val="FF0000"/>
                </a:solidFill>
              </a:rPr>
              <a:t>include_top</a:t>
            </a:r>
            <a:r>
              <a:rPr lang="pt-BR" dirty="0">
                <a:solidFill>
                  <a:srgbClr val="FF0000"/>
                </a:solidFill>
              </a:rPr>
              <a:t>=False</a:t>
            </a:r>
            <a:r>
              <a:rPr lang="pt-BR" dirty="0"/>
              <a:t>, </a:t>
            </a:r>
            <a:r>
              <a:rPr lang="pt-BR" dirty="0" err="1"/>
              <a:t>input_shape</a:t>
            </a:r>
            <a:r>
              <a:rPr lang="pt-BR" dirty="0"/>
              <a:t>=(224, 224, 3</a:t>
            </a:r>
            <a:r>
              <a:rPr lang="pt-BR" dirty="0" smtClean="0"/>
              <a:t>))</a:t>
            </a:r>
            <a:endParaRPr lang="pt-BR" dirty="0"/>
          </a:p>
          <a:p>
            <a:pPr lvl="3"/>
            <a:r>
              <a:rPr lang="pt-BR" dirty="0" err="1"/>
              <a:t>vgg_conv.summary</a:t>
            </a:r>
            <a:r>
              <a:rPr lang="pt-BR" dirty="0"/>
              <a:t>()</a:t>
            </a:r>
            <a:endParaRPr lang="pt-BR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4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- </a:t>
            </a:r>
            <a:r>
              <a:rPr lang="en-US" i="1" dirty="0" smtClean="0"/>
              <a:t>Fine Tuning</a:t>
            </a:r>
            <a:endParaRPr lang="en-US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Roteiro (</a:t>
            </a:r>
            <a:r>
              <a:rPr lang="pt-BR" i="1" dirty="0"/>
              <a:t>Fine </a:t>
            </a:r>
            <a:r>
              <a:rPr lang="pt-BR" i="1" dirty="0" err="1"/>
              <a:t>Tuning</a:t>
            </a:r>
            <a:r>
              <a:rPr lang="pt-BR" i="1" dirty="0"/>
              <a:t> –&gt; FC </a:t>
            </a:r>
            <a:r>
              <a:rPr lang="pt-BR" i="1" dirty="0" err="1"/>
              <a:t>Layers</a:t>
            </a:r>
            <a:r>
              <a:rPr lang="pt-BR" dirty="0"/>
              <a:t>)</a:t>
            </a:r>
          </a:p>
          <a:p>
            <a:pPr lvl="2"/>
            <a:r>
              <a:rPr lang="pt-BR" dirty="0" smtClean="0"/>
              <a:t>3) Adapte o modelo adicionando </a:t>
            </a:r>
            <a:r>
              <a:rPr lang="pt-BR" dirty="0"/>
              <a:t>uma nova parte </a:t>
            </a:r>
            <a:r>
              <a:rPr lang="pt-BR" dirty="0" smtClean="0"/>
              <a:t>FC, considerando o </a:t>
            </a:r>
            <a:r>
              <a:rPr lang="pt-BR" dirty="0"/>
              <a:t>número de </a:t>
            </a:r>
            <a:r>
              <a:rPr lang="pt-BR" dirty="0" smtClean="0"/>
              <a:t>classes do novo domínio. </a:t>
            </a:r>
            <a:endParaRPr lang="pt-BR" dirty="0"/>
          </a:p>
          <a:p>
            <a:pPr lvl="3"/>
            <a:r>
              <a:rPr lang="en-US" dirty="0"/>
              <a:t>model = Sequential()</a:t>
            </a:r>
          </a:p>
          <a:p>
            <a:pPr lvl="3"/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vgg_conv</a:t>
            </a:r>
            <a:r>
              <a:rPr lang="en-US" dirty="0"/>
              <a:t>)</a:t>
            </a: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model.add</a:t>
            </a:r>
            <a:r>
              <a:rPr lang="en-US" dirty="0">
                <a:solidFill>
                  <a:srgbClr val="FF0000"/>
                </a:solidFill>
              </a:rPr>
              <a:t>(Flatten())</a:t>
            </a: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model.add</a:t>
            </a:r>
            <a:r>
              <a:rPr lang="en-US" dirty="0">
                <a:solidFill>
                  <a:srgbClr val="FF0000"/>
                </a:solidFill>
              </a:rPr>
              <a:t>(Dense(1024, activation='</a:t>
            </a:r>
            <a:r>
              <a:rPr lang="en-US" dirty="0" err="1">
                <a:solidFill>
                  <a:srgbClr val="FF0000"/>
                </a:solidFill>
              </a:rPr>
              <a:t>relu</a:t>
            </a:r>
            <a:r>
              <a:rPr lang="en-US" dirty="0">
                <a:solidFill>
                  <a:srgbClr val="FF0000"/>
                </a:solidFill>
              </a:rPr>
              <a:t>'))</a:t>
            </a: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model.add</a:t>
            </a:r>
            <a:r>
              <a:rPr lang="en-US" dirty="0">
                <a:solidFill>
                  <a:srgbClr val="FF0000"/>
                </a:solidFill>
              </a:rPr>
              <a:t>(Dropout(0.5))</a:t>
            </a: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model.add</a:t>
            </a:r>
            <a:r>
              <a:rPr lang="en-US" dirty="0">
                <a:solidFill>
                  <a:srgbClr val="FF0000"/>
                </a:solidFill>
              </a:rPr>
              <a:t>(Dense(10, activation='</a:t>
            </a:r>
            <a:r>
              <a:rPr lang="en-US" dirty="0" err="1">
                <a:solidFill>
                  <a:srgbClr val="FF0000"/>
                </a:solidFill>
              </a:rPr>
              <a:t>softmax</a:t>
            </a:r>
            <a:r>
              <a:rPr lang="en-US" dirty="0" smtClean="0">
                <a:solidFill>
                  <a:srgbClr val="FF0000"/>
                </a:solidFill>
              </a:rPr>
              <a:t>'))</a:t>
            </a:r>
          </a:p>
          <a:p>
            <a:pPr lvl="3"/>
            <a:endParaRPr lang="pt-BR" dirty="0">
              <a:solidFill>
                <a:srgbClr val="FF0000"/>
              </a:solidFill>
            </a:endParaRPr>
          </a:p>
          <a:p>
            <a:pPr lvl="2"/>
            <a:r>
              <a:rPr lang="pt-BR" dirty="0"/>
              <a:t>4) </a:t>
            </a:r>
            <a:r>
              <a:rPr lang="pt-BR" dirty="0" smtClean="0"/>
              <a:t>Congele </a:t>
            </a:r>
            <a:r>
              <a:rPr lang="pt-BR" dirty="0"/>
              <a:t>as camadas </a:t>
            </a:r>
            <a:r>
              <a:rPr lang="pt-BR" dirty="0" err="1"/>
              <a:t>convolucionais</a:t>
            </a:r>
            <a:r>
              <a:rPr lang="pt-BR" dirty="0"/>
              <a:t> </a:t>
            </a:r>
            <a:endParaRPr lang="pt-BR" dirty="0" smtClean="0"/>
          </a:p>
          <a:p>
            <a:pPr lvl="3"/>
            <a:r>
              <a:rPr lang="en-US" sz="1200" dirty="0" smtClean="0"/>
              <a:t>for </a:t>
            </a:r>
            <a:r>
              <a:rPr lang="en-US" sz="1200" dirty="0"/>
              <a:t>layer in </a:t>
            </a:r>
            <a:r>
              <a:rPr lang="en-US" sz="1200" dirty="0" err="1"/>
              <a:t>model.layers</a:t>
            </a:r>
            <a:r>
              <a:rPr lang="en-US" sz="1200" dirty="0"/>
              <a:t>[:-4]:</a:t>
            </a:r>
          </a:p>
          <a:p>
            <a:pPr lvl="4"/>
            <a:r>
              <a:rPr lang="en-US" sz="1200" dirty="0"/>
              <a:t>    </a:t>
            </a:r>
            <a:r>
              <a:rPr lang="en-US" sz="1200" dirty="0" err="1"/>
              <a:t>layer.trainable</a:t>
            </a:r>
            <a:r>
              <a:rPr lang="en-US" sz="1200" dirty="0"/>
              <a:t> = False</a:t>
            </a:r>
          </a:p>
          <a:p>
            <a:pPr lvl="3"/>
            <a:endParaRPr lang="en-US" dirty="0">
              <a:solidFill>
                <a:srgbClr val="FF0000"/>
              </a:solidFill>
            </a:endParaRPr>
          </a:p>
          <a:p>
            <a:pPr lvl="2"/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7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CNN - Fine </a:t>
            </a:r>
            <a:r>
              <a:rPr lang="pt-BR" dirty="0" err="1"/>
              <a:t>Tuning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dirty="0"/>
              <a:t>Roteiro </a:t>
            </a:r>
            <a:r>
              <a:rPr lang="pt-BR" dirty="0" smtClean="0"/>
              <a:t>(</a:t>
            </a:r>
            <a:r>
              <a:rPr lang="pt-BR" i="1" dirty="0"/>
              <a:t>Fine </a:t>
            </a:r>
            <a:r>
              <a:rPr lang="pt-BR" i="1" dirty="0" err="1"/>
              <a:t>Tuning</a:t>
            </a:r>
            <a:r>
              <a:rPr lang="pt-BR" i="1" dirty="0"/>
              <a:t> –&gt; FC </a:t>
            </a:r>
            <a:r>
              <a:rPr lang="pt-BR" i="1" dirty="0" err="1"/>
              <a:t>Layers</a:t>
            </a:r>
            <a:r>
              <a:rPr lang="pt-BR" dirty="0" smtClean="0"/>
              <a:t>)</a:t>
            </a:r>
            <a:endParaRPr lang="pt-BR" dirty="0"/>
          </a:p>
          <a:p>
            <a:pPr marL="566928" lvl="3" indent="0">
              <a:buNone/>
            </a:pPr>
            <a:r>
              <a:rPr lang="pt-BR" dirty="0" smtClean="0"/>
              <a:t>5) Verifique o status das camadas</a:t>
            </a:r>
            <a:endParaRPr lang="en-US" dirty="0"/>
          </a:p>
          <a:p>
            <a:pPr lvl="4"/>
            <a:r>
              <a:rPr lang="en-US" sz="1200" dirty="0"/>
              <a:t>for </a:t>
            </a:r>
            <a:r>
              <a:rPr lang="en-US" sz="1200" dirty="0"/>
              <a:t>layer in </a:t>
            </a:r>
            <a:r>
              <a:rPr lang="en-US" sz="1200" dirty="0" err="1"/>
              <a:t>model.layers</a:t>
            </a:r>
            <a:r>
              <a:rPr lang="en-US" sz="1200" dirty="0"/>
              <a:t>:</a:t>
            </a:r>
          </a:p>
          <a:p>
            <a:pPr lvl="4"/>
            <a:r>
              <a:rPr lang="en-US" sz="1200" dirty="0"/>
              <a:t>    print(layer, </a:t>
            </a:r>
            <a:r>
              <a:rPr lang="en-US" sz="1200" dirty="0" err="1"/>
              <a:t>layer.trainable</a:t>
            </a:r>
            <a:r>
              <a:rPr lang="en-US" sz="1200" dirty="0" smtClean="0"/>
              <a:t>)</a:t>
            </a:r>
          </a:p>
          <a:p>
            <a:pPr lvl="3"/>
            <a:endParaRPr lang="en-US" sz="1200" dirty="0"/>
          </a:p>
          <a:p>
            <a:pPr lvl="2"/>
            <a:r>
              <a:rPr lang="pt-BR" dirty="0"/>
              <a:t>6</a:t>
            </a:r>
            <a:r>
              <a:rPr lang="pt-BR" dirty="0" smtClean="0"/>
              <a:t>) Compile o modelo adaptado</a:t>
            </a:r>
          </a:p>
          <a:p>
            <a:pPr lvl="4">
              <a:lnSpc>
                <a:spcPct val="100000"/>
              </a:lnSpc>
            </a:pPr>
            <a:r>
              <a:rPr lang="en-US" sz="1200" dirty="0" err="1"/>
              <a:t>model.compile</a:t>
            </a:r>
            <a:r>
              <a:rPr lang="en-US" sz="1200" dirty="0"/>
              <a:t>(loss=</a:t>
            </a:r>
            <a:r>
              <a:rPr lang="en-US" sz="1200" dirty="0" err="1"/>
              <a:t>keras.losses.categorical_crossentropy</a:t>
            </a:r>
            <a:r>
              <a:rPr lang="en-US" sz="1200" dirty="0"/>
              <a:t>, optimizer='</a:t>
            </a:r>
            <a:r>
              <a:rPr lang="en-US" sz="1200" dirty="0" err="1"/>
              <a:t>adam</a:t>
            </a:r>
            <a:r>
              <a:rPr lang="en-US" sz="1200" dirty="0"/>
              <a:t>', metrics=['accuracy'])</a:t>
            </a:r>
          </a:p>
          <a:p>
            <a:pPr lvl="4">
              <a:lnSpc>
                <a:spcPct val="100000"/>
              </a:lnSpc>
            </a:pPr>
            <a:r>
              <a:rPr lang="en-US" sz="1200" dirty="0" err="1"/>
              <a:t>model.summary</a:t>
            </a:r>
            <a:r>
              <a:rPr lang="en-US" sz="1200" dirty="0"/>
              <a:t>()</a:t>
            </a:r>
          </a:p>
          <a:p>
            <a:pPr lvl="4"/>
            <a:endParaRPr lang="pt-BR" dirty="0"/>
          </a:p>
          <a:p>
            <a:pPr lvl="2"/>
            <a:r>
              <a:rPr lang="pt-BR" dirty="0"/>
              <a:t>7) </a:t>
            </a:r>
            <a:r>
              <a:rPr lang="pt-BR" dirty="0" err="1" smtClean="0"/>
              <a:t>Retreine</a:t>
            </a:r>
            <a:r>
              <a:rPr lang="pt-BR" dirty="0" smtClean="0"/>
              <a:t> </a:t>
            </a:r>
            <a:r>
              <a:rPr lang="pt-BR" dirty="0"/>
              <a:t>o modelo</a:t>
            </a:r>
          </a:p>
          <a:p>
            <a:pPr lvl="4">
              <a:lnSpc>
                <a:spcPct val="110000"/>
              </a:lnSpc>
            </a:pPr>
            <a:r>
              <a:rPr lang="en-US" sz="1200" dirty="0" err="1"/>
              <a:t>es</a:t>
            </a:r>
            <a:r>
              <a:rPr lang="en-US" sz="1200" dirty="0"/>
              <a:t> = </a:t>
            </a:r>
            <a:r>
              <a:rPr lang="en-US" sz="1200" dirty="0" err="1"/>
              <a:t>EarlyStopping</a:t>
            </a:r>
            <a:r>
              <a:rPr lang="en-US" sz="1200" dirty="0"/>
              <a:t>(monitor='</a:t>
            </a:r>
            <a:r>
              <a:rPr lang="en-US" sz="1200" dirty="0" err="1"/>
              <a:t>val_loss</a:t>
            </a:r>
            <a:r>
              <a:rPr lang="en-US" sz="1200" dirty="0"/>
              <a:t>', mode='min', verbose=1)</a:t>
            </a:r>
          </a:p>
          <a:p>
            <a:pPr lvl="4">
              <a:lnSpc>
                <a:spcPct val="110000"/>
              </a:lnSpc>
            </a:pPr>
            <a:r>
              <a:rPr lang="en-US" sz="1200" dirty="0"/>
              <a:t>history = </a:t>
            </a:r>
            <a:r>
              <a:rPr lang="en-US" sz="1200" dirty="0" err="1"/>
              <a:t>model.fit</a:t>
            </a:r>
            <a:r>
              <a:rPr lang="en-US" sz="1200" dirty="0"/>
              <a:t>(</a:t>
            </a:r>
            <a:r>
              <a:rPr lang="en-US" sz="1200" dirty="0" err="1"/>
              <a:t>trainX</a:t>
            </a:r>
            <a:r>
              <a:rPr lang="en-US" sz="1200" dirty="0"/>
              <a:t>, </a:t>
            </a:r>
            <a:r>
              <a:rPr lang="en-US" sz="1200" dirty="0" err="1"/>
              <a:t>trainY</a:t>
            </a:r>
            <a:r>
              <a:rPr lang="en-US" sz="1200" dirty="0"/>
              <a:t>, </a:t>
            </a:r>
          </a:p>
          <a:p>
            <a:pPr lvl="4">
              <a:lnSpc>
                <a:spcPct val="110000"/>
              </a:lnSpc>
            </a:pPr>
            <a:r>
              <a:rPr lang="en-US" sz="1200" dirty="0"/>
              <a:t>          </a:t>
            </a:r>
            <a:r>
              <a:rPr lang="en-US" sz="1200" dirty="0" err="1"/>
              <a:t>batch_size</a:t>
            </a:r>
            <a:r>
              <a:rPr lang="en-US" sz="1200" dirty="0"/>
              <a:t>=128,</a:t>
            </a:r>
          </a:p>
          <a:p>
            <a:pPr lvl="4">
              <a:lnSpc>
                <a:spcPct val="110000"/>
              </a:lnSpc>
            </a:pPr>
            <a:r>
              <a:rPr lang="en-US" sz="1200" dirty="0"/>
              <a:t>          epochs=50,</a:t>
            </a:r>
          </a:p>
          <a:p>
            <a:pPr lvl="4">
              <a:lnSpc>
                <a:spcPct val="110000"/>
              </a:lnSpc>
            </a:pPr>
            <a:r>
              <a:rPr lang="en-US" sz="1200" dirty="0"/>
              <a:t>          verbose=1,</a:t>
            </a:r>
          </a:p>
          <a:p>
            <a:pPr lvl="4">
              <a:lnSpc>
                <a:spcPct val="110000"/>
              </a:lnSpc>
            </a:pPr>
            <a:r>
              <a:rPr lang="en-US" sz="1200" dirty="0"/>
              <a:t>          </a:t>
            </a:r>
            <a:r>
              <a:rPr lang="en-US" sz="1200" dirty="0" err="1"/>
              <a:t>validation_split</a:t>
            </a:r>
            <a:r>
              <a:rPr lang="en-US" sz="1200" dirty="0"/>
              <a:t>=0.2)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5019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CNN - Fine </a:t>
            </a:r>
            <a:r>
              <a:rPr lang="pt-BR" dirty="0" err="1" smtClean="0"/>
              <a:t>Tuning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dirty="0" smtClean="0"/>
              <a:t>Roteiro (Fine-</a:t>
            </a:r>
            <a:r>
              <a:rPr lang="pt-BR" dirty="0" err="1" smtClean="0"/>
              <a:t>Tunning</a:t>
            </a:r>
            <a:r>
              <a:rPr lang="pt-BR" dirty="0"/>
              <a:t> </a:t>
            </a:r>
            <a:r>
              <a:rPr lang="pt-BR" dirty="0" smtClean="0"/>
              <a:t>– FC </a:t>
            </a:r>
            <a:r>
              <a:rPr lang="pt-BR" dirty="0" err="1" smtClean="0"/>
              <a:t>Layers</a:t>
            </a:r>
            <a:r>
              <a:rPr lang="pt-BR" dirty="0" smtClean="0"/>
              <a:t>)</a:t>
            </a:r>
          </a:p>
          <a:p>
            <a:pPr marL="384048" lvl="2" indent="0">
              <a:buNone/>
            </a:pPr>
            <a:r>
              <a:rPr lang="pt-BR" dirty="0" smtClean="0"/>
              <a:t>8</a:t>
            </a:r>
            <a:r>
              <a:rPr lang="pt-BR" dirty="0"/>
              <a:t>) </a:t>
            </a:r>
            <a:r>
              <a:rPr lang="pt-BR" dirty="0" smtClean="0"/>
              <a:t>Avalie o modelo criado</a:t>
            </a:r>
            <a:endParaRPr lang="en-US" dirty="0"/>
          </a:p>
          <a:p>
            <a:pPr lvl="2"/>
            <a:r>
              <a:rPr lang="en-US" dirty="0"/>
              <a:t>_, </a:t>
            </a:r>
            <a:r>
              <a:rPr lang="en-US" dirty="0" err="1"/>
              <a:t>acc</a:t>
            </a:r>
            <a:r>
              <a:rPr lang="en-US" dirty="0"/>
              <a:t> = </a:t>
            </a:r>
            <a:r>
              <a:rPr lang="en-US" dirty="0" err="1"/>
              <a:t>model.evaluate</a:t>
            </a:r>
            <a:r>
              <a:rPr lang="en-US" dirty="0"/>
              <a:t>(</a:t>
            </a:r>
            <a:r>
              <a:rPr lang="en-US" dirty="0" err="1"/>
              <a:t>testX</a:t>
            </a:r>
            <a:r>
              <a:rPr lang="en-US" dirty="0"/>
              <a:t>, </a:t>
            </a:r>
            <a:r>
              <a:rPr lang="en-US" dirty="0" err="1"/>
              <a:t>testY</a:t>
            </a:r>
            <a:r>
              <a:rPr lang="en-US" dirty="0"/>
              <a:t>, verbose=0)</a:t>
            </a:r>
          </a:p>
          <a:p>
            <a:pPr lvl="2"/>
            <a:r>
              <a:rPr lang="en-US" dirty="0"/>
              <a:t>print('Final Accuracy: &gt; %.3f' % (</a:t>
            </a:r>
            <a:r>
              <a:rPr lang="en-US" dirty="0" err="1"/>
              <a:t>acc</a:t>
            </a:r>
            <a:r>
              <a:rPr lang="en-US" dirty="0"/>
              <a:t> * 100.0))</a:t>
            </a:r>
          </a:p>
          <a:p>
            <a:endParaRPr lang="pt-BR" dirty="0" smtClean="0"/>
          </a:p>
          <a:p>
            <a:r>
              <a:rPr lang="pt-BR" dirty="0" smtClean="0"/>
              <a:t>Veja script de exemplo: VGG16_Fine_Tuning</a:t>
            </a:r>
          </a:p>
          <a:p>
            <a:r>
              <a:rPr lang="pt-BR" dirty="0" smtClean="0"/>
              <a:t>Considerações finais:</a:t>
            </a:r>
          </a:p>
          <a:p>
            <a:r>
              <a:rPr lang="pt-BR" sz="1800" dirty="0" smtClean="0"/>
              <a:t>- permite ajuste fino de modelo </a:t>
            </a:r>
            <a:r>
              <a:rPr lang="pt-BR" sz="1800" dirty="0" err="1" smtClean="0"/>
              <a:t>pré</a:t>
            </a:r>
            <a:r>
              <a:rPr lang="pt-BR" sz="1800" dirty="0" smtClean="0"/>
              <a:t>-treinado para novos problemas (</a:t>
            </a:r>
            <a:r>
              <a:rPr lang="pt-BR" sz="1800" i="1" dirty="0" err="1" smtClean="0"/>
              <a:t>transfer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learning</a:t>
            </a:r>
            <a:r>
              <a:rPr lang="pt-BR" sz="1800" dirty="0" smtClean="0"/>
              <a:t>). Estratégia importante para tratar problemas onde temos poucos dados para treinar um novo modelo do zero.</a:t>
            </a:r>
          </a:p>
          <a:p>
            <a:r>
              <a:rPr lang="pt-BR" sz="1800" dirty="0" smtClean="0"/>
              <a:t>- problema: modelo pode perder desempenho na tarefa anterior quando é adaptado. Ver artigo de nossa autoria:</a:t>
            </a:r>
          </a:p>
          <a:p>
            <a:pPr lvl="2"/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arxiv.org/abs/1905.12082</a:t>
            </a:r>
            <a:endParaRPr lang="en-US" sz="1200" dirty="0" smtClean="0"/>
          </a:p>
          <a:p>
            <a:endParaRPr lang="pt-BR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4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Augmentation</a:t>
            </a:r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pt-BR" dirty="0" smtClean="0"/>
              <a:t>Aumento da base de treinamento, artificialmente.</a:t>
            </a:r>
          </a:p>
          <a:p>
            <a:pPr lvl="1"/>
            <a:r>
              <a:rPr lang="pt-BR" dirty="0" smtClean="0"/>
              <a:t>Objetivo: aumentar a representatividade da base de treinamento.</a:t>
            </a:r>
          </a:p>
          <a:p>
            <a:pPr lvl="1"/>
            <a:r>
              <a:rPr lang="pt-BR" dirty="0" smtClean="0"/>
              <a:t>Estratégia: gerar novas imagens a partir da base de treinamento original aplicando transformações (rotação, translação, filtragem, </a:t>
            </a:r>
            <a:r>
              <a:rPr lang="pt-BR" dirty="0" err="1" smtClean="0"/>
              <a:t>flip</a:t>
            </a:r>
            <a:r>
              <a:rPr lang="pt-BR" dirty="0" smtClean="0"/>
              <a:t>, ...)</a:t>
            </a:r>
          </a:p>
          <a:p>
            <a:pPr lvl="2"/>
            <a:endParaRPr lang="pt-BR" dirty="0" smtClean="0"/>
          </a:p>
          <a:p>
            <a:pPr lvl="2"/>
            <a:r>
              <a:rPr lang="en-US" dirty="0"/>
              <a:t># create </a:t>
            </a:r>
            <a:r>
              <a:rPr lang="en-US" dirty="0" smtClean="0"/>
              <a:t>the data </a:t>
            </a:r>
            <a:r>
              <a:rPr lang="en-US" dirty="0"/>
              <a:t>generator</a:t>
            </a:r>
          </a:p>
          <a:p>
            <a:pPr lvl="3"/>
            <a:r>
              <a:rPr lang="en-US" dirty="0" err="1"/>
              <a:t>datagen</a:t>
            </a:r>
            <a:r>
              <a:rPr lang="en-US" dirty="0"/>
              <a:t> = </a:t>
            </a:r>
            <a:r>
              <a:rPr lang="en-US" dirty="0" err="1"/>
              <a:t>ImageDataGenerator</a:t>
            </a:r>
            <a:r>
              <a:rPr lang="en-US" dirty="0"/>
              <a:t>(</a:t>
            </a:r>
            <a:r>
              <a:rPr lang="en-US" dirty="0" err="1"/>
              <a:t>width_shift_range</a:t>
            </a:r>
            <a:r>
              <a:rPr lang="en-US" dirty="0"/>
              <a:t>=0.1, </a:t>
            </a:r>
            <a:r>
              <a:rPr lang="en-US" dirty="0" err="1"/>
              <a:t>height_shift_range</a:t>
            </a:r>
            <a:r>
              <a:rPr lang="en-US" dirty="0"/>
              <a:t>=0.1, </a:t>
            </a:r>
            <a:r>
              <a:rPr lang="en-US" dirty="0" err="1"/>
              <a:t>horizontal_flip</a:t>
            </a:r>
            <a:r>
              <a:rPr lang="en-US" dirty="0"/>
              <a:t>=True)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# Apply the </a:t>
            </a:r>
            <a:r>
              <a:rPr lang="en-US" dirty="0" smtClean="0"/>
              <a:t>generator on the training data</a:t>
            </a:r>
            <a:endParaRPr lang="en-US" dirty="0"/>
          </a:p>
          <a:p>
            <a:pPr lvl="3"/>
            <a:r>
              <a:rPr lang="en-US" dirty="0" err="1"/>
              <a:t>datagen.fit</a:t>
            </a:r>
            <a:r>
              <a:rPr lang="en-US" dirty="0"/>
              <a:t>(</a:t>
            </a:r>
            <a:r>
              <a:rPr lang="en-US" dirty="0" err="1"/>
              <a:t>trainX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# prepare </a:t>
            </a:r>
            <a:r>
              <a:rPr lang="en-US" dirty="0" smtClean="0"/>
              <a:t>the iterator</a:t>
            </a:r>
            <a:endParaRPr lang="en-US" dirty="0"/>
          </a:p>
          <a:p>
            <a:pPr lvl="3"/>
            <a:r>
              <a:rPr lang="en-US" dirty="0" err="1"/>
              <a:t>it_train</a:t>
            </a:r>
            <a:r>
              <a:rPr lang="en-US" dirty="0"/>
              <a:t> = </a:t>
            </a:r>
            <a:r>
              <a:rPr lang="en-US" dirty="0" err="1"/>
              <a:t>datagen.flow</a:t>
            </a:r>
            <a:r>
              <a:rPr lang="en-US" dirty="0"/>
              <a:t>(</a:t>
            </a:r>
            <a:r>
              <a:rPr lang="en-US" dirty="0" err="1"/>
              <a:t>trainX</a:t>
            </a:r>
            <a:r>
              <a:rPr lang="en-US" dirty="0"/>
              <a:t>, </a:t>
            </a:r>
            <a:r>
              <a:rPr lang="en-US" dirty="0" err="1"/>
              <a:t>trainY</a:t>
            </a:r>
            <a:r>
              <a:rPr lang="en-US" dirty="0"/>
              <a:t>, </a:t>
            </a:r>
            <a:r>
              <a:rPr lang="en-US" dirty="0" err="1"/>
              <a:t>batch_size</a:t>
            </a:r>
            <a:r>
              <a:rPr lang="en-US" dirty="0"/>
              <a:t>=128)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# </a:t>
            </a:r>
            <a:r>
              <a:rPr lang="en-US" dirty="0"/>
              <a:t>fit model</a:t>
            </a:r>
          </a:p>
          <a:p>
            <a:pPr lvl="3"/>
            <a:r>
              <a:rPr lang="en-US" dirty="0" smtClean="0"/>
              <a:t>history </a:t>
            </a:r>
            <a:r>
              <a:rPr lang="en-US" dirty="0"/>
              <a:t>= </a:t>
            </a:r>
            <a:r>
              <a:rPr lang="en-US" dirty="0" err="1"/>
              <a:t>model.fit_generator</a:t>
            </a:r>
            <a:r>
              <a:rPr lang="en-US" dirty="0"/>
              <a:t>(</a:t>
            </a:r>
            <a:r>
              <a:rPr lang="en-US" dirty="0" err="1"/>
              <a:t>it_train</a:t>
            </a:r>
            <a:r>
              <a:rPr lang="en-US" dirty="0"/>
              <a:t>, </a:t>
            </a:r>
            <a:r>
              <a:rPr lang="en-US" dirty="0" err="1"/>
              <a:t>steps_per_epoch</a:t>
            </a:r>
            <a:r>
              <a:rPr lang="en-US" dirty="0"/>
              <a:t>=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trainX</a:t>
            </a:r>
            <a:r>
              <a:rPr lang="en-US" dirty="0"/>
              <a:t>) / </a:t>
            </a:r>
            <a:r>
              <a:rPr lang="en-US" dirty="0" smtClean="0"/>
              <a:t>64, </a:t>
            </a:r>
            <a:r>
              <a:rPr lang="en-US" dirty="0"/>
              <a:t>epochs=15, </a:t>
            </a:r>
            <a:r>
              <a:rPr lang="en-US" dirty="0" err="1"/>
              <a:t>validation_data</a:t>
            </a:r>
            <a:r>
              <a:rPr lang="en-US" dirty="0"/>
              <a:t>=(</a:t>
            </a:r>
            <a:r>
              <a:rPr lang="en-US" dirty="0" err="1"/>
              <a:t>testX</a:t>
            </a:r>
            <a:r>
              <a:rPr lang="en-US" dirty="0"/>
              <a:t>, </a:t>
            </a:r>
            <a:r>
              <a:rPr lang="en-US" dirty="0" err="1"/>
              <a:t>testY</a:t>
            </a:r>
            <a:r>
              <a:rPr lang="en-US" dirty="0"/>
              <a:t>), verbose=1)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# </a:t>
            </a:r>
            <a:r>
              <a:rPr lang="en-US" dirty="0"/>
              <a:t>evaluate model</a:t>
            </a:r>
          </a:p>
          <a:p>
            <a:pPr lvl="3"/>
            <a:r>
              <a:rPr lang="en-US" dirty="0"/>
              <a:t>_, </a:t>
            </a:r>
            <a:r>
              <a:rPr lang="en-US" dirty="0" err="1"/>
              <a:t>acc</a:t>
            </a:r>
            <a:r>
              <a:rPr lang="en-US" dirty="0"/>
              <a:t> = </a:t>
            </a:r>
            <a:r>
              <a:rPr lang="en-US" dirty="0" err="1"/>
              <a:t>model.evaluate</a:t>
            </a:r>
            <a:r>
              <a:rPr lang="en-US" dirty="0"/>
              <a:t>(</a:t>
            </a:r>
            <a:r>
              <a:rPr lang="en-US" dirty="0" err="1"/>
              <a:t>testX</a:t>
            </a:r>
            <a:r>
              <a:rPr lang="en-US" dirty="0"/>
              <a:t>, </a:t>
            </a:r>
            <a:r>
              <a:rPr lang="en-US" dirty="0" err="1"/>
              <a:t>testY</a:t>
            </a:r>
            <a:r>
              <a:rPr lang="en-US" dirty="0"/>
              <a:t>, verbose=0)</a:t>
            </a:r>
          </a:p>
          <a:p>
            <a:pPr lvl="3"/>
            <a:r>
              <a:rPr lang="en-US" dirty="0"/>
              <a:t>print('&gt; %.3f' % (</a:t>
            </a:r>
            <a:r>
              <a:rPr lang="en-US" dirty="0" err="1"/>
              <a:t>acc</a:t>
            </a:r>
            <a:r>
              <a:rPr lang="en-US" dirty="0"/>
              <a:t> * 100.0))</a:t>
            </a:r>
          </a:p>
        </p:txBody>
      </p:sp>
    </p:spTree>
    <p:extLst>
      <p:ext uri="{BB962C8B-B14F-4D97-AF65-F5344CB8AC3E}">
        <p14:creationId xmlns:p14="http://schemas.microsoft.com/office/powerpoint/2010/main" val="405280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2FD2BF-CE1A-450A-85DD-B1C1B2F5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C3E85D9-73C0-47E1-9819-086779CB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Rede </a:t>
            </a:r>
            <a:r>
              <a:rPr lang="pt-BR" dirty="0"/>
              <a:t>Neural </a:t>
            </a:r>
            <a:r>
              <a:rPr lang="pt-BR" dirty="0" err="1"/>
              <a:t>Convolucional</a:t>
            </a:r>
            <a:r>
              <a:rPr lang="pt-BR" dirty="0"/>
              <a:t> (</a:t>
            </a:r>
            <a:r>
              <a:rPr lang="pt-BR" dirty="0" err="1"/>
              <a:t>ConvNet</a:t>
            </a:r>
            <a:r>
              <a:rPr lang="pt-BR" dirty="0"/>
              <a:t> / </a:t>
            </a:r>
            <a:r>
              <a:rPr lang="pt-BR" dirty="0" err="1"/>
              <a:t>Convolutional</a:t>
            </a:r>
            <a:r>
              <a:rPr lang="pt-BR" dirty="0"/>
              <a:t> Neural Network / CNN) </a:t>
            </a:r>
            <a:endParaRPr lang="pt-BR" dirty="0" smtClean="0"/>
          </a:p>
          <a:p>
            <a:pPr lvl="2"/>
            <a:r>
              <a:rPr lang="pt-BR" dirty="0" smtClean="0"/>
              <a:t>Algoritmo </a:t>
            </a:r>
            <a:r>
              <a:rPr lang="pt-BR" dirty="0"/>
              <a:t>de Aprendizado Profundo que pode captar uma imagem de entrada, atribuir importância (pesos e vieses que podem ser aprendidos) a vários aspectos </a:t>
            </a:r>
            <a:r>
              <a:rPr lang="pt-BR" dirty="0" smtClean="0"/>
              <a:t>da </a:t>
            </a:r>
            <a:r>
              <a:rPr lang="pt-BR" dirty="0"/>
              <a:t>imagem e ser capaz de diferenciar um do outro.</a:t>
            </a:r>
          </a:p>
          <a:p>
            <a:endParaRPr lang="pt-BR" dirty="0"/>
          </a:p>
          <a:p>
            <a:pPr lvl="1"/>
            <a:r>
              <a:rPr lang="pt-BR" dirty="0"/>
              <a:t>Composta por camadas (</a:t>
            </a:r>
            <a:r>
              <a:rPr lang="pt-BR" dirty="0" err="1"/>
              <a:t>Layers</a:t>
            </a:r>
            <a:r>
              <a:rPr lang="pt-BR" dirty="0"/>
              <a:t>) com funções </a:t>
            </a:r>
            <a:r>
              <a:rPr lang="pt-BR" dirty="0" smtClean="0"/>
              <a:t>específicas, </a:t>
            </a:r>
            <a:r>
              <a:rPr lang="pt-BR" dirty="0"/>
              <a:t>organizadas em:</a:t>
            </a:r>
          </a:p>
          <a:p>
            <a:pPr lvl="2"/>
            <a:r>
              <a:rPr lang="pt-BR" dirty="0"/>
              <a:t>Camadas de convolução (</a:t>
            </a:r>
            <a:r>
              <a:rPr lang="pt-BR" dirty="0" err="1"/>
              <a:t>Convolutional</a:t>
            </a:r>
            <a:r>
              <a:rPr lang="pt-BR" dirty="0"/>
              <a:t> </a:t>
            </a:r>
            <a:r>
              <a:rPr lang="pt-BR" dirty="0" err="1"/>
              <a:t>Layers</a:t>
            </a:r>
            <a:r>
              <a:rPr lang="pt-BR" dirty="0"/>
              <a:t>)</a:t>
            </a:r>
          </a:p>
          <a:p>
            <a:pPr lvl="3"/>
            <a:r>
              <a:rPr lang="pt-BR" dirty="0"/>
              <a:t>Aprendem a representação do </a:t>
            </a:r>
            <a:r>
              <a:rPr lang="pt-BR" dirty="0" smtClean="0"/>
              <a:t>problema, a </a:t>
            </a:r>
            <a:r>
              <a:rPr lang="pt-BR" dirty="0"/>
              <a:t>extração de características. </a:t>
            </a:r>
          </a:p>
          <a:p>
            <a:pPr lvl="2"/>
            <a:r>
              <a:rPr lang="pt-BR" dirty="0"/>
              <a:t>Camadas totalmente conectadas (</a:t>
            </a:r>
            <a:r>
              <a:rPr lang="pt-BR" dirty="0" err="1"/>
              <a:t>Dense</a:t>
            </a:r>
            <a:r>
              <a:rPr lang="pt-BR" dirty="0"/>
              <a:t> </a:t>
            </a:r>
            <a:r>
              <a:rPr lang="pt-BR" dirty="0" err="1"/>
              <a:t>Layers</a:t>
            </a:r>
            <a:r>
              <a:rPr lang="pt-BR" dirty="0"/>
              <a:t>) </a:t>
            </a:r>
          </a:p>
          <a:p>
            <a:pPr lvl="3"/>
            <a:r>
              <a:rPr lang="pt-BR" dirty="0"/>
              <a:t>Realizam a classificação (ou regressão, se for o caso)</a:t>
            </a:r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11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11F871-95A1-42A4-BDC6-E13C915F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CNN </a:t>
            </a:r>
            <a:r>
              <a:rPr lang="pt-BR" dirty="0" err="1"/>
              <a:t>Model</a:t>
            </a: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xmlns="" id="{334BA951-1B62-40D6-8676-E95CB28C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Exemplo (</a:t>
            </a:r>
            <a:r>
              <a:rPr lang="pt-BR" dirty="0" err="1"/>
              <a:t>LeNet</a:t>
            </a:r>
            <a:r>
              <a:rPr lang="pt-BR" dirty="0"/>
              <a:t> com 7</a:t>
            </a:r>
            <a:r>
              <a:rPr lang="pt-BR" dirty="0" smtClean="0"/>
              <a:t> </a:t>
            </a:r>
            <a:r>
              <a:rPr lang="pt-BR" dirty="0"/>
              <a:t>camadas)</a:t>
            </a:r>
          </a:p>
          <a:p>
            <a:endParaRPr lang="pt-BR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53A966DC-5029-410E-8EB3-CCE866F47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196" y="2114245"/>
            <a:ext cx="7764812" cy="300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9B5649F6-7688-4B59-B1FA-044BC313AFFA}"/>
              </a:ext>
            </a:extLst>
          </p:cNvPr>
          <p:cNvSpPr/>
          <p:nvPr/>
        </p:nvSpPr>
        <p:spPr>
          <a:xfrm>
            <a:off x="1224793" y="5194785"/>
            <a:ext cx="100583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</a:rPr>
              <a:t>Y. </a:t>
            </a:r>
            <a:r>
              <a:rPr lang="pt-BR" sz="1100" dirty="0" err="1">
                <a:latin typeface="Arial" panose="020B0604020202020204" pitchFamily="34" charset="0"/>
              </a:rPr>
              <a:t>LeCun</a:t>
            </a:r>
            <a:r>
              <a:rPr lang="pt-BR" sz="1100" dirty="0">
                <a:latin typeface="Arial" panose="020B0604020202020204" pitchFamily="34" charset="0"/>
              </a:rPr>
              <a:t>, B. </a:t>
            </a:r>
            <a:r>
              <a:rPr lang="pt-BR" sz="1100" dirty="0" err="1">
                <a:latin typeface="Arial" panose="020B0604020202020204" pitchFamily="34" charset="0"/>
              </a:rPr>
              <a:t>Boser</a:t>
            </a:r>
            <a:r>
              <a:rPr lang="pt-BR" sz="1100" dirty="0">
                <a:latin typeface="Arial" panose="020B0604020202020204" pitchFamily="34" charset="0"/>
              </a:rPr>
              <a:t>, J. S. </a:t>
            </a:r>
            <a:r>
              <a:rPr lang="pt-BR" sz="1100" dirty="0" err="1">
                <a:latin typeface="Arial" panose="020B0604020202020204" pitchFamily="34" charset="0"/>
              </a:rPr>
              <a:t>Denker</a:t>
            </a:r>
            <a:r>
              <a:rPr lang="pt-BR" sz="1100" dirty="0">
                <a:latin typeface="Arial" panose="020B0604020202020204" pitchFamily="34" charset="0"/>
              </a:rPr>
              <a:t>, D. Henderson, R. E. Howard, W. Hubbard, </a:t>
            </a:r>
            <a:r>
              <a:rPr lang="pt-BR" sz="1100" dirty="0" err="1">
                <a:latin typeface="Arial" panose="020B0604020202020204" pitchFamily="34" charset="0"/>
              </a:rPr>
              <a:t>and</a:t>
            </a:r>
            <a:r>
              <a:rPr lang="pt-BR" sz="1100" dirty="0">
                <a:latin typeface="Arial" panose="020B0604020202020204" pitchFamily="34" charset="0"/>
              </a:rPr>
              <a:t> L. D. </a:t>
            </a:r>
            <a:r>
              <a:rPr lang="pt-BR" sz="1100" dirty="0" err="1">
                <a:latin typeface="Arial" panose="020B0604020202020204" pitchFamily="34" charset="0"/>
              </a:rPr>
              <a:t>Jackel</a:t>
            </a:r>
            <a:r>
              <a:rPr lang="pt-BR" sz="1100" dirty="0">
                <a:latin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</a:rPr>
              <a:t>Backpropagation</a:t>
            </a:r>
            <a:r>
              <a:rPr lang="pt-BR" sz="1100" dirty="0">
                <a:latin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</a:rPr>
              <a:t>applied</a:t>
            </a:r>
            <a:r>
              <a:rPr lang="pt-BR" sz="1100" dirty="0">
                <a:latin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</a:rPr>
              <a:t>to</a:t>
            </a:r>
            <a:r>
              <a:rPr lang="pt-BR" sz="1100" dirty="0">
                <a:latin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</a:rPr>
              <a:t>handwritten</a:t>
            </a:r>
            <a:r>
              <a:rPr lang="pt-BR" sz="1100" dirty="0">
                <a:latin typeface="Arial" panose="020B0604020202020204" pitchFamily="34" charset="0"/>
              </a:rPr>
              <a:t> zip </a:t>
            </a:r>
            <a:r>
              <a:rPr lang="pt-BR" sz="1100" dirty="0" err="1">
                <a:latin typeface="Arial" panose="020B0604020202020204" pitchFamily="34" charset="0"/>
              </a:rPr>
              <a:t>code</a:t>
            </a:r>
            <a:r>
              <a:rPr lang="pt-BR" sz="1100" dirty="0">
                <a:latin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</a:rPr>
              <a:t>recognition</a:t>
            </a:r>
            <a:r>
              <a:rPr lang="pt-BR" sz="1100" dirty="0">
                <a:latin typeface="Arial" panose="020B0604020202020204" pitchFamily="34" charset="0"/>
              </a:rPr>
              <a:t>. Neural </a:t>
            </a:r>
            <a:r>
              <a:rPr lang="pt-BR" sz="1100" dirty="0" err="1">
                <a:latin typeface="Arial" panose="020B0604020202020204" pitchFamily="34" charset="0"/>
              </a:rPr>
              <a:t>Computation</a:t>
            </a:r>
            <a:r>
              <a:rPr lang="pt-BR" sz="1100" dirty="0">
                <a:latin typeface="Arial" panose="020B0604020202020204" pitchFamily="34" charset="0"/>
              </a:rPr>
              <a:t> 1989.</a:t>
            </a:r>
          </a:p>
          <a:p>
            <a:endParaRPr lang="pt-BR" sz="1100" dirty="0">
              <a:latin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</a:rPr>
              <a:t>Y. </a:t>
            </a:r>
            <a:r>
              <a:rPr lang="pt-BR" sz="1100" dirty="0" err="1">
                <a:latin typeface="Arial" panose="020B0604020202020204" pitchFamily="34" charset="0"/>
              </a:rPr>
              <a:t>LeCun</a:t>
            </a:r>
            <a:r>
              <a:rPr lang="pt-BR" sz="1100" dirty="0">
                <a:latin typeface="Arial" panose="020B0604020202020204" pitchFamily="34" charset="0"/>
              </a:rPr>
              <a:t>, L. </a:t>
            </a:r>
            <a:r>
              <a:rPr lang="pt-BR" sz="1100" dirty="0" err="1">
                <a:latin typeface="Arial" panose="020B0604020202020204" pitchFamily="34" charset="0"/>
              </a:rPr>
              <a:t>Bottou</a:t>
            </a:r>
            <a:r>
              <a:rPr lang="pt-BR" sz="1100" dirty="0">
                <a:latin typeface="Arial" panose="020B0604020202020204" pitchFamily="34" charset="0"/>
              </a:rPr>
              <a:t>, Y. </a:t>
            </a:r>
            <a:r>
              <a:rPr lang="pt-BR" sz="1100" dirty="0" err="1">
                <a:latin typeface="Arial" panose="020B0604020202020204" pitchFamily="34" charset="0"/>
              </a:rPr>
              <a:t>Bengio</a:t>
            </a:r>
            <a:r>
              <a:rPr lang="pt-BR" sz="1100" dirty="0">
                <a:latin typeface="Arial" panose="020B0604020202020204" pitchFamily="34" charset="0"/>
              </a:rPr>
              <a:t>, </a:t>
            </a:r>
            <a:r>
              <a:rPr lang="pt-BR" sz="1100" dirty="0" err="1">
                <a:latin typeface="Arial" panose="020B0604020202020204" pitchFamily="34" charset="0"/>
              </a:rPr>
              <a:t>and</a:t>
            </a:r>
            <a:r>
              <a:rPr lang="pt-BR" sz="1100" dirty="0">
                <a:latin typeface="Arial" panose="020B0604020202020204" pitchFamily="34" charset="0"/>
              </a:rPr>
              <a:t> P. </a:t>
            </a:r>
            <a:r>
              <a:rPr lang="pt-BR" sz="1100" dirty="0" err="1">
                <a:latin typeface="Arial" panose="020B0604020202020204" pitchFamily="34" charset="0"/>
              </a:rPr>
              <a:t>Haffner</a:t>
            </a:r>
            <a:r>
              <a:rPr lang="pt-BR" sz="1100" dirty="0">
                <a:latin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</a:rPr>
              <a:t>Gradient-based</a:t>
            </a:r>
            <a:r>
              <a:rPr lang="pt-BR" sz="1100" dirty="0">
                <a:latin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</a:rPr>
              <a:t>learning</a:t>
            </a:r>
            <a:r>
              <a:rPr lang="pt-BR" sz="1100" dirty="0">
                <a:latin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</a:rPr>
              <a:t>applied</a:t>
            </a:r>
            <a:r>
              <a:rPr lang="pt-BR" sz="1100" dirty="0">
                <a:latin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</a:rPr>
              <a:t>to</a:t>
            </a:r>
            <a:r>
              <a:rPr lang="pt-BR" sz="1100" dirty="0">
                <a:latin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</a:rPr>
              <a:t>document</a:t>
            </a:r>
            <a:r>
              <a:rPr lang="pt-BR" sz="1100" dirty="0">
                <a:latin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</a:rPr>
              <a:t>recognition.Proceedings</a:t>
            </a:r>
            <a:r>
              <a:rPr lang="pt-BR" sz="1100" dirty="0">
                <a:latin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</a:rPr>
              <a:t>of</a:t>
            </a:r>
            <a:r>
              <a:rPr lang="pt-BR" sz="1100" dirty="0">
                <a:latin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</a:rPr>
              <a:t>the</a:t>
            </a:r>
            <a:r>
              <a:rPr lang="pt-BR" sz="1100" dirty="0">
                <a:latin typeface="Arial" panose="020B0604020202020204" pitchFamily="34" charset="0"/>
              </a:rPr>
              <a:t> IEEE, </a:t>
            </a:r>
            <a:r>
              <a:rPr lang="pt-BR" sz="1100" dirty="0" err="1">
                <a:latin typeface="Arial" panose="020B0604020202020204" pitchFamily="34" charset="0"/>
              </a:rPr>
              <a:t>november</a:t>
            </a:r>
            <a:r>
              <a:rPr lang="pt-BR" sz="1100" dirty="0">
                <a:latin typeface="Arial" panose="020B0604020202020204" pitchFamily="34" charset="0"/>
              </a:rPr>
              <a:t> 1998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253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CNN usando </a:t>
            </a:r>
            <a:r>
              <a:rPr lang="pt-BR" dirty="0" err="1" smtClean="0"/>
              <a:t>Keras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156676" y="2063261"/>
            <a:ext cx="107774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# Exemplo CNN (</a:t>
            </a:r>
            <a:r>
              <a:rPr lang="pt-BR" sz="1400" dirty="0" err="1" smtClean="0"/>
              <a:t>LeNet</a:t>
            </a:r>
            <a:r>
              <a:rPr lang="pt-BR" sz="1400" dirty="0" smtClean="0"/>
              <a:t> simples)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weight_decay</a:t>
            </a:r>
            <a:r>
              <a:rPr lang="en-US" sz="1400" dirty="0"/>
              <a:t> = 1e-4</a:t>
            </a:r>
          </a:p>
          <a:p>
            <a:r>
              <a:rPr lang="en-US" sz="1400" dirty="0" smtClean="0"/>
              <a:t>model</a:t>
            </a:r>
            <a:r>
              <a:rPr lang="en-US" sz="1400" dirty="0"/>
              <a:t> = Sequential()</a:t>
            </a:r>
          </a:p>
          <a:p>
            <a:endParaRPr lang="en-US" sz="1400" dirty="0"/>
          </a:p>
          <a:p>
            <a:r>
              <a:rPr lang="en-US" sz="1400" dirty="0" err="1" smtClean="0"/>
              <a:t>model.add</a:t>
            </a:r>
            <a:r>
              <a:rPr lang="en-US" sz="1400" dirty="0" smtClean="0"/>
              <a:t>(Conv2D(4,</a:t>
            </a:r>
            <a:r>
              <a:rPr lang="en-US" sz="1400" dirty="0"/>
              <a:t> (5,5), padding</a:t>
            </a:r>
            <a:r>
              <a:rPr lang="en-US" sz="1400" dirty="0" smtClean="0"/>
              <a:t>=</a:t>
            </a:r>
            <a:r>
              <a:rPr lang="en-US" sz="1400" dirty="0"/>
              <a:t>'</a:t>
            </a:r>
            <a:r>
              <a:rPr lang="en-US" sz="1400" dirty="0" smtClean="0"/>
              <a:t>valid',</a:t>
            </a:r>
            <a:r>
              <a:rPr lang="en-US" sz="1400" dirty="0"/>
              <a:t> </a:t>
            </a:r>
            <a:r>
              <a:rPr lang="en-US" sz="1400" dirty="0" err="1"/>
              <a:t>kernel_regularizer</a:t>
            </a:r>
            <a:r>
              <a:rPr lang="en-US" sz="1400" dirty="0"/>
              <a:t>=regularizers.l2(</a:t>
            </a:r>
            <a:r>
              <a:rPr lang="en-US" sz="1400" dirty="0" err="1"/>
              <a:t>weight_decay</a:t>
            </a:r>
            <a:r>
              <a:rPr lang="en-US" sz="1400" dirty="0"/>
              <a:t>), activation='</a:t>
            </a:r>
            <a:r>
              <a:rPr lang="en-US" sz="1400" dirty="0" err="1"/>
              <a:t>relu</a:t>
            </a:r>
            <a:r>
              <a:rPr lang="en-US" sz="1400" dirty="0"/>
              <a:t>', </a:t>
            </a:r>
            <a:r>
              <a:rPr lang="en-US" sz="1400" dirty="0" err="1"/>
              <a:t>input_shape</a:t>
            </a:r>
            <a:r>
              <a:rPr lang="en-US" sz="1400" dirty="0"/>
              <a:t>=</a:t>
            </a:r>
            <a:r>
              <a:rPr lang="en-US" sz="1400" dirty="0" err="1"/>
              <a:t>x_train.shape</a:t>
            </a:r>
            <a:r>
              <a:rPr lang="en-US" sz="1400" dirty="0"/>
              <a:t>[1:]))</a:t>
            </a:r>
          </a:p>
          <a:p>
            <a:r>
              <a:rPr lang="en-US" sz="1400" dirty="0" err="1" smtClean="0"/>
              <a:t>model.add</a:t>
            </a:r>
            <a:r>
              <a:rPr lang="en-US" sz="1400" dirty="0" smtClean="0"/>
              <a:t>(MaxPooling2D(</a:t>
            </a:r>
            <a:r>
              <a:rPr lang="en-US" sz="1400" dirty="0" err="1" smtClean="0"/>
              <a:t>pool_size</a:t>
            </a:r>
            <a:r>
              <a:rPr lang="en-US" sz="1400" dirty="0"/>
              <a:t>=(2,2)))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 smtClean="0"/>
              <a:t>model.add</a:t>
            </a:r>
            <a:r>
              <a:rPr lang="en-US" sz="1400" dirty="0" smtClean="0"/>
              <a:t>(Conv2D(12,</a:t>
            </a:r>
            <a:r>
              <a:rPr lang="en-US" sz="1400" dirty="0"/>
              <a:t> (5,5), padding</a:t>
            </a:r>
            <a:r>
              <a:rPr lang="en-US" sz="1400" dirty="0" smtClean="0"/>
              <a:t>='valid</a:t>
            </a:r>
            <a:r>
              <a:rPr lang="en-US" sz="1400" dirty="0"/>
              <a:t>'</a:t>
            </a:r>
            <a:r>
              <a:rPr lang="en-US" sz="1400" dirty="0" smtClean="0"/>
              <a:t>,</a:t>
            </a:r>
            <a:r>
              <a:rPr lang="en-US" sz="1400" dirty="0"/>
              <a:t> activation='</a:t>
            </a:r>
            <a:r>
              <a:rPr lang="en-US" sz="1400" dirty="0" err="1"/>
              <a:t>relu</a:t>
            </a:r>
            <a:r>
              <a:rPr lang="en-US" sz="1400" dirty="0"/>
              <a:t>', </a:t>
            </a:r>
            <a:r>
              <a:rPr lang="en-US" sz="1400" dirty="0" err="1"/>
              <a:t>kernel_regularizer</a:t>
            </a:r>
            <a:r>
              <a:rPr lang="en-US" sz="1400" dirty="0"/>
              <a:t>=regularizers.l2(</a:t>
            </a:r>
            <a:r>
              <a:rPr lang="en-US" sz="1400" dirty="0" err="1"/>
              <a:t>weight_decay</a:t>
            </a:r>
            <a:r>
              <a:rPr lang="en-US" sz="1400" dirty="0"/>
              <a:t>)))</a:t>
            </a:r>
          </a:p>
          <a:p>
            <a:r>
              <a:rPr lang="en-US" sz="1400" dirty="0" err="1" smtClean="0"/>
              <a:t>model.add</a:t>
            </a:r>
            <a:r>
              <a:rPr lang="en-US" sz="1400" dirty="0" smtClean="0"/>
              <a:t>(MaxPooling2D(</a:t>
            </a:r>
            <a:r>
              <a:rPr lang="en-US" sz="1400" dirty="0" err="1" smtClean="0"/>
              <a:t>pool_size</a:t>
            </a:r>
            <a:r>
              <a:rPr lang="en-US" sz="1400" dirty="0"/>
              <a:t>=(2,2)))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 smtClean="0"/>
              <a:t>model.add</a:t>
            </a:r>
            <a:r>
              <a:rPr lang="en-US" sz="1400" dirty="0" smtClean="0"/>
              <a:t>(Flatten</a:t>
            </a:r>
            <a:r>
              <a:rPr lang="en-US" sz="1400" dirty="0"/>
              <a:t>())</a:t>
            </a:r>
          </a:p>
          <a:p>
            <a:r>
              <a:rPr lang="en-US" sz="1400" dirty="0" err="1" smtClean="0"/>
              <a:t>model.add</a:t>
            </a:r>
            <a:r>
              <a:rPr lang="en-US" sz="1400" dirty="0" smtClean="0"/>
              <a:t>(Dense(300</a:t>
            </a:r>
            <a:r>
              <a:rPr lang="en-US" sz="1400" dirty="0"/>
              <a:t>, activation='</a:t>
            </a:r>
            <a:r>
              <a:rPr lang="en-US" sz="1400" dirty="0" err="1"/>
              <a:t>relu</a:t>
            </a:r>
            <a:r>
              <a:rPr lang="en-US" sz="1400" dirty="0"/>
              <a:t>'))</a:t>
            </a:r>
          </a:p>
          <a:p>
            <a:r>
              <a:rPr lang="en-US" sz="1400" dirty="0" err="1" smtClean="0"/>
              <a:t>model.add</a:t>
            </a:r>
            <a:r>
              <a:rPr lang="en-US" sz="1400" dirty="0" smtClean="0"/>
              <a:t>(Dense(10,</a:t>
            </a:r>
            <a:r>
              <a:rPr lang="en-US" sz="1400" dirty="0"/>
              <a:t> activation='</a:t>
            </a:r>
            <a:r>
              <a:rPr lang="en-US" sz="1400" dirty="0" err="1"/>
              <a:t>softmax</a:t>
            </a:r>
            <a:r>
              <a:rPr lang="en-US" sz="1400" dirty="0"/>
              <a:t>'))</a:t>
            </a:r>
          </a:p>
          <a:p>
            <a:r>
              <a:rPr lang="en-US" sz="1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467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C7E2B7-7901-4B56-8CCF-731496BF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8406786-AAFC-4D28-BBB2-827B1A41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pt-BR" dirty="0"/>
              <a:t>Parâmetros principais</a:t>
            </a:r>
          </a:p>
          <a:p>
            <a:pPr lvl="2">
              <a:buFontTx/>
              <a:buChar char="-"/>
            </a:pPr>
            <a:r>
              <a:rPr lang="pt-BR" sz="1300" dirty="0"/>
              <a:t>Tamanho do </a:t>
            </a:r>
            <a:r>
              <a:rPr lang="pt-BR" sz="1300" dirty="0" err="1"/>
              <a:t>kernel</a:t>
            </a:r>
            <a:r>
              <a:rPr lang="pt-BR" sz="1300" dirty="0"/>
              <a:t> (máscara)</a:t>
            </a:r>
          </a:p>
          <a:p>
            <a:pPr lvl="2">
              <a:buFontTx/>
              <a:buChar char="-"/>
            </a:pPr>
            <a:r>
              <a:rPr lang="pt-BR" sz="1300" dirty="0"/>
              <a:t>Valor do passo (</a:t>
            </a:r>
            <a:r>
              <a:rPr lang="pt-BR" sz="1300" dirty="0" err="1"/>
              <a:t>stride</a:t>
            </a:r>
            <a:r>
              <a:rPr lang="pt-BR" sz="1300" dirty="0"/>
              <a:t>)</a:t>
            </a:r>
          </a:p>
          <a:p>
            <a:pPr lvl="2">
              <a:buFontTx/>
              <a:buChar char="-"/>
            </a:pPr>
            <a:r>
              <a:rPr lang="pt-BR" sz="1300" dirty="0"/>
              <a:t>Uso de </a:t>
            </a:r>
            <a:r>
              <a:rPr lang="pt-BR" sz="1300" dirty="0" err="1"/>
              <a:t>padding</a:t>
            </a:r>
            <a:r>
              <a:rPr lang="pt-BR" sz="1300" dirty="0"/>
              <a:t> (</a:t>
            </a:r>
            <a:r>
              <a:rPr lang="pt-BR" sz="1300" dirty="0" err="1"/>
              <a:t>prenchimento</a:t>
            </a:r>
            <a:r>
              <a:rPr lang="pt-BR" sz="1300" dirty="0"/>
              <a:t>)</a:t>
            </a:r>
          </a:p>
          <a:p>
            <a:pPr lvl="1">
              <a:buFontTx/>
              <a:buChar char="-"/>
            </a:pPr>
            <a:endParaRPr lang="pt-BR" dirty="0" smtClean="0"/>
          </a:p>
          <a:p>
            <a:pPr lvl="1">
              <a:buFontTx/>
              <a:buChar char="-"/>
            </a:pPr>
            <a:endParaRPr lang="pt-BR" dirty="0"/>
          </a:p>
          <a:p>
            <a:pPr lvl="1">
              <a:buFontTx/>
              <a:buChar char="-"/>
            </a:pPr>
            <a:endParaRPr lang="pt-BR" dirty="0" smtClean="0"/>
          </a:p>
          <a:p>
            <a:pPr lvl="1">
              <a:buFontTx/>
              <a:buChar char="-"/>
            </a:pPr>
            <a:endParaRPr lang="pt-BR" dirty="0"/>
          </a:p>
          <a:p>
            <a:pPr lvl="1">
              <a:buFontTx/>
              <a:buChar char="-"/>
            </a:pPr>
            <a:endParaRPr lang="pt-BR" dirty="0" smtClean="0"/>
          </a:p>
          <a:p>
            <a:pPr lvl="1">
              <a:buFontTx/>
              <a:buChar char="-"/>
            </a:pPr>
            <a:endParaRPr lang="pt-BR" dirty="0"/>
          </a:p>
          <a:p>
            <a:pPr lvl="1">
              <a:buFontTx/>
              <a:buChar char="-"/>
            </a:pPr>
            <a:endParaRPr lang="pt-BR" dirty="0" smtClean="0"/>
          </a:p>
          <a:p>
            <a:pPr lvl="1">
              <a:buFontTx/>
              <a:buChar char="-"/>
            </a:pPr>
            <a:endParaRPr lang="pt-BR" dirty="0"/>
          </a:p>
          <a:p>
            <a:pPr lvl="1">
              <a:buFontTx/>
              <a:buChar char="-"/>
            </a:pPr>
            <a:endParaRPr lang="pt-BR" dirty="0" smtClean="0"/>
          </a:p>
          <a:p>
            <a:pPr lvl="1">
              <a:buFontTx/>
              <a:buChar char="-"/>
            </a:pPr>
            <a:r>
              <a:rPr lang="pt-BR" sz="1700" dirty="0" smtClean="0">
                <a:hlinkClick r:id="rId2"/>
              </a:rPr>
              <a:t>Link para documentação do </a:t>
            </a:r>
            <a:r>
              <a:rPr lang="pt-BR" sz="1700" dirty="0" err="1" smtClean="0">
                <a:hlinkClick r:id="rId2"/>
              </a:rPr>
              <a:t>Keras</a:t>
            </a:r>
            <a:endParaRPr lang="pt-BR" sz="17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C9620C40-74D6-4B56-A657-E5421249A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723" y="3204636"/>
            <a:ext cx="4296123" cy="198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F363338A-9A45-4550-8B8D-C1A3D9606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03" y="3126153"/>
            <a:ext cx="3572065" cy="214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8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324FE8-87BB-45E6-8E37-4D3E78F4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37573"/>
            <a:ext cx="10058400" cy="1450757"/>
          </a:xfrm>
        </p:spPr>
        <p:txBody>
          <a:bodyPr/>
          <a:lstStyle/>
          <a:p>
            <a:r>
              <a:rPr lang="pt-BR" dirty="0" err="1"/>
              <a:t>Pooling</a:t>
            </a:r>
            <a:r>
              <a:rPr lang="pt-BR" dirty="0"/>
              <a:t> (Agregação)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72C184A-960A-4FF9-AAED-6E22F277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Redução de </a:t>
            </a:r>
            <a:r>
              <a:rPr lang="pt-BR" dirty="0" smtClean="0"/>
              <a:t>escala</a:t>
            </a:r>
          </a:p>
          <a:p>
            <a:pPr lvl="1">
              <a:lnSpc>
                <a:spcPct val="80000"/>
              </a:lnSpc>
              <a:buFontTx/>
              <a:buChar char="-"/>
            </a:pPr>
            <a:r>
              <a:rPr lang="pt-BR" sz="1600" dirty="0" smtClean="0"/>
              <a:t>Principais parâmetros</a:t>
            </a:r>
            <a:endParaRPr lang="pt-BR" sz="1600" dirty="0"/>
          </a:p>
          <a:p>
            <a:pPr lvl="2">
              <a:lnSpc>
                <a:spcPct val="80000"/>
              </a:lnSpc>
              <a:buFontTx/>
              <a:buChar char="-"/>
            </a:pPr>
            <a:r>
              <a:rPr lang="pt-BR" sz="1200" dirty="0" smtClean="0"/>
              <a:t>Tipo</a:t>
            </a:r>
            <a:r>
              <a:rPr lang="pt-BR" sz="1200" dirty="0"/>
              <a:t>: Max, </a:t>
            </a:r>
            <a:r>
              <a:rPr lang="pt-BR" sz="1200" dirty="0" err="1"/>
              <a:t>Avg</a:t>
            </a:r>
            <a:r>
              <a:rPr lang="pt-BR" sz="1200" dirty="0"/>
              <a:t>, </a:t>
            </a:r>
            <a:r>
              <a:rPr lang="pt-BR" sz="1200" dirty="0" err="1"/>
              <a:t>Mean</a:t>
            </a:r>
            <a:endParaRPr lang="pt-BR" sz="1200" dirty="0"/>
          </a:p>
          <a:p>
            <a:pPr lvl="2">
              <a:lnSpc>
                <a:spcPct val="80000"/>
              </a:lnSpc>
              <a:buFontTx/>
              <a:buChar char="-"/>
            </a:pPr>
            <a:r>
              <a:rPr lang="pt-BR" sz="1200" dirty="0" smtClean="0"/>
              <a:t>Tamanho do filtro</a:t>
            </a:r>
            <a:endParaRPr lang="pt-BR" sz="1200" dirty="0"/>
          </a:p>
          <a:p>
            <a:pPr lvl="2">
              <a:lnSpc>
                <a:spcPct val="80000"/>
              </a:lnSpc>
              <a:buFontTx/>
              <a:buChar char="-"/>
            </a:pPr>
            <a:r>
              <a:rPr lang="pt-BR" sz="1200" dirty="0" err="1" smtClean="0"/>
              <a:t>Stride</a:t>
            </a:r>
            <a:endParaRPr lang="pt-BR" sz="1200" dirty="0" smtClean="0"/>
          </a:p>
          <a:p>
            <a:pPr lvl="1">
              <a:lnSpc>
                <a:spcPct val="80000"/>
              </a:lnSpc>
              <a:buFontTx/>
              <a:buChar char="-"/>
            </a:pPr>
            <a:endParaRPr lang="pt-BR" sz="1600" dirty="0"/>
          </a:p>
          <a:p>
            <a:pPr lvl="1">
              <a:lnSpc>
                <a:spcPct val="80000"/>
              </a:lnSpc>
              <a:buFontTx/>
              <a:buChar char="-"/>
            </a:pPr>
            <a:endParaRPr lang="pt-BR" sz="1600" dirty="0" smtClean="0"/>
          </a:p>
          <a:p>
            <a:pPr lvl="1">
              <a:lnSpc>
                <a:spcPct val="80000"/>
              </a:lnSpc>
              <a:buFontTx/>
              <a:buChar char="-"/>
            </a:pPr>
            <a:endParaRPr lang="pt-BR" sz="1600" dirty="0"/>
          </a:p>
          <a:p>
            <a:pPr lvl="1">
              <a:lnSpc>
                <a:spcPct val="80000"/>
              </a:lnSpc>
              <a:buFontTx/>
              <a:buChar char="-"/>
            </a:pPr>
            <a:endParaRPr lang="pt-BR" sz="1600" dirty="0" smtClean="0"/>
          </a:p>
          <a:p>
            <a:pPr lvl="1">
              <a:lnSpc>
                <a:spcPct val="80000"/>
              </a:lnSpc>
              <a:buFontTx/>
              <a:buChar char="-"/>
            </a:pPr>
            <a:endParaRPr lang="pt-BR" sz="1600" dirty="0"/>
          </a:p>
          <a:p>
            <a:pPr lvl="1">
              <a:lnSpc>
                <a:spcPct val="80000"/>
              </a:lnSpc>
              <a:buFontTx/>
              <a:buChar char="-"/>
            </a:pPr>
            <a:endParaRPr lang="pt-BR" sz="1600" dirty="0" smtClean="0"/>
          </a:p>
          <a:p>
            <a:pPr lvl="1">
              <a:lnSpc>
                <a:spcPct val="80000"/>
              </a:lnSpc>
              <a:buFontTx/>
              <a:buChar char="-"/>
            </a:pPr>
            <a:endParaRPr lang="pt-BR" sz="1600" dirty="0"/>
          </a:p>
          <a:p>
            <a:pPr lvl="1">
              <a:lnSpc>
                <a:spcPct val="80000"/>
              </a:lnSpc>
              <a:buFontTx/>
              <a:buChar char="-"/>
            </a:pPr>
            <a:r>
              <a:rPr lang="pt-BR" sz="1600" dirty="0" smtClean="0">
                <a:hlinkClick r:id="rId2"/>
              </a:rPr>
              <a:t>Link para documentação do </a:t>
            </a:r>
            <a:r>
              <a:rPr lang="pt-BR" sz="1600" dirty="0" err="1" smtClean="0">
                <a:hlinkClick r:id="rId2"/>
              </a:rPr>
              <a:t>Keras</a:t>
            </a:r>
            <a:endParaRPr lang="pt-BR" sz="16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1B61C1C7-2CEE-4398-A4EA-55437591B7AE}"/>
              </a:ext>
            </a:extLst>
          </p:cNvPr>
          <p:cNvSpPr/>
          <p:nvPr/>
        </p:nvSpPr>
        <p:spPr>
          <a:xfrm>
            <a:off x="5450535" y="4402858"/>
            <a:ext cx="2329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Source</a:t>
            </a:r>
            <a:r>
              <a:rPr lang="fr-FR" sz="1400" dirty="0"/>
              <a:t>: cs231n.stanford.edu</a:t>
            </a:r>
            <a:endParaRPr lang="pt-B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C4F17C-2930-4B03-9D72-46BACC5A3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43" y="1969274"/>
            <a:ext cx="4859337" cy="253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0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Regularizadores  </a:t>
            </a:r>
            <a:r>
              <a:rPr lang="pt-BR" sz="1600" dirty="0" smtClean="0"/>
              <a:t>(</a:t>
            </a:r>
            <a:r>
              <a:rPr lang="pt-BR" sz="1600" dirty="0" smtClean="0">
                <a:hlinkClick r:id="rId2"/>
              </a:rPr>
              <a:t>link para documentação do </a:t>
            </a:r>
            <a:r>
              <a:rPr lang="pt-BR" sz="1600" dirty="0" err="1" smtClean="0">
                <a:hlinkClick r:id="rId2"/>
              </a:rPr>
              <a:t>keras</a:t>
            </a:r>
            <a:r>
              <a:rPr lang="pt-BR" sz="1600" dirty="0" smtClean="0"/>
              <a:t>)</a:t>
            </a:r>
            <a:endParaRPr lang="en-US" sz="1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Aplicam penalidades aos parâmetros ou atividades das camadas da rede durante o treinamento.</a:t>
            </a:r>
          </a:p>
          <a:p>
            <a:r>
              <a:rPr lang="pt-BR" dirty="0" smtClean="0"/>
              <a:t>Principais:</a:t>
            </a:r>
          </a:p>
          <a:p>
            <a:r>
              <a:rPr lang="pt-BR" dirty="0" smtClean="0"/>
              <a:t>L1 (Lasso </a:t>
            </a:r>
            <a:r>
              <a:rPr lang="pt-BR" dirty="0" err="1" smtClean="0"/>
              <a:t>Regression</a:t>
            </a:r>
            <a:r>
              <a:rPr lang="pt-BR" dirty="0" smtClean="0"/>
              <a:t>) 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L2 (</a:t>
            </a:r>
            <a:r>
              <a:rPr lang="pt-BR" dirty="0" err="1" smtClean="0"/>
              <a:t>Ridge</a:t>
            </a:r>
            <a:r>
              <a:rPr lang="pt-BR" dirty="0" smtClean="0"/>
              <a:t> </a:t>
            </a:r>
            <a:r>
              <a:rPr lang="pt-BR" dirty="0" err="1" smtClean="0"/>
              <a:t>Regression</a:t>
            </a:r>
            <a:r>
              <a:rPr lang="pt-BR" dirty="0" smtClean="0"/>
              <a:t>)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Objetivo: ambos reduzem os valores dos pesos. A diferença é que o Lasso reduz para zero os coeficientes de </a:t>
            </a:r>
            <a:r>
              <a:rPr lang="pt-BR" dirty="0" err="1" smtClean="0"/>
              <a:t>features</a:t>
            </a:r>
            <a:r>
              <a:rPr lang="pt-BR" dirty="0" smtClean="0"/>
              <a:t> com pequena importância na rede já o </a:t>
            </a:r>
            <a:r>
              <a:rPr lang="pt-BR" dirty="0" err="1" smtClean="0"/>
              <a:t>Ridge</a:t>
            </a:r>
            <a:r>
              <a:rPr lang="pt-BR" dirty="0" smtClean="0"/>
              <a:t> reduz para valores pequenos porém diferentes de zero.</a:t>
            </a:r>
            <a:endParaRPr lang="pt-BR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740" y="4156683"/>
            <a:ext cx="2291862" cy="115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460" y="2636115"/>
            <a:ext cx="2521927" cy="122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822705" y="2343852"/>
            <a:ext cx="2719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Parâmetro de entrada</a:t>
            </a:r>
            <a:endParaRPr lang="en-US" sz="1200" dirty="0"/>
          </a:p>
        </p:txBody>
      </p:sp>
      <p:cxnSp>
        <p:nvCxnSpPr>
          <p:cNvPr id="7" name="Conector de seta reta 6"/>
          <p:cNvCxnSpPr>
            <a:stCxn id="6" idx="1"/>
          </p:cNvCxnSpPr>
          <p:nvPr/>
        </p:nvCxnSpPr>
        <p:spPr>
          <a:xfrm>
            <a:off x="5822705" y="2482352"/>
            <a:ext cx="335818" cy="448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59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Batch </a:t>
            </a:r>
            <a:r>
              <a:rPr lang="pt-BR" dirty="0" err="1" smtClean="0"/>
              <a:t>Normalization</a:t>
            </a:r>
            <a:r>
              <a:rPr lang="pt-BR" dirty="0"/>
              <a:t> </a:t>
            </a:r>
            <a:r>
              <a:rPr lang="pt-BR" sz="1600" dirty="0"/>
              <a:t>(</a:t>
            </a:r>
            <a:r>
              <a:rPr lang="pt-BR" sz="1600" dirty="0">
                <a:hlinkClick r:id="rId2"/>
              </a:rPr>
              <a:t>link para documentação do </a:t>
            </a:r>
            <a:r>
              <a:rPr lang="pt-BR" sz="1600" dirty="0" err="1">
                <a:hlinkClick r:id="rId2"/>
              </a:rPr>
              <a:t>keras</a:t>
            </a:r>
            <a:r>
              <a:rPr lang="pt-BR" sz="1600" dirty="0"/>
              <a:t>)</a:t>
            </a:r>
            <a:endParaRPr lang="en-US" sz="1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Durante o treinamento é feito o seguinte:</a:t>
            </a:r>
          </a:p>
          <a:p>
            <a:pPr lvl="1"/>
            <a:r>
              <a:rPr lang="pt-BR" dirty="0" smtClean="0"/>
              <a:t>1) Cálculo de média e variância dos ‘m’ exemplo no batch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2) Normalização da entrada da camada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3) Ajuste (escala e shift) para obter a saída da camada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06" y="2540000"/>
            <a:ext cx="2676373" cy="107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98" y="4073397"/>
            <a:ext cx="1479796" cy="73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1" y="5220519"/>
            <a:ext cx="1369890" cy="37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83200" y="5408612"/>
            <a:ext cx="2719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Aprendido durante o treinamento</a:t>
            </a:r>
            <a:endParaRPr lang="en-US" sz="1200" dirty="0"/>
          </a:p>
        </p:txBody>
      </p:sp>
      <p:cxnSp>
        <p:nvCxnSpPr>
          <p:cNvPr id="6" name="Conector de seta reta 5"/>
          <p:cNvCxnSpPr>
            <a:stCxn id="4" idx="1"/>
          </p:cNvCxnSpPr>
          <p:nvPr/>
        </p:nvCxnSpPr>
        <p:spPr>
          <a:xfrm flipH="1" flipV="1">
            <a:off x="4611078" y="5408613"/>
            <a:ext cx="672122" cy="138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16" idx="3"/>
          </p:cNvCxnSpPr>
          <p:nvPr/>
        </p:nvCxnSpPr>
        <p:spPr>
          <a:xfrm flipV="1">
            <a:off x="3649785" y="5447510"/>
            <a:ext cx="371231" cy="313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93970" y="5622907"/>
            <a:ext cx="3055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/>
              <a:t>Aprendido durante o treinamento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80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Dropout</a:t>
            </a:r>
            <a:r>
              <a:rPr lang="pt-BR" dirty="0"/>
              <a:t> </a:t>
            </a:r>
            <a:r>
              <a:rPr lang="pt-BR" sz="1800" dirty="0"/>
              <a:t>(</a:t>
            </a:r>
            <a:r>
              <a:rPr lang="pt-BR" sz="1800" dirty="0">
                <a:hlinkClick r:id="rId2"/>
              </a:rPr>
              <a:t>link para documentação do </a:t>
            </a:r>
            <a:r>
              <a:rPr lang="pt-BR" sz="1800" dirty="0" err="1">
                <a:hlinkClick r:id="rId2"/>
              </a:rPr>
              <a:t>keras</a:t>
            </a:r>
            <a:r>
              <a:rPr lang="pt-BR" sz="1800" dirty="0"/>
              <a:t>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Dropout </a:t>
            </a:r>
            <a:r>
              <a:rPr lang="en-US" dirty="0" err="1" smtClean="0"/>
              <a:t>proposto</a:t>
            </a:r>
            <a:r>
              <a:rPr lang="en-US" dirty="0" smtClean="0"/>
              <a:t> no </a:t>
            </a:r>
            <a:r>
              <a:rPr lang="en-US" dirty="0" err="1" smtClean="0"/>
              <a:t>artigo</a:t>
            </a:r>
            <a:r>
              <a:rPr lang="en-US" dirty="0" smtClean="0"/>
              <a:t>: </a:t>
            </a:r>
            <a:r>
              <a:rPr lang="en-US" dirty="0"/>
              <a:t>A Simple Way to Prevent Neural Networks </a:t>
            </a:r>
            <a:r>
              <a:rPr lang="en-US" dirty="0" smtClean="0"/>
              <a:t>from Overfitting. Journal </a:t>
            </a:r>
            <a:r>
              <a:rPr lang="en-US" dirty="0"/>
              <a:t>of Machine Learning Research 15 (2014) </a:t>
            </a:r>
            <a:r>
              <a:rPr lang="en-US" dirty="0" smtClean="0"/>
              <a:t>1929-1958.</a:t>
            </a:r>
          </a:p>
          <a:p>
            <a:pPr lvl="1"/>
            <a:r>
              <a:rPr lang="en-US" dirty="0" err="1" smtClean="0"/>
              <a:t>Atribui</a:t>
            </a:r>
            <a:r>
              <a:rPr lang="en-US" dirty="0" smtClean="0"/>
              <a:t> zero de forma </a:t>
            </a:r>
            <a:r>
              <a:rPr lang="en-US" dirty="0" err="1" smtClean="0"/>
              <a:t>aleatória</a:t>
            </a:r>
            <a:r>
              <a:rPr lang="en-US" dirty="0" smtClean="0"/>
              <a:t> zeros para a </a:t>
            </a:r>
            <a:r>
              <a:rPr lang="en-US" dirty="0" err="1" smtClean="0"/>
              <a:t>saída</a:t>
            </a:r>
            <a:r>
              <a:rPr lang="en-US" dirty="0" smtClean="0"/>
              <a:t> de </a:t>
            </a:r>
            <a:r>
              <a:rPr lang="en-US" dirty="0" err="1" smtClean="0"/>
              <a:t>neurônios</a:t>
            </a:r>
            <a:r>
              <a:rPr lang="en-US" dirty="0" smtClean="0"/>
              <a:t> de </a:t>
            </a:r>
            <a:r>
              <a:rPr lang="en-US" dirty="0" err="1" smtClean="0"/>
              <a:t>camadas</a:t>
            </a:r>
            <a:r>
              <a:rPr lang="en-US" dirty="0" smtClean="0"/>
              <a:t> </a:t>
            </a:r>
            <a:r>
              <a:rPr lang="en-US" dirty="0" err="1" smtClean="0"/>
              <a:t>ocultas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o </a:t>
            </a:r>
            <a:r>
              <a:rPr lang="en-US" dirty="0" err="1" smtClean="0"/>
              <a:t>treinamento</a:t>
            </a:r>
            <a:r>
              <a:rPr lang="en-US" dirty="0" smtClean="0"/>
              <a:t> da </a:t>
            </a:r>
            <a:r>
              <a:rPr lang="en-US" dirty="0" err="1" smtClean="0"/>
              <a:t>rede</a:t>
            </a:r>
            <a:r>
              <a:rPr lang="en-US" dirty="0" smtClean="0"/>
              <a:t>.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3115630"/>
            <a:ext cx="4405190" cy="23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8973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809</TotalTime>
  <Words>963</Words>
  <Application>Microsoft Office PowerPoint</Application>
  <PresentationFormat>Personalizar</PresentationFormat>
  <Paragraphs>186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Retrospectiva</vt:lpstr>
      <vt:lpstr>Convolutional Neural Network (CNN)</vt:lpstr>
      <vt:lpstr>Definição</vt:lpstr>
      <vt:lpstr>CNN Model</vt:lpstr>
      <vt:lpstr>CNN usando Keras</vt:lpstr>
      <vt:lpstr>Convolução</vt:lpstr>
      <vt:lpstr>Pooling (Agregação)</vt:lpstr>
      <vt:lpstr>Regularizadores  (link para documentação do keras)</vt:lpstr>
      <vt:lpstr>Batch Normalization (link para documentação do keras)</vt:lpstr>
      <vt:lpstr>Dropout (link para documentação do keras)</vt:lpstr>
      <vt:lpstr>Compilando o modelo  (Keras)</vt:lpstr>
      <vt:lpstr>Treinando o modelo (Keras)</vt:lpstr>
      <vt:lpstr>CNN - Fine Tuning</vt:lpstr>
      <vt:lpstr>CNN - Fine Tuning</vt:lpstr>
      <vt:lpstr>CNN - Fine Tuning</vt:lpstr>
      <vt:lpstr>CNN - Fine Tuning</vt:lpstr>
      <vt:lpstr>Data Augmentation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 (CNN)</dc:title>
  <dc:creator>Convidado</dc:creator>
  <cp:lastModifiedBy>Alceu</cp:lastModifiedBy>
  <cp:revision>65</cp:revision>
  <dcterms:created xsi:type="dcterms:W3CDTF">2019-11-18T15:47:02Z</dcterms:created>
  <dcterms:modified xsi:type="dcterms:W3CDTF">2019-11-29T13:29:52Z</dcterms:modified>
</cp:coreProperties>
</file>