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dab1c9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dab1c9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dab1c94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dab1c94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dab1c94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dab1c94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ab1c94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ab1c94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dab1c94e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dab1c94e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ab1c94e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dab1c94e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a848f77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a848f77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ab1c94e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dab1c94e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a848f772a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a848f772a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a848f772a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a848f772a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a848f772a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a848f772a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a848f772a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a848f772a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a848f772a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a848f772a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a848f772a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a848f772a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10.jpg"/><Relationship Id="rId7" Type="http://schemas.openxmlformats.org/officeDocument/2006/relationships/image" Target="../media/image6.jpg"/><Relationship Id="rId8"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8775" y="0"/>
            <a:ext cx="5667000" cy="55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1900">
                <a:solidFill>
                  <a:srgbClr val="000000"/>
                </a:solidFill>
              </a:rPr>
              <a:t>SEMINÁRIO DE DIREITO NA COMPUTAÇÃO</a:t>
            </a:r>
            <a:endParaRPr sz="1900">
              <a:solidFill>
                <a:srgbClr val="000000"/>
              </a:solidFill>
            </a:endParaRPr>
          </a:p>
        </p:txBody>
      </p:sp>
      <p:sp>
        <p:nvSpPr>
          <p:cNvPr id="55" name="Google Shape;55;p13"/>
          <p:cNvSpPr txBox="1"/>
          <p:nvPr>
            <p:ph idx="1" type="subTitle"/>
          </p:nvPr>
        </p:nvSpPr>
        <p:spPr>
          <a:xfrm>
            <a:off x="3371000" y="4345450"/>
            <a:ext cx="6104400" cy="930600"/>
          </a:xfrm>
          <a:prstGeom prst="rect">
            <a:avLst/>
          </a:prstGeom>
          <a:noFill/>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pt-BR" sz="1600">
                <a:solidFill>
                  <a:srgbClr val="000000"/>
                </a:solidFill>
              </a:rPr>
              <a:t>DOS DIREITOS AUTORAIS NA INFORMÁTICA</a:t>
            </a:r>
            <a:endParaRPr sz="1600">
              <a:solidFill>
                <a:srgbClr val="000000"/>
              </a:solidFill>
            </a:endParaRPr>
          </a:p>
          <a:p>
            <a:pPr indent="0" lvl="0" marL="0" rtl="0" algn="ctr">
              <a:lnSpc>
                <a:spcPct val="115000"/>
              </a:lnSpc>
              <a:spcBef>
                <a:spcPts val="300"/>
              </a:spcBef>
              <a:spcAft>
                <a:spcPts val="0"/>
              </a:spcAft>
              <a:buClr>
                <a:schemeClr val="dk1"/>
              </a:buClr>
              <a:buSzPts val="1100"/>
              <a:buFont typeface="Arial"/>
              <a:buNone/>
            </a:pPr>
            <a:r>
              <a:rPr lang="pt-BR" sz="1600">
                <a:solidFill>
                  <a:srgbClr val="000000"/>
                </a:solidFill>
              </a:rPr>
              <a:t>Lei nº 9.610 de 19 de Fevereiro de 1998 - Artigos 1 a 52</a:t>
            </a:r>
            <a:endParaRPr sz="1600">
              <a:solidFill>
                <a:srgbClr val="000000"/>
              </a:solidFill>
            </a:endParaRPr>
          </a:p>
          <a:p>
            <a:pPr indent="0" lvl="0" marL="0" rtl="0" algn="ctr">
              <a:spcBef>
                <a:spcPts val="300"/>
              </a:spcBef>
              <a:spcAft>
                <a:spcPts val="0"/>
              </a:spcAft>
              <a:buNone/>
            </a:pPr>
            <a:r>
              <a:t/>
            </a:r>
            <a:endParaRPr sz="1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Título III - Dos Direitos do Autor</a:t>
            </a:r>
            <a:endParaRPr/>
          </a:p>
          <a:p>
            <a:pPr indent="0" lvl="0" marL="0" rtl="0" algn="l">
              <a:spcBef>
                <a:spcPts val="0"/>
              </a:spcBef>
              <a:spcAft>
                <a:spcPts val="0"/>
              </a:spcAft>
              <a:buNone/>
            </a:pPr>
            <a:r>
              <a:rPr lang="pt-BR"/>
              <a:t>Capítulo III - Dos Direitos Patrimoniais do Autor e de sua Duração</a:t>
            </a:r>
            <a:endParaRPr/>
          </a:p>
          <a:p>
            <a:pPr indent="0" lvl="0" marL="0" rtl="0" algn="l">
              <a:spcBef>
                <a:spcPts val="0"/>
              </a:spcBef>
              <a:spcAft>
                <a:spcPts val="0"/>
              </a:spcAft>
              <a:buNone/>
            </a:pPr>
            <a:r>
              <a:t/>
            </a:r>
            <a:endParaRPr b="1">
              <a:solidFill>
                <a:srgbClr val="FFFFFF"/>
              </a:solidFill>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pt-BR"/>
              <a:t>Artigos 28 - 45</a:t>
            </a:r>
            <a:endParaRPr/>
          </a:p>
          <a:p>
            <a:pPr indent="-342900" lvl="0" marL="457200" rtl="0" algn="just">
              <a:lnSpc>
                <a:spcPct val="100000"/>
              </a:lnSpc>
              <a:spcBef>
                <a:spcPts val="0"/>
              </a:spcBef>
              <a:spcAft>
                <a:spcPts val="0"/>
              </a:spcAft>
              <a:buSzPts val="1800"/>
              <a:buChar char="●"/>
            </a:pPr>
            <a:r>
              <a:rPr lang="pt-BR"/>
              <a:t>Direito exclusivo do autor</a:t>
            </a:r>
            <a:endParaRPr/>
          </a:p>
          <a:p>
            <a:pPr indent="-342900" lvl="0" marL="457200" rtl="0" algn="just">
              <a:lnSpc>
                <a:spcPct val="100000"/>
              </a:lnSpc>
              <a:spcBef>
                <a:spcPts val="0"/>
              </a:spcBef>
              <a:spcAft>
                <a:spcPts val="0"/>
              </a:spcAft>
              <a:buSzPts val="1800"/>
              <a:buChar char="●"/>
            </a:pPr>
            <a:r>
              <a:rPr lang="pt-BR"/>
              <a:t>Dependência de autorização prévia do autor para utilização da obra</a:t>
            </a:r>
            <a:endParaRPr/>
          </a:p>
          <a:p>
            <a:pPr indent="-342900" lvl="0" marL="457200" rtl="0" algn="just">
              <a:lnSpc>
                <a:spcPct val="100000"/>
              </a:lnSpc>
              <a:spcBef>
                <a:spcPts val="0"/>
              </a:spcBef>
              <a:spcAft>
                <a:spcPts val="0"/>
              </a:spcAft>
              <a:buSzPts val="1800"/>
              <a:buChar char="●"/>
            </a:pPr>
            <a:r>
              <a:rPr lang="pt-BR"/>
              <a:t>O titular dos direitos autorais pode expor ao público na forma, local e tempo que quiser</a:t>
            </a:r>
            <a:endParaRPr/>
          </a:p>
          <a:p>
            <a:pPr indent="-342900" lvl="0" marL="457200" rtl="0" algn="just">
              <a:lnSpc>
                <a:spcPct val="100000"/>
              </a:lnSpc>
              <a:spcBef>
                <a:spcPts val="0"/>
              </a:spcBef>
              <a:spcAft>
                <a:spcPts val="0"/>
              </a:spcAft>
              <a:buSzPts val="1800"/>
              <a:buChar char="●"/>
            </a:pPr>
            <a:r>
              <a:rPr lang="pt-BR"/>
              <a:t>Obras com co-autoria só podem ser publicadas com consentimento geral dos participantes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Capítulo III - Dos Direitos Patrimoniais do Autor e de sua Duração</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t/>
            </a:r>
            <a:endParaRPr/>
          </a:p>
          <a:p>
            <a:pPr indent="0" lvl="0" marL="45720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pt-BR"/>
              <a:t>Cartas missivas são documentos</a:t>
            </a:r>
            <a:endParaRPr/>
          </a:p>
          <a:p>
            <a:pPr indent="-342900" lvl="0" marL="457200" rtl="0" algn="just">
              <a:lnSpc>
                <a:spcPct val="100000"/>
              </a:lnSpc>
              <a:spcBef>
                <a:spcPts val="0"/>
              </a:spcBef>
              <a:spcAft>
                <a:spcPts val="0"/>
              </a:spcAft>
              <a:buSzPts val="1800"/>
              <a:buChar char="●"/>
            </a:pPr>
            <a:r>
              <a:rPr lang="pt-BR"/>
              <a:t>A obra definitiva desconsidera versões anteriores</a:t>
            </a:r>
            <a:endParaRPr/>
          </a:p>
          <a:p>
            <a:pPr indent="-342900" lvl="0" marL="457200" rtl="0" algn="just">
              <a:lnSpc>
                <a:spcPct val="100000"/>
              </a:lnSpc>
              <a:spcBef>
                <a:spcPts val="0"/>
              </a:spcBef>
              <a:spcAft>
                <a:spcPts val="0"/>
              </a:spcAft>
              <a:buSzPts val="1800"/>
              <a:buChar char="●"/>
            </a:pPr>
            <a:r>
              <a:rPr lang="pt-BR"/>
              <a:t>O autor tem o direito de perceber, no mínimo, 5% sobre o aumento do preço de revenda de obras de arte ou manuscritos originais</a:t>
            </a:r>
            <a:endParaRPr/>
          </a:p>
          <a:p>
            <a:pPr indent="-342900" lvl="0" marL="457200" rtl="0" algn="just">
              <a:lnSpc>
                <a:spcPct val="100000"/>
              </a:lnSpc>
              <a:spcBef>
                <a:spcPts val="0"/>
              </a:spcBef>
              <a:spcAft>
                <a:spcPts val="0"/>
              </a:spcAft>
              <a:buSzPts val="1800"/>
              <a:buChar char="●"/>
            </a:pPr>
            <a:r>
              <a:rPr lang="pt-BR"/>
              <a:t>Sobre obras anônimas, os direitos cabem a quem publicá-las</a:t>
            </a:r>
            <a:endParaRPr/>
          </a:p>
          <a:p>
            <a:pPr indent="-342900" lvl="0" marL="457200" rtl="0" algn="just">
              <a:lnSpc>
                <a:spcPct val="100000"/>
              </a:lnSpc>
              <a:spcBef>
                <a:spcPts val="0"/>
              </a:spcBef>
              <a:spcAft>
                <a:spcPts val="0"/>
              </a:spcAft>
              <a:buSzPts val="1800"/>
              <a:buChar char="●"/>
            </a:pPr>
            <a:r>
              <a:rPr lang="pt-BR"/>
              <a:t>Os direitos patrimoniais do autor, perduram por 70 anos após sua morte</a:t>
            </a:r>
            <a:endParaRPr/>
          </a:p>
          <a:p>
            <a:pPr indent="-342900" lvl="0" marL="457200" rtl="0" algn="just">
              <a:lnSpc>
                <a:spcPct val="100000"/>
              </a:lnSpc>
              <a:spcBef>
                <a:spcPts val="0"/>
              </a:spcBef>
              <a:spcAft>
                <a:spcPts val="0"/>
              </a:spcAft>
              <a:buSzPts val="1800"/>
              <a:buChar char="●"/>
            </a:pPr>
            <a:r>
              <a:rPr lang="pt-BR"/>
              <a:t>Obras com prazo de proteção esgotado; de autores falecidos sem sucessores e obras de autores desconhecidos pertencem ao domínio público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6766550" y="360600"/>
            <a:ext cx="2062275" cy="3462782"/>
          </a:xfrm>
          <a:prstGeom prst="rect">
            <a:avLst/>
          </a:prstGeom>
          <a:noFill/>
          <a:ln>
            <a:noFill/>
          </a:ln>
        </p:spPr>
      </p:pic>
      <p:pic>
        <p:nvPicPr>
          <p:cNvPr id="124" name="Google Shape;124;p24"/>
          <p:cNvPicPr preferRelativeResize="0"/>
          <p:nvPr/>
        </p:nvPicPr>
        <p:blipFill>
          <a:blip r:embed="rId4">
            <a:alphaModFix/>
          </a:blip>
          <a:stretch>
            <a:fillRect/>
          </a:stretch>
        </p:blipFill>
        <p:spPr>
          <a:xfrm>
            <a:off x="254000" y="3418875"/>
            <a:ext cx="2062275" cy="1566800"/>
          </a:xfrm>
          <a:prstGeom prst="rect">
            <a:avLst/>
          </a:prstGeom>
          <a:noFill/>
          <a:ln>
            <a:noFill/>
          </a:ln>
        </p:spPr>
      </p:pic>
      <p:pic>
        <p:nvPicPr>
          <p:cNvPr id="125" name="Google Shape;125;p24"/>
          <p:cNvPicPr preferRelativeResize="0"/>
          <p:nvPr/>
        </p:nvPicPr>
        <p:blipFill>
          <a:blip r:embed="rId5">
            <a:alphaModFix/>
          </a:blip>
          <a:stretch>
            <a:fillRect/>
          </a:stretch>
        </p:blipFill>
        <p:spPr>
          <a:xfrm>
            <a:off x="254000" y="360600"/>
            <a:ext cx="2062281" cy="2938750"/>
          </a:xfrm>
          <a:prstGeom prst="rect">
            <a:avLst/>
          </a:prstGeom>
          <a:noFill/>
          <a:ln>
            <a:noFill/>
          </a:ln>
        </p:spPr>
      </p:pic>
      <p:pic>
        <p:nvPicPr>
          <p:cNvPr id="126" name="Google Shape;126;p24"/>
          <p:cNvPicPr preferRelativeResize="0"/>
          <p:nvPr/>
        </p:nvPicPr>
        <p:blipFill>
          <a:blip r:embed="rId6">
            <a:alphaModFix/>
          </a:blip>
          <a:stretch>
            <a:fillRect/>
          </a:stretch>
        </p:blipFill>
        <p:spPr>
          <a:xfrm>
            <a:off x="2504050" y="2894396"/>
            <a:ext cx="1431925" cy="2249104"/>
          </a:xfrm>
          <a:prstGeom prst="rect">
            <a:avLst/>
          </a:prstGeom>
          <a:noFill/>
          <a:ln>
            <a:noFill/>
          </a:ln>
        </p:spPr>
      </p:pic>
      <p:pic>
        <p:nvPicPr>
          <p:cNvPr id="127" name="Google Shape;127;p24"/>
          <p:cNvPicPr preferRelativeResize="0"/>
          <p:nvPr/>
        </p:nvPicPr>
        <p:blipFill>
          <a:blip r:embed="rId7">
            <a:alphaModFix/>
          </a:blip>
          <a:stretch>
            <a:fillRect/>
          </a:stretch>
        </p:blipFill>
        <p:spPr>
          <a:xfrm>
            <a:off x="2504038" y="360600"/>
            <a:ext cx="1431945" cy="2386575"/>
          </a:xfrm>
          <a:prstGeom prst="rect">
            <a:avLst/>
          </a:prstGeom>
          <a:noFill/>
          <a:ln>
            <a:noFill/>
          </a:ln>
        </p:spPr>
      </p:pic>
      <p:pic>
        <p:nvPicPr>
          <p:cNvPr id="128" name="Google Shape;128;p24"/>
          <p:cNvPicPr preferRelativeResize="0"/>
          <p:nvPr/>
        </p:nvPicPr>
        <p:blipFill>
          <a:blip r:embed="rId8">
            <a:alphaModFix/>
          </a:blip>
          <a:stretch>
            <a:fillRect/>
          </a:stretch>
        </p:blipFill>
        <p:spPr>
          <a:xfrm>
            <a:off x="4206213" y="360588"/>
            <a:ext cx="2290100" cy="33969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600"/>
              <a:t>Autores a entrar em domínio público no Brasil em 2018</a:t>
            </a:r>
            <a:endParaRPr sz="2600"/>
          </a:p>
        </p:txBody>
      </p:sp>
      <p:pic>
        <p:nvPicPr>
          <p:cNvPr id="134" name="Google Shape;134;p25"/>
          <p:cNvPicPr preferRelativeResize="0"/>
          <p:nvPr/>
        </p:nvPicPr>
        <p:blipFill>
          <a:blip r:embed="rId3">
            <a:alphaModFix/>
          </a:blip>
          <a:stretch>
            <a:fillRect/>
          </a:stretch>
        </p:blipFill>
        <p:spPr>
          <a:xfrm>
            <a:off x="311700" y="1118004"/>
            <a:ext cx="2290075" cy="3513183"/>
          </a:xfrm>
          <a:prstGeom prst="rect">
            <a:avLst/>
          </a:prstGeom>
          <a:noFill/>
          <a:ln>
            <a:noFill/>
          </a:ln>
        </p:spPr>
      </p:pic>
      <p:pic>
        <p:nvPicPr>
          <p:cNvPr id="135" name="Google Shape;135;p25"/>
          <p:cNvPicPr preferRelativeResize="0"/>
          <p:nvPr/>
        </p:nvPicPr>
        <p:blipFill>
          <a:blip r:embed="rId4">
            <a:alphaModFix/>
          </a:blip>
          <a:stretch>
            <a:fillRect/>
          </a:stretch>
        </p:blipFill>
        <p:spPr>
          <a:xfrm>
            <a:off x="6635609" y="1118000"/>
            <a:ext cx="2196692" cy="3513200"/>
          </a:xfrm>
          <a:prstGeom prst="rect">
            <a:avLst/>
          </a:prstGeom>
          <a:noFill/>
          <a:ln>
            <a:noFill/>
          </a:ln>
        </p:spPr>
      </p:pic>
      <p:pic>
        <p:nvPicPr>
          <p:cNvPr id="136" name="Google Shape;136;p25"/>
          <p:cNvPicPr preferRelativeResize="0"/>
          <p:nvPr/>
        </p:nvPicPr>
        <p:blipFill>
          <a:blip r:embed="rId5">
            <a:alphaModFix/>
          </a:blip>
          <a:stretch>
            <a:fillRect/>
          </a:stretch>
        </p:blipFill>
        <p:spPr>
          <a:xfrm>
            <a:off x="3574250" y="1118000"/>
            <a:ext cx="1995498" cy="3513200"/>
          </a:xfrm>
          <a:prstGeom prst="rect">
            <a:avLst/>
          </a:prstGeom>
          <a:noFill/>
          <a:ln>
            <a:noFill/>
          </a:ln>
        </p:spPr>
      </p:pic>
      <p:sp>
        <p:nvSpPr>
          <p:cNvPr id="137" name="Google Shape;137;p25"/>
          <p:cNvSpPr txBox="1"/>
          <p:nvPr/>
        </p:nvSpPr>
        <p:spPr>
          <a:xfrm>
            <a:off x="477900" y="4631200"/>
            <a:ext cx="2196600" cy="4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50">
                <a:solidFill>
                  <a:srgbClr val="333333"/>
                </a:solidFill>
                <a:highlight>
                  <a:srgbClr val="FFFFFF"/>
                </a:highlight>
              </a:rPr>
              <a:t>Anna Wickham (1883-1947)</a:t>
            </a:r>
            <a:endParaRPr sz="1050">
              <a:solidFill>
                <a:srgbClr val="333333"/>
              </a:solidFill>
              <a:highlight>
                <a:srgbClr val="FFFFFF"/>
              </a:highlight>
            </a:endParaRPr>
          </a:p>
          <a:p>
            <a:pPr indent="0" lvl="0" marL="0" rtl="0" algn="l">
              <a:spcBef>
                <a:spcPts val="0"/>
              </a:spcBef>
              <a:spcAft>
                <a:spcPts val="0"/>
              </a:spcAft>
              <a:buNone/>
            </a:pPr>
            <a:r>
              <a:t/>
            </a:r>
            <a:endParaRPr/>
          </a:p>
        </p:txBody>
      </p:sp>
      <p:sp>
        <p:nvSpPr>
          <p:cNvPr id="138" name="Google Shape;138;p25"/>
          <p:cNvSpPr txBox="1"/>
          <p:nvPr/>
        </p:nvSpPr>
        <p:spPr>
          <a:xfrm>
            <a:off x="3675525" y="4691525"/>
            <a:ext cx="1792800" cy="3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50">
                <a:solidFill>
                  <a:srgbClr val="333333"/>
                </a:solidFill>
                <a:highlight>
                  <a:srgbClr val="FFFFFF"/>
                </a:highlight>
              </a:rPr>
              <a:t>Jean Toomer (1894-1967)</a:t>
            </a:r>
            <a:endParaRPr/>
          </a:p>
        </p:txBody>
      </p:sp>
      <p:sp>
        <p:nvSpPr>
          <p:cNvPr id="139" name="Google Shape;139;p25"/>
          <p:cNvSpPr txBox="1"/>
          <p:nvPr/>
        </p:nvSpPr>
        <p:spPr>
          <a:xfrm>
            <a:off x="6635600" y="4721400"/>
            <a:ext cx="2427300" cy="6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50">
                <a:solidFill>
                  <a:srgbClr val="333333"/>
                </a:solidFill>
                <a:highlight>
                  <a:srgbClr val="FFFFFF"/>
                </a:highlight>
              </a:rPr>
              <a:t>Matthew Phipps Shiel (1865-1947)</a:t>
            </a:r>
            <a:endParaRPr sz="1050">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Capítulo IV</a:t>
            </a:r>
            <a:r>
              <a:rPr lang="pt-BR"/>
              <a:t> - </a:t>
            </a:r>
            <a:r>
              <a:rPr lang="pt-BR"/>
              <a:t>Das Limitações Aos Direitos Autorais</a:t>
            </a:r>
            <a:endParaRPr/>
          </a:p>
        </p:txBody>
      </p:sp>
      <p:sp>
        <p:nvSpPr>
          <p:cNvPr id="145" name="Google Shape;145;p26"/>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lang="pt-BR"/>
              <a:t>A</a:t>
            </a:r>
            <a:r>
              <a:rPr lang="pt-BR"/>
              <a:t>borda as permissões para utilização de obras protegidas, independente da vontade do criador ou do responsável - Art. 46.</a:t>
            </a:r>
            <a:endParaRPr/>
          </a:p>
          <a:p>
            <a:pPr indent="0" lvl="0" marL="457200" rtl="0" algn="just">
              <a:lnSpc>
                <a:spcPct val="100000"/>
              </a:lnSpc>
              <a:spcBef>
                <a:spcPts val="0"/>
              </a:spcBef>
              <a:spcAft>
                <a:spcPts val="0"/>
              </a:spcAft>
              <a:buNone/>
            </a:pPr>
            <a:r>
              <a:t/>
            </a:r>
            <a:endParaRPr/>
          </a:p>
          <a:p>
            <a:pPr indent="-342900" lvl="0" marL="457200" rtl="0" algn="just">
              <a:lnSpc>
                <a:spcPct val="100000"/>
              </a:lnSpc>
              <a:spcBef>
                <a:spcPts val="0"/>
              </a:spcBef>
              <a:spcAft>
                <a:spcPts val="0"/>
              </a:spcAft>
              <a:buSzPts val="1800"/>
              <a:buChar char="●"/>
            </a:pPr>
            <a:r>
              <a:rPr lang="pt-BR"/>
              <a:t>A</a:t>
            </a:r>
            <a:r>
              <a:rPr lang="pt-BR"/>
              <a:t>utorização o uso legal do material na imprensa diária, artigos informativos publicados em diários</a:t>
            </a:r>
            <a:endParaRPr/>
          </a:p>
          <a:p>
            <a:pPr indent="-342900" lvl="0" marL="457200" rtl="0" algn="just">
              <a:lnSpc>
                <a:spcPct val="100000"/>
              </a:lnSpc>
              <a:spcBef>
                <a:spcPts val="0"/>
              </a:spcBef>
              <a:spcAft>
                <a:spcPts val="0"/>
              </a:spcAft>
              <a:buSzPts val="1800"/>
              <a:buChar char="●"/>
            </a:pPr>
            <a:r>
              <a:rPr lang="pt-BR"/>
              <a:t>R</a:t>
            </a:r>
            <a:r>
              <a:rPr lang="pt-BR"/>
              <a:t>epresentação da imagem, em obras literárias, artísticas ou científicas, para uso exclusivo a deficientes visuais</a:t>
            </a:r>
            <a:endParaRPr/>
          </a:p>
          <a:p>
            <a:pPr indent="-342900" lvl="0" marL="457200" rtl="0" algn="just">
              <a:lnSpc>
                <a:spcPct val="100000"/>
              </a:lnSpc>
              <a:spcBef>
                <a:spcPts val="0"/>
              </a:spcBef>
              <a:spcAft>
                <a:spcPts val="0"/>
              </a:spcAft>
              <a:buSzPts val="1800"/>
              <a:buChar char="●"/>
            </a:pPr>
            <a:r>
              <a:rPr lang="pt-BR"/>
              <a:t>R</a:t>
            </a:r>
            <a:r>
              <a:rPr lang="pt-BR"/>
              <a:t>eprodução de pequenos trechos, para uso pessoal desde que não tenha fins lucrativos</a:t>
            </a:r>
            <a:endParaRPr/>
          </a:p>
          <a:p>
            <a:pPr indent="-342900" lvl="0" marL="457200" rtl="0" algn="just">
              <a:lnSpc>
                <a:spcPct val="100000"/>
              </a:lnSpc>
              <a:spcBef>
                <a:spcPts val="0"/>
              </a:spcBef>
              <a:spcAft>
                <a:spcPts val="0"/>
              </a:spcAft>
              <a:buSzPts val="1800"/>
              <a:buChar char="●"/>
            </a:pPr>
            <a:r>
              <a:rPr lang="pt-BR"/>
              <a:t>A citação em livros, jornais ou em qualquer meio de comunicação com a finalidade de estudo, crítica</a:t>
            </a:r>
            <a:endParaRPr/>
          </a:p>
          <a:p>
            <a:pPr indent="-342900" lvl="0" marL="457200" rtl="0" algn="just">
              <a:lnSpc>
                <a:spcPct val="100000"/>
              </a:lnSpc>
              <a:spcBef>
                <a:spcPts val="0"/>
              </a:spcBef>
              <a:spcAft>
                <a:spcPts val="0"/>
              </a:spcAft>
              <a:buSzPts val="1800"/>
              <a:buChar char="●"/>
            </a:pPr>
            <a:r>
              <a:rPr lang="pt-BR"/>
              <a:t>E</a:t>
            </a:r>
            <a:r>
              <a:rPr lang="pt-BR"/>
              <a:t>stabelecimentos de ensino</a:t>
            </a:r>
            <a:endParaRPr/>
          </a:p>
          <a:p>
            <a:pPr indent="-342900" lvl="0" marL="457200" rtl="0" algn="just">
              <a:lnSpc>
                <a:spcPct val="100000"/>
              </a:lnSpc>
              <a:spcBef>
                <a:spcPts val="0"/>
              </a:spcBef>
              <a:spcAft>
                <a:spcPts val="0"/>
              </a:spcAft>
              <a:buSzPts val="1800"/>
              <a:buChar char="●"/>
            </a:pPr>
            <a:r>
              <a:rPr lang="pt-BR"/>
              <a:t>E</a:t>
            </a:r>
            <a:r>
              <a:rPr lang="pt-BR"/>
              <a:t>stabelecimentos comerciais, somente e exclusivamente para demonstração aos clientes, desde que o estabelecimento ofereça a comercialização de equipamentos que permitam a sua utilização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Capítulo IV - Das Limitações Aos Direitos Autorais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pt-BR"/>
              <a:t>É permitido a</a:t>
            </a:r>
            <a:r>
              <a:rPr lang="pt-BR"/>
              <a:t> utilização das obras para produzir prova jurídica</a:t>
            </a:r>
            <a:endParaRPr/>
          </a:p>
          <a:p>
            <a:pPr indent="-342900" lvl="0" marL="457200" rtl="0" algn="just">
              <a:lnSpc>
                <a:spcPct val="100000"/>
              </a:lnSpc>
              <a:spcBef>
                <a:spcPts val="0"/>
              </a:spcBef>
              <a:spcAft>
                <a:spcPts val="0"/>
              </a:spcAft>
              <a:buSzPts val="1800"/>
              <a:buChar char="●"/>
            </a:pPr>
            <a:r>
              <a:rPr lang="pt-BR"/>
              <a:t>Podem ser representadas livremente, por meio de pinturas, desenhos, fotografias, áudio e vídeo, as obras localizadas em locais públicos segundo Art. 48 do capítulo IV.</a:t>
            </a:r>
            <a:endParaRPr/>
          </a:p>
          <a:p>
            <a:pPr indent="0" lvl="0" marL="457200" rtl="0" algn="just">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pt-BR"/>
              <a:t>Em todos os casos é obrigatório a </a:t>
            </a:r>
            <a:r>
              <a:rPr lang="pt-BR"/>
              <a:t>indicação do nome do autor e a origem da obra.</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pt-B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Título I - Das Disposições Preliminares</a:t>
            </a:r>
            <a:endParaRPr/>
          </a:p>
        </p:txBody>
      </p:sp>
      <p:sp>
        <p:nvSpPr>
          <p:cNvPr id="61" name="Google Shape;61;p14"/>
          <p:cNvSpPr txBox="1"/>
          <p:nvPr>
            <p:ph idx="1" type="body"/>
          </p:nvPr>
        </p:nvSpPr>
        <p:spPr>
          <a:xfrm>
            <a:off x="2938200" y="1381075"/>
            <a:ext cx="3267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D9D9D9"/>
                </a:solidFill>
              </a:rPr>
              <a:t>A Lei adverte:</a:t>
            </a:r>
            <a:endParaRPr>
              <a:solidFill>
                <a:srgbClr val="D9D9D9"/>
              </a:solidFill>
            </a:endParaRPr>
          </a:p>
          <a:p>
            <a:pPr indent="-342900" lvl="0" marL="457200" rtl="0" algn="just">
              <a:spcBef>
                <a:spcPts val="1600"/>
              </a:spcBef>
              <a:spcAft>
                <a:spcPts val="0"/>
              </a:spcAft>
              <a:buClr>
                <a:srgbClr val="D9D9D9"/>
              </a:buClr>
              <a:buSzPts val="1800"/>
              <a:buChar char="➔"/>
            </a:pPr>
            <a:r>
              <a:rPr lang="pt-BR">
                <a:solidFill>
                  <a:srgbClr val="D9D9D9"/>
                </a:solidFill>
              </a:rPr>
              <a:t>publicação;</a:t>
            </a:r>
            <a:endParaRPr>
              <a:solidFill>
                <a:srgbClr val="D9D9D9"/>
              </a:solidFill>
            </a:endParaRPr>
          </a:p>
          <a:p>
            <a:pPr indent="-342900" lvl="0" marL="457200" rtl="0" algn="just">
              <a:spcBef>
                <a:spcPts val="0"/>
              </a:spcBef>
              <a:spcAft>
                <a:spcPts val="0"/>
              </a:spcAft>
              <a:buClr>
                <a:srgbClr val="D9D9D9"/>
              </a:buClr>
              <a:buSzPts val="1800"/>
              <a:buChar char="➔"/>
            </a:pPr>
            <a:r>
              <a:rPr lang="pt-BR">
                <a:solidFill>
                  <a:srgbClr val="D9D9D9"/>
                </a:solidFill>
              </a:rPr>
              <a:t>transmissão ou emissão;</a:t>
            </a:r>
            <a:endParaRPr>
              <a:solidFill>
                <a:srgbClr val="D9D9D9"/>
              </a:solidFill>
            </a:endParaRPr>
          </a:p>
          <a:p>
            <a:pPr indent="-342900" lvl="0" marL="457200" rtl="0" algn="just">
              <a:spcBef>
                <a:spcPts val="0"/>
              </a:spcBef>
              <a:spcAft>
                <a:spcPts val="0"/>
              </a:spcAft>
              <a:buClr>
                <a:srgbClr val="D9D9D9"/>
              </a:buClr>
              <a:buSzPts val="1800"/>
              <a:buChar char="➔"/>
            </a:pPr>
            <a:r>
              <a:rPr lang="pt-BR">
                <a:solidFill>
                  <a:srgbClr val="D9D9D9"/>
                </a:solidFill>
              </a:rPr>
              <a:t>retransmissão;</a:t>
            </a:r>
            <a:endParaRPr>
              <a:solidFill>
                <a:srgbClr val="D9D9D9"/>
              </a:solidFill>
            </a:endParaRPr>
          </a:p>
          <a:p>
            <a:pPr indent="-342900" lvl="0" marL="457200" rtl="0" algn="just">
              <a:spcBef>
                <a:spcPts val="0"/>
              </a:spcBef>
              <a:spcAft>
                <a:spcPts val="0"/>
              </a:spcAft>
              <a:buClr>
                <a:srgbClr val="D9D9D9"/>
              </a:buClr>
              <a:buSzPts val="1800"/>
              <a:buChar char="➔"/>
            </a:pPr>
            <a:r>
              <a:rPr lang="pt-BR">
                <a:solidFill>
                  <a:srgbClr val="D9D9D9"/>
                </a:solidFill>
              </a:rPr>
              <a:t>distribuição;</a:t>
            </a:r>
            <a:endParaRPr>
              <a:solidFill>
                <a:srgbClr val="D9D9D9"/>
              </a:solidFill>
            </a:endParaRPr>
          </a:p>
          <a:p>
            <a:pPr indent="-342900" lvl="0" marL="457200" rtl="0" algn="just">
              <a:spcBef>
                <a:spcPts val="0"/>
              </a:spcBef>
              <a:spcAft>
                <a:spcPts val="0"/>
              </a:spcAft>
              <a:buClr>
                <a:srgbClr val="D9D9D9"/>
              </a:buClr>
              <a:buSzPts val="1800"/>
              <a:buChar char="➔"/>
            </a:pPr>
            <a:r>
              <a:rPr lang="pt-BR">
                <a:solidFill>
                  <a:srgbClr val="D9D9D9"/>
                </a:solidFill>
              </a:rPr>
              <a:t>comunicação ao público;</a:t>
            </a:r>
            <a:endParaRPr>
              <a:solidFill>
                <a:srgbClr val="D9D9D9"/>
              </a:solidFill>
            </a:endParaRPr>
          </a:p>
          <a:p>
            <a:pPr indent="-342900" lvl="0" marL="457200" rtl="0" algn="just">
              <a:spcBef>
                <a:spcPts val="0"/>
              </a:spcBef>
              <a:spcAft>
                <a:spcPts val="0"/>
              </a:spcAft>
              <a:buClr>
                <a:srgbClr val="D9D9D9"/>
              </a:buClr>
              <a:buSzPts val="1800"/>
              <a:buChar char="➔"/>
            </a:pPr>
            <a:r>
              <a:rPr lang="pt-BR">
                <a:solidFill>
                  <a:srgbClr val="D9D9D9"/>
                </a:solidFill>
              </a:rPr>
              <a:t>reprodução;</a:t>
            </a:r>
            <a:endParaRPr>
              <a:solidFill>
                <a:srgbClr val="D9D9D9"/>
              </a:solidFill>
            </a:endParaRPr>
          </a:p>
          <a:p>
            <a:pPr indent="-342900" lvl="0" marL="457200" rtl="0" algn="just">
              <a:spcBef>
                <a:spcPts val="0"/>
              </a:spcBef>
              <a:spcAft>
                <a:spcPts val="0"/>
              </a:spcAft>
              <a:buClr>
                <a:srgbClr val="D9D9D9"/>
              </a:buClr>
              <a:buSzPts val="1800"/>
              <a:buChar char="➔"/>
            </a:pPr>
            <a:r>
              <a:rPr lang="pt-BR">
                <a:solidFill>
                  <a:srgbClr val="D9D9D9"/>
                </a:solidFill>
              </a:rPr>
              <a:t>contrafação.</a:t>
            </a:r>
            <a:endParaRPr>
              <a:solidFill>
                <a:srgbClr val="D9D9D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1000"/>
                                        <p:tgtEl>
                                          <p:spTgt spid="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1000"/>
                                        <p:tgtEl>
                                          <p:spTgt spid="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Título I - Das Disposições Preliminares</a:t>
            </a:r>
            <a:endParaRPr/>
          </a:p>
        </p:txBody>
      </p:sp>
      <p:sp>
        <p:nvSpPr>
          <p:cNvPr id="67" name="Google Shape;67;p15"/>
          <p:cNvSpPr txBox="1"/>
          <p:nvPr>
            <p:ph idx="1" type="body"/>
          </p:nvPr>
        </p:nvSpPr>
        <p:spPr>
          <a:xfrm>
            <a:off x="1447800" y="1845625"/>
            <a:ext cx="3267600" cy="2980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D9D9D9"/>
              </a:buClr>
              <a:buSzPts val="1800"/>
              <a:buChar char="➔"/>
            </a:pPr>
            <a:r>
              <a:rPr lang="pt-BR">
                <a:solidFill>
                  <a:srgbClr val="D9D9D9"/>
                </a:solidFill>
              </a:rPr>
              <a:t>obra;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em co-autoria;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anônima;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pseudônima;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inédita;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póstuma;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originária;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derivada;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coletiva;</a:t>
            </a:r>
            <a:endParaRPr>
              <a:solidFill>
                <a:srgbClr val="D9D9D9"/>
              </a:solidFill>
            </a:endParaRPr>
          </a:p>
          <a:p>
            <a:pPr indent="-317500" lvl="1" marL="914400" rtl="0" algn="just">
              <a:spcBef>
                <a:spcPts val="0"/>
              </a:spcBef>
              <a:spcAft>
                <a:spcPts val="0"/>
              </a:spcAft>
              <a:buClr>
                <a:srgbClr val="D9D9D9"/>
              </a:buClr>
              <a:buSzPts val="1400"/>
              <a:buChar char="◆"/>
            </a:pPr>
            <a:r>
              <a:rPr lang="pt-BR">
                <a:solidFill>
                  <a:srgbClr val="D9D9D9"/>
                </a:solidFill>
              </a:rPr>
              <a:t>audiovisual.</a:t>
            </a:r>
            <a:endParaRPr>
              <a:solidFill>
                <a:srgbClr val="D9D9D9"/>
              </a:solidFill>
            </a:endParaRPr>
          </a:p>
        </p:txBody>
      </p:sp>
      <p:sp>
        <p:nvSpPr>
          <p:cNvPr id="68" name="Google Shape;68;p15"/>
          <p:cNvSpPr txBox="1"/>
          <p:nvPr>
            <p:ph idx="1" type="body"/>
          </p:nvPr>
        </p:nvSpPr>
        <p:spPr>
          <a:xfrm>
            <a:off x="4391350" y="1845625"/>
            <a:ext cx="3458100" cy="25125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D9D9D9"/>
              </a:buClr>
              <a:buSzPts val="1800"/>
              <a:buFont typeface="Arial"/>
              <a:buChar char="➔"/>
            </a:pPr>
            <a:r>
              <a:rPr lang="pt-BR">
                <a:solidFill>
                  <a:srgbClr val="D9D9D9"/>
                </a:solidFill>
              </a:rPr>
              <a:t>fonograma;</a:t>
            </a:r>
            <a:endParaRPr>
              <a:solidFill>
                <a:srgbClr val="D9D9D9"/>
              </a:solidFill>
            </a:endParaRPr>
          </a:p>
          <a:p>
            <a:pPr indent="-342900" lvl="0" marL="457200" marR="0" rtl="0" algn="just">
              <a:lnSpc>
                <a:spcPct val="115000"/>
              </a:lnSpc>
              <a:spcBef>
                <a:spcPts val="0"/>
              </a:spcBef>
              <a:spcAft>
                <a:spcPts val="0"/>
              </a:spcAft>
              <a:buClr>
                <a:srgbClr val="D9D9D9"/>
              </a:buClr>
              <a:buSzPts val="1800"/>
              <a:buChar char="➔"/>
            </a:pPr>
            <a:r>
              <a:rPr lang="pt-BR">
                <a:solidFill>
                  <a:srgbClr val="D9D9D9"/>
                </a:solidFill>
              </a:rPr>
              <a:t>editor;</a:t>
            </a:r>
            <a:endParaRPr>
              <a:solidFill>
                <a:srgbClr val="D9D9D9"/>
              </a:solidFill>
            </a:endParaRPr>
          </a:p>
          <a:p>
            <a:pPr indent="-342900" lvl="0" marL="457200" marR="0" rtl="0" algn="just">
              <a:lnSpc>
                <a:spcPct val="115000"/>
              </a:lnSpc>
              <a:spcBef>
                <a:spcPts val="0"/>
              </a:spcBef>
              <a:spcAft>
                <a:spcPts val="0"/>
              </a:spcAft>
              <a:buClr>
                <a:srgbClr val="D9D9D9"/>
              </a:buClr>
              <a:buSzPts val="1800"/>
              <a:buChar char="➔"/>
            </a:pPr>
            <a:r>
              <a:rPr lang="pt-BR">
                <a:solidFill>
                  <a:srgbClr val="D9D9D9"/>
                </a:solidFill>
              </a:rPr>
              <a:t>produtor;</a:t>
            </a:r>
            <a:endParaRPr>
              <a:solidFill>
                <a:srgbClr val="D9D9D9"/>
              </a:solidFill>
            </a:endParaRPr>
          </a:p>
          <a:p>
            <a:pPr indent="-342900" lvl="0" marL="457200" marR="0" rtl="0" algn="just">
              <a:lnSpc>
                <a:spcPct val="115000"/>
              </a:lnSpc>
              <a:spcBef>
                <a:spcPts val="0"/>
              </a:spcBef>
              <a:spcAft>
                <a:spcPts val="0"/>
              </a:spcAft>
              <a:buClr>
                <a:srgbClr val="D9D9D9"/>
              </a:buClr>
              <a:buSzPts val="1800"/>
              <a:buChar char="➔"/>
            </a:pPr>
            <a:r>
              <a:rPr lang="pt-BR">
                <a:solidFill>
                  <a:srgbClr val="D9D9D9"/>
                </a:solidFill>
              </a:rPr>
              <a:t>titular originário;</a:t>
            </a:r>
            <a:endParaRPr>
              <a:solidFill>
                <a:srgbClr val="D9D9D9"/>
              </a:solidFill>
            </a:endParaRPr>
          </a:p>
          <a:p>
            <a:pPr indent="-317500" lvl="1" marL="914400" marR="0" rtl="0" algn="just">
              <a:lnSpc>
                <a:spcPct val="115000"/>
              </a:lnSpc>
              <a:spcBef>
                <a:spcPts val="0"/>
              </a:spcBef>
              <a:spcAft>
                <a:spcPts val="0"/>
              </a:spcAft>
              <a:buClr>
                <a:srgbClr val="D9D9D9"/>
              </a:buClr>
              <a:buSzPts val="1400"/>
              <a:buChar char="◆"/>
            </a:pPr>
            <a:r>
              <a:rPr lang="pt-BR">
                <a:solidFill>
                  <a:srgbClr val="D9D9D9"/>
                </a:solidFill>
              </a:rPr>
              <a:t>autor da obra intelectual;</a:t>
            </a:r>
            <a:endParaRPr>
              <a:solidFill>
                <a:srgbClr val="D9D9D9"/>
              </a:solidFill>
            </a:endParaRPr>
          </a:p>
          <a:p>
            <a:pPr indent="-317500" lvl="1" marL="914400" marR="0" rtl="0" algn="just">
              <a:lnSpc>
                <a:spcPct val="115000"/>
              </a:lnSpc>
              <a:spcBef>
                <a:spcPts val="0"/>
              </a:spcBef>
              <a:spcAft>
                <a:spcPts val="0"/>
              </a:spcAft>
              <a:buClr>
                <a:srgbClr val="D9D9D9"/>
              </a:buClr>
              <a:buSzPts val="1400"/>
              <a:buChar char="◆"/>
            </a:pPr>
            <a:r>
              <a:rPr lang="pt-BR">
                <a:solidFill>
                  <a:srgbClr val="D9D9D9"/>
                </a:solidFill>
              </a:rPr>
              <a:t>o intérprete ou o executante;</a:t>
            </a:r>
            <a:endParaRPr>
              <a:solidFill>
                <a:srgbClr val="D9D9D9"/>
              </a:solidFill>
            </a:endParaRPr>
          </a:p>
          <a:p>
            <a:pPr indent="-317500" lvl="1" marL="914400" marR="0" rtl="0" algn="just">
              <a:lnSpc>
                <a:spcPct val="115000"/>
              </a:lnSpc>
              <a:spcBef>
                <a:spcPts val="0"/>
              </a:spcBef>
              <a:spcAft>
                <a:spcPts val="0"/>
              </a:spcAft>
              <a:buClr>
                <a:srgbClr val="D9D9D9"/>
              </a:buClr>
              <a:buSzPts val="1400"/>
              <a:buChar char="◆"/>
            </a:pPr>
            <a:r>
              <a:rPr lang="pt-BR">
                <a:solidFill>
                  <a:srgbClr val="D9D9D9"/>
                </a:solidFill>
              </a:rPr>
              <a:t>o produtor fonográfico;</a:t>
            </a:r>
            <a:endParaRPr>
              <a:solidFill>
                <a:srgbClr val="D9D9D9"/>
              </a:solidFill>
            </a:endParaRPr>
          </a:p>
          <a:p>
            <a:pPr indent="-317500" lvl="1" marL="914400" marR="0" rtl="0" algn="just">
              <a:lnSpc>
                <a:spcPct val="115000"/>
              </a:lnSpc>
              <a:spcBef>
                <a:spcPts val="0"/>
              </a:spcBef>
              <a:spcAft>
                <a:spcPts val="0"/>
              </a:spcAft>
              <a:buClr>
                <a:srgbClr val="D9D9D9"/>
              </a:buClr>
              <a:buSzPts val="1400"/>
              <a:buChar char="◆"/>
            </a:pPr>
            <a:r>
              <a:rPr lang="pt-BR">
                <a:solidFill>
                  <a:srgbClr val="D9D9D9"/>
                </a:solidFill>
              </a:rPr>
              <a:t>as empresas de radiodifusão.</a:t>
            </a:r>
            <a:endParaRPr>
              <a:solidFill>
                <a:srgbClr val="D9D9D9"/>
              </a:solidFill>
            </a:endParaRPr>
          </a:p>
        </p:txBody>
      </p:sp>
      <p:sp>
        <p:nvSpPr>
          <p:cNvPr id="69" name="Google Shape;69;p15"/>
          <p:cNvSpPr txBox="1"/>
          <p:nvPr/>
        </p:nvSpPr>
        <p:spPr>
          <a:xfrm>
            <a:off x="2766900" y="1206325"/>
            <a:ext cx="3610200" cy="48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1800">
                <a:solidFill>
                  <a:srgbClr val="D9D9D9"/>
                </a:solidFill>
              </a:rPr>
              <a:t>A Lei considera: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9" st="9"/>
                                            </p:txEl>
                                          </p:spTgt>
                                        </p:tgtEl>
                                        <p:attrNameLst>
                                          <p:attrName>style.visibility</p:attrName>
                                        </p:attrNameLst>
                                      </p:cBhvr>
                                      <p:to>
                                        <p:strVal val="visible"/>
                                      </p:to>
                                    </p:set>
                                    <p:animEffect filter="fade" transition="in">
                                      <p:cBhvr>
                                        <p:cTn dur="1000"/>
                                        <p:tgtEl>
                                          <p:spTgt spid="6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10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1000"/>
                                        <p:tgtEl>
                                          <p:spTgt spid="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1000"/>
                                        <p:tgtEl>
                                          <p:spTgt spid="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7" st="7"/>
                                            </p:txEl>
                                          </p:spTgt>
                                        </p:tgtEl>
                                        <p:attrNameLst>
                                          <p:attrName>style.visibility</p:attrName>
                                        </p:attrNameLst>
                                      </p:cBhvr>
                                      <p:to>
                                        <p:strVal val="visible"/>
                                      </p:to>
                                    </p:set>
                                    <p:animEffect filter="fade" transition="in">
                                      <p:cBhvr>
                                        <p:cTn dur="1000"/>
                                        <p:tgtEl>
                                          <p:spTgt spid="6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3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Título II - Das Obras Intelectuais</a:t>
            </a:r>
            <a:endParaRPr/>
          </a:p>
          <a:p>
            <a:pPr indent="0" lvl="0" marL="0" rtl="0" algn="l">
              <a:spcBef>
                <a:spcPts val="0"/>
              </a:spcBef>
              <a:spcAft>
                <a:spcPts val="0"/>
              </a:spcAft>
              <a:buNone/>
            </a:pPr>
            <a:r>
              <a:rPr lang="pt-BR"/>
              <a:t>Capítulo I - Das Obras Protegidas</a:t>
            </a:r>
            <a:endParaRPr/>
          </a:p>
        </p:txBody>
      </p:sp>
      <p:sp>
        <p:nvSpPr>
          <p:cNvPr id="75" name="Google Shape;75;p16"/>
          <p:cNvSpPr txBox="1"/>
          <p:nvPr>
            <p:ph idx="1" type="body"/>
          </p:nvPr>
        </p:nvSpPr>
        <p:spPr>
          <a:xfrm>
            <a:off x="311700" y="13687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Definição de Obra Intelectual</a:t>
            </a:r>
            <a:endParaRPr/>
          </a:p>
          <a:p>
            <a:pPr indent="-342900" lvl="0" marL="457200" rtl="0" algn="l">
              <a:spcBef>
                <a:spcPts val="0"/>
              </a:spcBef>
              <a:spcAft>
                <a:spcPts val="0"/>
              </a:spcAft>
              <a:buSzPts val="1800"/>
              <a:buChar char="●"/>
            </a:pPr>
            <a:r>
              <a:rPr lang="pt-BR"/>
              <a:t>Originalidade como fator de reconhecimento</a:t>
            </a:r>
            <a:endParaRPr/>
          </a:p>
          <a:p>
            <a:pPr indent="-342900" lvl="0" marL="457200" rtl="0" algn="l">
              <a:spcBef>
                <a:spcPts val="0"/>
              </a:spcBef>
              <a:spcAft>
                <a:spcPts val="0"/>
              </a:spcAft>
              <a:buSzPts val="1800"/>
              <a:buChar char="●"/>
            </a:pPr>
            <a:r>
              <a:rPr lang="pt-BR"/>
              <a:t>Art. 7º enumera itens que podem vir a ser obras intelectuais</a:t>
            </a:r>
            <a:endParaRPr/>
          </a:p>
          <a:p>
            <a:pPr indent="-342900" lvl="0" marL="457200" rtl="0" algn="l">
              <a:spcBef>
                <a:spcPts val="0"/>
              </a:spcBef>
              <a:spcAft>
                <a:spcPts val="0"/>
              </a:spcAft>
              <a:buSzPts val="1800"/>
              <a:buChar char="●"/>
            </a:pPr>
            <a:r>
              <a:rPr lang="pt-BR"/>
              <a:t>Objeto deve sair do pensamento e se materializar </a:t>
            </a:r>
            <a:endParaRPr/>
          </a:p>
          <a:p>
            <a:pPr indent="-342900" lvl="0" marL="457200" rtl="0" algn="l">
              <a:spcBef>
                <a:spcPts val="0"/>
              </a:spcBef>
              <a:spcAft>
                <a:spcPts val="0"/>
              </a:spcAft>
              <a:buSzPts val="1800"/>
              <a:buChar char="●"/>
            </a:pPr>
            <a:r>
              <a:rPr lang="pt-BR"/>
              <a:t>A forma como é criada é irrelevante, independe de destino e qualidade</a:t>
            </a:r>
            <a:endParaRPr/>
          </a:p>
          <a:p>
            <a:pPr indent="-342900" lvl="0" marL="457200" rtl="0" algn="l">
              <a:spcBef>
                <a:spcPts val="0"/>
              </a:spcBef>
              <a:spcAft>
                <a:spcPts val="0"/>
              </a:spcAft>
              <a:buSzPts val="1800"/>
              <a:buChar char="●"/>
            </a:pPr>
            <a:r>
              <a:rPr lang="pt-BR"/>
              <a:t>Art. 8º enumera itens que não são protegidos pela lei</a:t>
            </a:r>
            <a:endParaRPr/>
          </a:p>
          <a:p>
            <a:pPr indent="-342900" lvl="0" marL="457200" rtl="0" algn="l">
              <a:spcBef>
                <a:spcPts val="0"/>
              </a:spcBef>
              <a:spcAft>
                <a:spcPts val="0"/>
              </a:spcAft>
              <a:buSzPts val="1800"/>
              <a:buChar char="●"/>
            </a:pPr>
            <a:r>
              <a:rPr lang="pt-BR"/>
              <a:t>Art. 9º assegura que a cópia de obra de arte plástica feita pelo próprio autor tem a mesma proteção da original</a:t>
            </a:r>
            <a:endParaRPr/>
          </a:p>
          <a:p>
            <a:pPr indent="-342900" lvl="0" marL="457200" rtl="0" algn="l">
              <a:spcBef>
                <a:spcPts val="0"/>
              </a:spcBef>
              <a:spcAft>
                <a:spcPts val="0"/>
              </a:spcAft>
              <a:buSzPts val="1800"/>
              <a:buChar char="●"/>
            </a:pPr>
            <a:r>
              <a:rPr lang="pt-BR"/>
              <a:t>Art. 10º diz que a proteção da obra abrange seu título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Título II - Das Obras Intelectuais</a:t>
            </a:r>
            <a:endParaRPr/>
          </a:p>
          <a:p>
            <a:pPr indent="0" lvl="0" marL="0" rtl="0" algn="l">
              <a:spcBef>
                <a:spcPts val="0"/>
              </a:spcBef>
              <a:spcAft>
                <a:spcPts val="0"/>
              </a:spcAft>
              <a:buNone/>
            </a:pPr>
            <a:r>
              <a:rPr lang="pt-BR"/>
              <a:t>Capítulo II  - Da Autoria Das Obras Intelectuais</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265825" y="1172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pt-BR"/>
              <a:t>Artigos 11 a 17 </a:t>
            </a:r>
            <a:endParaRPr/>
          </a:p>
          <a:p>
            <a:pPr indent="-342900" lvl="0" marL="457200" rtl="0" algn="l">
              <a:spcBef>
                <a:spcPts val="0"/>
              </a:spcBef>
              <a:spcAft>
                <a:spcPts val="0"/>
              </a:spcAft>
              <a:buSzPts val="1800"/>
              <a:buChar char="●"/>
            </a:pPr>
            <a:r>
              <a:rPr lang="pt-BR"/>
              <a:t>Definição de autor </a:t>
            </a:r>
            <a:endParaRPr/>
          </a:p>
          <a:p>
            <a:pPr indent="-342900" lvl="0" marL="457200" rtl="0" algn="l">
              <a:spcBef>
                <a:spcPts val="0"/>
              </a:spcBef>
              <a:spcAft>
                <a:spcPts val="0"/>
              </a:spcAft>
              <a:buSzPts val="1800"/>
              <a:buChar char="●"/>
            </a:pPr>
            <a:r>
              <a:rPr lang="pt-BR"/>
              <a:t>Identificação do autor</a:t>
            </a:r>
            <a:endParaRPr/>
          </a:p>
          <a:p>
            <a:pPr indent="-342900" lvl="0" marL="457200" rtl="0" algn="l">
              <a:spcBef>
                <a:spcPts val="0"/>
              </a:spcBef>
              <a:spcAft>
                <a:spcPts val="0"/>
              </a:spcAft>
              <a:buSzPts val="1800"/>
              <a:buChar char="●"/>
            </a:pPr>
            <a:r>
              <a:rPr lang="pt-BR"/>
              <a:t>Titular dos direitos de autor </a:t>
            </a:r>
            <a:endParaRPr/>
          </a:p>
          <a:p>
            <a:pPr indent="-342900" lvl="0" marL="457200" rtl="0" algn="l">
              <a:spcBef>
                <a:spcPts val="0"/>
              </a:spcBef>
              <a:spcAft>
                <a:spcPts val="0"/>
              </a:spcAft>
              <a:buSzPts val="1800"/>
              <a:buChar char="●"/>
            </a:pPr>
            <a:r>
              <a:rPr lang="pt-BR"/>
              <a:t>Coautoria da obra </a:t>
            </a:r>
            <a:endParaRPr/>
          </a:p>
          <a:p>
            <a:pPr indent="-342900" lvl="0" marL="457200" rtl="0" algn="l">
              <a:spcBef>
                <a:spcPts val="0"/>
              </a:spcBef>
              <a:spcAft>
                <a:spcPts val="0"/>
              </a:spcAft>
              <a:buSzPts val="1800"/>
              <a:buChar char="●"/>
            </a:pPr>
            <a:r>
              <a:rPr lang="pt-BR"/>
              <a:t>Artigo 17 - Obras Coletivas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Título II - Das Obras Intelectuais</a:t>
            </a:r>
            <a:endParaRPr/>
          </a:p>
          <a:p>
            <a:pPr indent="0" lvl="0" marL="0" rtl="0" algn="l">
              <a:spcBef>
                <a:spcPts val="0"/>
              </a:spcBef>
              <a:spcAft>
                <a:spcPts val="0"/>
              </a:spcAft>
              <a:buNone/>
            </a:pPr>
            <a:r>
              <a:rPr lang="pt-BR"/>
              <a:t>Capítulo III  - Do Registro Das Obras Intelectuais</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441500"/>
            <a:ext cx="8547000" cy="312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Artigos 18 a 21</a:t>
            </a:r>
            <a:endParaRPr/>
          </a:p>
          <a:p>
            <a:pPr indent="-342900" lvl="0" marL="457200" rtl="0" algn="l">
              <a:spcBef>
                <a:spcPts val="0"/>
              </a:spcBef>
              <a:spcAft>
                <a:spcPts val="0"/>
              </a:spcAft>
              <a:buSzPts val="1800"/>
              <a:buChar char="●"/>
            </a:pPr>
            <a:r>
              <a:rPr lang="pt-BR"/>
              <a:t>Pauta a diferença da Lei 9279/96.</a:t>
            </a:r>
            <a:endParaRPr/>
          </a:p>
          <a:p>
            <a:pPr indent="-342900" lvl="0" marL="457200" rtl="0" algn="l">
              <a:spcBef>
                <a:spcPts val="0"/>
              </a:spcBef>
              <a:spcAft>
                <a:spcPts val="0"/>
              </a:spcAft>
              <a:buSzPts val="1800"/>
              <a:buChar char="●"/>
            </a:pPr>
            <a:r>
              <a:rPr lang="pt-BR"/>
              <a:t>Determina a facultatividade de registro enquanto na lei de propriedade industrial, o registro é obrigatório.</a:t>
            </a:r>
            <a:endParaRPr/>
          </a:p>
          <a:p>
            <a:pPr indent="-342900" lvl="0" marL="457200" rtl="0" algn="l">
              <a:spcBef>
                <a:spcPts val="0"/>
              </a:spcBef>
              <a:spcAft>
                <a:spcPts val="0"/>
              </a:spcAft>
              <a:buSzPts val="1800"/>
              <a:buChar char="●"/>
            </a:pPr>
            <a:r>
              <a:rPr lang="pt-BR"/>
              <a:t>Caso queira registrar, haverá um valor a ser retribuído a instituição federal responsável.</a:t>
            </a:r>
            <a:endParaRPr/>
          </a:p>
          <a:p>
            <a:pPr indent="-342900" lvl="0" marL="457200" rtl="0" algn="l">
              <a:spcBef>
                <a:spcPts val="0"/>
              </a:spcBef>
              <a:spcAft>
                <a:spcPts val="0"/>
              </a:spcAft>
              <a:buSzPts val="1800"/>
              <a:buChar char="●"/>
            </a:pPr>
            <a:r>
              <a:rPr lang="pt-BR"/>
              <a:t>A forma de organização do registro está de acordo com o art. 17 da Lei 5899/73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Título</a:t>
            </a:r>
            <a:r>
              <a:rPr lang="pt-BR"/>
              <a:t> III - Dos Direitos do Autor</a:t>
            </a:r>
            <a:endParaRPr/>
          </a:p>
          <a:p>
            <a:pPr indent="0" lvl="0" marL="0" rtl="0" algn="l">
              <a:spcBef>
                <a:spcPts val="0"/>
              </a:spcBef>
              <a:spcAft>
                <a:spcPts val="0"/>
              </a:spcAft>
              <a:buNone/>
            </a:pPr>
            <a:r>
              <a:rPr lang="pt-BR"/>
              <a:t>Capítulo</a:t>
            </a:r>
            <a:r>
              <a:rPr lang="pt-BR"/>
              <a:t> I - Disposições Preliminares</a:t>
            </a:r>
            <a:endParaRPr/>
          </a:p>
        </p:txBody>
      </p:sp>
      <p:sp>
        <p:nvSpPr>
          <p:cNvPr id="93" name="Google Shape;93;p19"/>
          <p:cNvSpPr txBox="1"/>
          <p:nvPr>
            <p:ph idx="1" type="body"/>
          </p:nvPr>
        </p:nvSpPr>
        <p:spPr>
          <a:xfrm>
            <a:off x="311700" y="1553650"/>
            <a:ext cx="8520600" cy="3015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pt-BR"/>
              <a:t>Artigos 22 e 23.</a:t>
            </a:r>
            <a:endParaRPr/>
          </a:p>
          <a:p>
            <a:pPr indent="-342900" lvl="0" marL="457200" rtl="0" algn="just">
              <a:lnSpc>
                <a:spcPct val="100000"/>
              </a:lnSpc>
              <a:spcBef>
                <a:spcPts val="0"/>
              </a:spcBef>
              <a:spcAft>
                <a:spcPts val="0"/>
              </a:spcAft>
              <a:buSzPts val="1800"/>
              <a:buChar char="●"/>
            </a:pPr>
            <a:r>
              <a:rPr lang="pt-BR"/>
              <a:t>Direito moral e patrimonial de autores e coautores.</a:t>
            </a:r>
            <a:endParaRPr/>
          </a:p>
          <a:p>
            <a:pPr indent="0" lvl="0" marL="0" rtl="0" algn="just">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Título III - Dos Direitos do Autor</a:t>
            </a:r>
            <a:endParaRPr/>
          </a:p>
          <a:p>
            <a:pPr indent="0" lvl="0" marL="0" rtl="0" algn="l">
              <a:spcBef>
                <a:spcPts val="0"/>
              </a:spcBef>
              <a:spcAft>
                <a:spcPts val="0"/>
              </a:spcAft>
              <a:buNone/>
            </a:pPr>
            <a:r>
              <a:rPr lang="pt-BR"/>
              <a:t>Capítulo</a:t>
            </a:r>
            <a:r>
              <a:rPr lang="pt-BR"/>
              <a:t> II - Dos Direitos Morais Do Autor</a:t>
            </a:r>
            <a:endParaRPr/>
          </a:p>
        </p:txBody>
      </p:sp>
      <p:sp>
        <p:nvSpPr>
          <p:cNvPr id="99" name="Google Shape;99;p20"/>
          <p:cNvSpPr txBox="1"/>
          <p:nvPr>
            <p:ph idx="1" type="body"/>
          </p:nvPr>
        </p:nvSpPr>
        <p:spPr>
          <a:xfrm>
            <a:off x="311700" y="1553650"/>
            <a:ext cx="8520600" cy="30153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pt-BR"/>
              <a:t>Artigos 24 a 37.</a:t>
            </a:r>
            <a:endParaRPr/>
          </a:p>
          <a:p>
            <a:pPr indent="-342900" lvl="0" marL="457200" rtl="0" algn="just">
              <a:lnSpc>
                <a:spcPct val="100000"/>
              </a:lnSpc>
              <a:spcBef>
                <a:spcPts val="0"/>
              </a:spcBef>
              <a:spcAft>
                <a:spcPts val="0"/>
              </a:spcAft>
              <a:buSzPts val="1800"/>
              <a:buChar char="●"/>
            </a:pPr>
            <a:r>
              <a:rPr lang="pt-BR"/>
              <a:t>Reivindicar a autoria da obra.</a:t>
            </a:r>
            <a:endParaRPr/>
          </a:p>
          <a:p>
            <a:pPr indent="-342900" lvl="0" marL="457200" rtl="0" algn="just">
              <a:lnSpc>
                <a:spcPct val="100000"/>
              </a:lnSpc>
              <a:spcBef>
                <a:spcPts val="0"/>
              </a:spcBef>
              <a:spcAft>
                <a:spcPts val="0"/>
              </a:spcAft>
              <a:buSzPts val="1800"/>
              <a:buChar char="●"/>
            </a:pPr>
            <a:r>
              <a:rPr lang="pt-BR"/>
              <a:t>Ter o nome anunciado.</a:t>
            </a:r>
            <a:endParaRPr/>
          </a:p>
          <a:p>
            <a:pPr indent="-342900" lvl="0" marL="457200" rtl="0" algn="just">
              <a:lnSpc>
                <a:spcPct val="100000"/>
              </a:lnSpc>
              <a:spcBef>
                <a:spcPts val="0"/>
              </a:spcBef>
              <a:spcAft>
                <a:spcPts val="0"/>
              </a:spcAft>
              <a:buSzPts val="1800"/>
              <a:buChar char="●"/>
            </a:pPr>
            <a:r>
              <a:rPr lang="pt-BR"/>
              <a:t>Conservar a obra inédita e/ou modificar.</a:t>
            </a:r>
            <a:endParaRPr/>
          </a:p>
          <a:p>
            <a:pPr indent="-342900" lvl="0" marL="457200" rtl="0" algn="just">
              <a:lnSpc>
                <a:spcPct val="100000"/>
              </a:lnSpc>
              <a:spcBef>
                <a:spcPts val="0"/>
              </a:spcBef>
              <a:spcAft>
                <a:spcPts val="0"/>
              </a:spcAft>
              <a:buSzPts val="1800"/>
              <a:buChar char="●"/>
            </a:pPr>
            <a:r>
              <a:rPr lang="pt-BR"/>
              <a:t>Retirar de circulação.</a:t>
            </a:r>
            <a:endParaRPr/>
          </a:p>
          <a:p>
            <a:pPr indent="-342900" lvl="0" marL="457200" rtl="0" algn="just">
              <a:lnSpc>
                <a:spcPct val="100000"/>
              </a:lnSpc>
              <a:spcBef>
                <a:spcPts val="0"/>
              </a:spcBef>
              <a:spcAft>
                <a:spcPts val="0"/>
              </a:spcAft>
              <a:buSzPts val="1800"/>
              <a:buChar char="●"/>
            </a:pPr>
            <a:r>
              <a:rPr lang="pt-BR"/>
              <a:t>Ter acesso a exemplar único.</a:t>
            </a:r>
            <a:endParaRPr/>
          </a:p>
          <a:p>
            <a:pPr indent="-342900" lvl="0" marL="457200" rtl="0" algn="just">
              <a:lnSpc>
                <a:spcPct val="100000"/>
              </a:lnSpc>
              <a:spcBef>
                <a:spcPts val="0"/>
              </a:spcBef>
              <a:spcAft>
                <a:spcPts val="0"/>
              </a:spcAft>
              <a:buSzPts val="1800"/>
              <a:buChar char="●"/>
            </a:pPr>
            <a:r>
              <a:rPr lang="pt-BR"/>
              <a:t>Transmissão dos direitos.</a:t>
            </a:r>
            <a:endParaRPr/>
          </a:p>
          <a:p>
            <a:pPr indent="-342900" lvl="0" marL="457200" rtl="0" algn="just">
              <a:lnSpc>
                <a:spcPct val="100000"/>
              </a:lnSpc>
              <a:spcBef>
                <a:spcPts val="0"/>
              </a:spcBef>
              <a:spcAft>
                <a:spcPts val="0"/>
              </a:spcAft>
              <a:buSzPts val="1800"/>
              <a:buChar char="●"/>
            </a:pPr>
            <a:r>
              <a:rPr lang="pt-BR"/>
              <a:t>Obras de domínio público.</a:t>
            </a:r>
            <a:endParaRPr/>
          </a:p>
          <a:p>
            <a:pPr indent="-342900" lvl="0" marL="457200" rtl="0" algn="just">
              <a:lnSpc>
                <a:spcPct val="100000"/>
              </a:lnSpc>
              <a:spcBef>
                <a:spcPts val="0"/>
              </a:spcBef>
              <a:spcAft>
                <a:spcPts val="0"/>
              </a:spcAft>
              <a:buSzPts val="1800"/>
              <a:buChar char="●"/>
            </a:pPr>
            <a:r>
              <a:rPr lang="pt-BR"/>
              <a:t>Obras visuais.</a:t>
            </a:r>
            <a:endParaRPr/>
          </a:p>
          <a:p>
            <a:pPr indent="-342900" lvl="0" marL="457200" rtl="0" algn="just">
              <a:lnSpc>
                <a:spcPct val="100000"/>
              </a:lnSpc>
              <a:spcBef>
                <a:spcPts val="0"/>
              </a:spcBef>
              <a:spcAft>
                <a:spcPts val="0"/>
              </a:spcAft>
              <a:buSzPts val="1800"/>
              <a:buChar char="●"/>
            </a:pPr>
            <a:r>
              <a:rPr lang="pt-BR"/>
              <a:t>Projetos arquitetônicos.</a:t>
            </a:r>
            <a:endParaRPr/>
          </a:p>
          <a:p>
            <a:pPr indent="-342900" lvl="0" marL="457200" rtl="0" algn="just">
              <a:lnSpc>
                <a:spcPct val="100000"/>
              </a:lnSpc>
              <a:spcBef>
                <a:spcPts val="0"/>
              </a:spcBef>
              <a:spcAft>
                <a:spcPts val="0"/>
              </a:spcAft>
              <a:buSzPts val="1800"/>
              <a:buChar char="●"/>
            </a:pPr>
            <a:r>
              <a:rPr lang="pt-BR"/>
              <a:t>Inalienáveis e irrenunciáveis.</a:t>
            </a:r>
            <a:endParaRPr/>
          </a:p>
          <a:p>
            <a:pPr indent="0" lvl="0" marL="0" rtl="0" algn="just">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200">
                <a:solidFill>
                  <a:srgbClr val="FFFFFF"/>
                </a:solidFill>
              </a:rPr>
              <a:t>A Polícia Federal de Sorocaba (SP) fez uma operação para prender os responsáveis por crimes de direitos autorais na internet. Os donos do site Megafilmes HD foram presos na Operação Barba Negra. Eles faturavam cerca de 70 mil reais mensais com o site e tinham um acervo de 150 mil filmes, documentários, séries de TV e shows. O site deve sair do ar nos próximos dias.</a:t>
            </a:r>
            <a:endParaRPr>
              <a:solidFill>
                <a:srgbClr val="FFFFFF"/>
              </a:solidFill>
            </a:endParaRPr>
          </a:p>
        </p:txBody>
      </p:sp>
      <p:pic>
        <p:nvPicPr>
          <p:cNvPr descr="11" id="106" name="Google Shape;106;p21"/>
          <p:cNvPicPr preferRelativeResize="0"/>
          <p:nvPr/>
        </p:nvPicPr>
        <p:blipFill>
          <a:blip r:embed="rId3">
            <a:alphaModFix/>
          </a:blip>
          <a:stretch>
            <a:fillRect/>
          </a:stretch>
        </p:blipFill>
        <p:spPr>
          <a:xfrm>
            <a:off x="3338250" y="2143050"/>
            <a:ext cx="4117024" cy="264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