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70" r:id="rId2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65" r:id="rId14"/>
    <p:sldId id="264" r:id="rId15"/>
    <p:sldId id="267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308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1146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782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49984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9600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39464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1049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67204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84427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40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10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0004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3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06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78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61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180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72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297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71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3578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1777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531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971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589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258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353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9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314A14-55E5-41A4-B9FF-9A6381A79E8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B84FCE-6AFC-4A0D-89D4-1E74CF22114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ebp"/><Relationship Id="rId3" Type="http://schemas.openxmlformats.org/officeDocument/2006/relationships/hyperlink" Target="https://www.significados.com.br/valores-humanos/" TargetMode="External"/><Relationship Id="rId7" Type="http://schemas.openxmlformats.org/officeDocument/2006/relationships/hyperlink" Target="https://meuartigo.brasilescola.uol.com.br/filosofia/conceito-etica-sociedade-moderna-dentro-visao-aristotelica.htm" TargetMode="External"/><Relationship Id="rId2" Type="http://schemas.openxmlformats.org/officeDocument/2006/relationships/hyperlink" Target="https://brasilescola.uol.com.br/filosofia/bioetica.htm#:~:text=o%20texto%20abaixo!-,A%20Bio&#233;tica%20&#233;%20uma%20&#225;rea%20de%20estudo%20interdisciplinar%20que%20envolve,pela%20Medicina%20ou%20pelas%20ci&#234;ncias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gnificados.com.br/etica/" TargetMode="External"/><Relationship Id="rId5" Type="http://schemas.openxmlformats.org/officeDocument/2006/relationships/hyperlink" Target="https://brasilescola.uol.com.br/o-que-e/o-que-e-sociologia/o-que-e-etica.htm" TargetMode="External"/><Relationship Id="rId4" Type="http://schemas.openxmlformats.org/officeDocument/2006/relationships/hyperlink" Target="https://www.significados.com.br/exemplos-de-valores-humano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8189" y="5020887"/>
            <a:ext cx="8296102" cy="1618421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Explorando a Ética e Valores Humanos</a:t>
            </a:r>
            <a:b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02287" y="5098577"/>
            <a:ext cx="3200400" cy="1463040"/>
          </a:xfrm>
        </p:spPr>
        <p:txBody>
          <a:bodyPr/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 Moral à Bioética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5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7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0700" y="241069"/>
            <a:ext cx="2158741" cy="581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 Global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6211" y="1130531"/>
            <a:ext cx="10532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Questões </a:t>
            </a:r>
            <a:r>
              <a:rPr lang="pt-BR" dirty="0"/>
              <a:t>a respeito das condições e possibilidades de um ethos mundial, questões sobre a abrangência, a legitimação e a efetivação de direitos humanos, questões que tratam da avaliação de problemas globais, como os do desenvolvimento político/econômico, cultural, tecnológico e ecológico ou, ainda, questões a respeito da relação entre morais locais, de um lado, e éticas que argumentam numa perspectiva universal de outro, ou seja, assuntos relativos à diferença entre localismo, universalidade e universabilidade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r>
              <a:rPr lang="pt-BR" dirty="0" smtClean="0"/>
              <a:t>Proteção </a:t>
            </a:r>
            <a:r>
              <a:rPr lang="pt-BR" dirty="0"/>
              <a:t>das pessoas envolvidas, imunidade às interferências políticas e técnicas de levantamento de dados de </a:t>
            </a:r>
            <a:r>
              <a:rPr lang="pt-BR" dirty="0" smtClean="0"/>
              <a:t>qualidade.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3791435"/>
            <a:ext cx="4380808" cy="30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5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7" name="CaixaDeTexto 6"/>
          <p:cNvSpPr txBox="1"/>
          <p:nvPr/>
        </p:nvSpPr>
        <p:spPr>
          <a:xfrm>
            <a:off x="4172989" y="423949"/>
            <a:ext cx="106402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BIO</a:t>
            </a:r>
            <a:endParaRPr lang="pt-B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608619" y="423949"/>
            <a:ext cx="287620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ÉTICA</a:t>
            </a:r>
            <a:endParaRPr lang="pt-B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29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102" y="3671455"/>
            <a:ext cx="11612880" cy="22901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Bioética é uma área de estudo interdisciplinar que envolve a Ética e a Biologia, fundamentando os princípios éticos que regem a vida quando essa é colocada em risco pela Medicina ou pelas ciências. A palavra Bioética é uma junção dos radicais “bio”, que advém do grego bios e significa vida no sentido animal e fisiológico do termo (ou seja, bio é a vida pulsante dos animais, aquela que nos mantém vivos enquanto corpos), e ethos, que diz respeito à conduta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moral.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6595" y="3519055"/>
            <a:ext cx="27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8995" y="3671455"/>
            <a:ext cx="27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22" l="0" r="100000">
                        <a14:foregroundMark x1="33359" y1="68472" x2="33359" y2="68472"/>
                        <a14:foregroundMark x1="33984" y1="60833" x2="33984" y2="60833"/>
                        <a14:foregroundMark x1="34375" y1="61111" x2="34375" y2="61111"/>
                        <a14:foregroundMark x1="38828" y1="69167" x2="38828" y2="69167"/>
                        <a14:foregroundMark x1="34531" y1="40139" x2="34531" y2="40139"/>
                        <a14:foregroundMark x1="35703" y1="39167" x2="35703" y2="39167"/>
                        <a14:foregroundMark x1="32813" y1="42917" x2="32813" y2="42917"/>
                        <a14:foregroundMark x1="32031" y1="45833" x2="32031" y2="45833"/>
                        <a14:foregroundMark x1="31563" y1="43333" x2="31563" y2="43333"/>
                        <a14:foregroundMark x1="29844" y1="46389" x2="29844" y2="46389"/>
                        <a14:foregroundMark x1="29453" y1="49306" x2="29453" y2="49306"/>
                        <a14:foregroundMark x1="35391" y1="49306" x2="35391" y2="49306"/>
                        <a14:foregroundMark x1="34922" y1="47778" x2="34922" y2="47778"/>
                        <a14:foregroundMark x1="36094" y1="51389" x2="36094" y2="51389"/>
                        <a14:foregroundMark x1="32344" y1="50972" x2="32344" y2="50972"/>
                        <a14:foregroundMark x1="32422" y1="48194" x2="32422" y2="48194"/>
                        <a14:foregroundMark x1="28984" y1="51667" x2="28984" y2="51667"/>
                        <a14:foregroundMark x1="33594" y1="45417" x2="33594" y2="45417"/>
                        <a14:foregroundMark x1="48203" y1="31667" x2="48203" y2="31667"/>
                        <a14:foregroundMark x1="48906" y1="29306" x2="48906" y2="29306"/>
                        <a14:foregroundMark x1="57422" y1="29306" x2="57422" y2="29306"/>
                        <a14:foregroundMark x1="64766" y1="29722" x2="64766" y2="29722"/>
                        <a14:foregroundMark x1="60000" y1="29306" x2="60000" y2="29306"/>
                        <a14:foregroundMark x1="33594" y1="38750" x2="33594" y2="38750"/>
                        <a14:foregroundMark x1="38047" y1="38750" x2="38047" y2="38750"/>
                        <a14:foregroundMark x1="75156" y1="45000" x2="75156" y2="45000"/>
                        <a14:foregroundMark x1="70000" y1="50278" x2="70000" y2="50278"/>
                        <a14:foregroundMark x1="68281" y1="54167" x2="68281" y2="54167"/>
                        <a14:foregroundMark x1="67656" y1="50972" x2="67656" y2="50972"/>
                        <a14:foregroundMark x1="69063" y1="45694" x2="69063" y2="45694"/>
                        <a14:foregroundMark x1="70234" y1="40417" x2="70234" y2="40417"/>
                        <a14:foregroundMark x1="71250" y1="38056" x2="71250" y2="38056"/>
                        <a14:foregroundMark x1="59375" y1="26111" x2="59375" y2="26111"/>
                        <a14:foregroundMark x1="31641" y1="38333" x2="31641" y2="38333"/>
                        <a14:foregroundMark x1="37266" y1="38056" x2="37266" y2="38056"/>
                        <a14:foregroundMark x1="37109" y1="85000" x2="37109" y2="85000"/>
                        <a14:foregroundMark x1="31016" y1="65833" x2="31016" y2="65833"/>
                        <a14:foregroundMark x1="60234" y1="88194" x2="60234" y2="88194"/>
                        <a14:foregroundMark x1="68828" y1="68611" x2="68828" y2="68611"/>
                        <a14:foregroundMark x1="43672" y1="11111" x2="43672" y2="11111"/>
                        <a14:foregroundMark x1="43594" y1="14583" x2="43594" y2="14583"/>
                        <a14:foregroundMark x1="32031" y1="37083" x2="32031" y2="37083"/>
                        <a14:foregroundMark x1="44609" y1="30417" x2="44609" y2="30417"/>
                        <a14:foregroundMark x1="32813" y1="65417" x2="32813" y2="65417"/>
                        <a14:foregroundMark x1="31953" y1="65694" x2="31953" y2="65694"/>
                        <a14:foregroundMark x1="31953" y1="63333" x2="31953" y2="63333"/>
                        <a14:foregroundMark x1="31797" y1="59444" x2="31797" y2="59444"/>
                        <a14:foregroundMark x1="36563" y1="68611" x2="36563" y2="68611"/>
                        <a14:foregroundMark x1="37266" y1="71111" x2="37266" y2="71111"/>
                        <a14:foregroundMark x1="60625" y1="32500" x2="60625" y2="32500"/>
                        <a14:foregroundMark x1="61797" y1="29722" x2="61797" y2="29722"/>
                        <a14:foregroundMark x1="73438" y1="50000" x2="73438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66" y="273649"/>
            <a:ext cx="6426200" cy="361473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721629" y="440575"/>
            <a:ext cx="2759826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spc="300" dirty="0">
                <a:latin typeface="Arial" panose="020B0604020202020204" pitchFamily="34" charset="0"/>
                <a:cs typeface="Arial" panose="020B0604020202020204" pitchFamily="34" charset="0"/>
              </a:rPr>
              <a:t>BIOÉTICA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738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02072" y="187037"/>
            <a:ext cx="11685127" cy="261435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da Bioética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</a:t>
            </a: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não maleficência: consiste na proibição, por princípio, de causar qualquer dano intencional ao paciente (ou à cobaia de testes científicos). A sua mais antiga formulação pode ser encontrada no Juramento de Hipócrates, e, no século XX, ele foi estabelecido como princípio bioético pelos estudiosos Dan Clouser e Bernanrd Gert</a:t>
            </a: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</a:t>
            </a: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beneficência: pode ter seu gérmen encontrado no juramento hipocrático, em que se é afirmado que o médico deve visar ao benefício do paciente. Beauchamp e Childress vão além, estabelecendo que tanto médicos quanto cientistas que utilizem cobaias devem basear-se no princípio da utilidade (o utilitarismo de Mill e Bentham), visando a provocar o maior benefício para o maior número possível de pessoas</a:t>
            </a: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</a:t>
            </a: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autonomia: tem suas raízes na filosofia de Immanuel Kant e busca romper a relação paternal entre médico e paciente e impedir qualquer tipo de obrigação de cobaias para com a ciência. Trata-se do respeito à autonomia do indivíduo, pois esse é o responsável por si, e é ele que decide se quer ser tratado ou se quer participar de um estudo científico</a:t>
            </a: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</a:t>
            </a: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justiça: baseado na teoria da justiça, de John </a:t>
            </a: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Rawls, </a:t>
            </a: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princípio visa a criar um mecanismo regulador da relação entre paciente e médico, a qual não deve ficar submetida mais apenas à autoridade médica. Tal autoridade, que é conferida ao profissional devido ao seu conhecimento e pelo juramento de conduta ética e profissional, deve submeter-se à justiça, que agirá em caso de conflito de interesses ou de dano ao paciente</a:t>
            </a:r>
            <a:r>
              <a:rPr lang="pt-B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0328" y="2771196"/>
            <a:ext cx="235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Temas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Bioética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0328" y="3172474"/>
            <a:ext cx="103244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Médico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paciente x cientista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cobaia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principal ponto tocado pelos estudos de Beauchamp e Childress, que formulam a solução principalista (que se baseia em uma ética de princípios) para os problemas decorrentes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0327" y="4138470"/>
            <a:ext cx="11105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Eutanásia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suicídio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assistido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tradução literal de eutanásia é “boa morte”. Eutanásia é o ato de encerrar a vida de alguém que, incapacitado, está em situação de penúria e não pode decidir por si mesmo. Quando um animal de estimação tem uma doença crônica progressiva ou ficou gravemente sequelado por algum mal, os veterinários podem dar a eles a eutanásia para encerrar o seu sofrimento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0327" y="5139912"/>
            <a:ext cx="1171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Aborto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defende o aborto de fetos com até três meses de gestação, período em que a Medicina afirma não haver ainda atividade cerebral e, portanto, há a ausência completa de sentidos. O aborto, antes dos três meses, seria apenas a interrupção do crescimento celular dentro de um corpo. Para discutir sobre isso, Singer parte das noções de consciência e de senciência (sentidos básicos e noção da presença no mundo pela dor e pelo sofrimento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8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2" name="CaixaDeTexto 11"/>
          <p:cNvSpPr txBox="1"/>
          <p:nvPr/>
        </p:nvSpPr>
        <p:spPr>
          <a:xfrm>
            <a:off x="0" y="34082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IMPORTÂNCIA DA ÉTICA PROFISSIONAL NO AMBIENTE DE TRABALHO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885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6004" y="88362"/>
            <a:ext cx="4702436" cy="79956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pt-BR" dirty="0" smtClean="0"/>
              <a:t>ÉTICA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4524" y="887923"/>
            <a:ext cx="9667702" cy="868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A ética profissional refere-se a princípios que regem o comportamento de um trabalhador e da sua equipe no ambiente de trabalho. São “caminhos” de como uma pessoa deve agir em relação a outras pessoas e instituições, incluindo a própria empresa onde trabalha.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64524" y="1939588"/>
            <a:ext cx="10582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 CÓDIGO DE ÉTICA:</a:t>
            </a:r>
          </a:p>
          <a:p>
            <a:r>
              <a:rPr lang="pt-BR" dirty="0" smtClean="0"/>
              <a:t>Código </a:t>
            </a:r>
            <a:r>
              <a:rPr lang="pt-BR" dirty="0"/>
              <a:t>de ética é um acordo que estabelece os direitos e deveres de uma empresa, instituição, categoria profissional, ONG e </a:t>
            </a:r>
            <a:r>
              <a:rPr lang="pt-BR" dirty="0" err="1"/>
              <a:t>etc</a:t>
            </a:r>
            <a:r>
              <a:rPr lang="pt-BR" dirty="0"/>
              <a:t>, a partir da sua missão, cultura</a:t>
            </a:r>
            <a:r>
              <a:rPr lang="pt-BR" b="1" dirty="0"/>
              <a:t> </a:t>
            </a:r>
            <a:r>
              <a:rPr lang="pt-BR" dirty="0"/>
              <a:t>e posicionamento</a:t>
            </a:r>
            <a:r>
              <a:rPr lang="pt-BR" b="1" dirty="0"/>
              <a:t> </a:t>
            </a:r>
            <a:r>
              <a:rPr lang="pt-BR" dirty="0"/>
              <a:t>social, e que deve ser seguido pelos funcionários no exercício de suas funções profissionais.</a:t>
            </a:r>
          </a:p>
          <a:p>
            <a:r>
              <a:rPr lang="pt-BR" dirty="0"/>
              <a:t>Este é um documento que dita e regula as normas que regem o funcionamento de determinada empresa ou organização, e o comportamento dos seus funcionários e membros.</a:t>
            </a:r>
          </a:p>
          <a:p>
            <a:r>
              <a:rPr lang="pt-BR" dirty="0"/>
              <a:t>Além das empresas (públicas ou privadas), um código de ética também pode ser desenvolvido por instituições, organizações não-governamentais, categorias profissionais, partidos políticos e demais grupos que desejam orientar e explicitar a sua postura social.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64524" y="5095701"/>
            <a:ext cx="9925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IMPORTANCIA DA ÉTICA NO TRABALHO</a:t>
            </a:r>
          </a:p>
          <a:p>
            <a:r>
              <a:rPr lang="pt-BR" dirty="0" smtClean="0"/>
              <a:t>A </a:t>
            </a:r>
            <a:r>
              <a:rPr lang="pt-BR" dirty="0"/>
              <a:t>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</a:p>
        </p:txBody>
      </p:sp>
    </p:spTree>
    <p:extLst>
      <p:ext uri="{BB962C8B-B14F-4D97-AF65-F5344CB8AC3E}">
        <p14:creationId xmlns:p14="http://schemas.microsoft.com/office/powerpoint/2010/main" val="2580747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38603"/>
          </a:xfrm>
        </p:spPr>
      </p:pic>
      <p:sp>
        <p:nvSpPr>
          <p:cNvPr id="14" name="CaixaDeTexto 13"/>
          <p:cNvSpPr txBox="1"/>
          <p:nvPr/>
        </p:nvSpPr>
        <p:spPr>
          <a:xfrm>
            <a:off x="282633" y="90136"/>
            <a:ext cx="384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CONCLUSÃO</a:t>
            </a:r>
            <a:endParaRPr lang="pt-BR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82633" y="2673509"/>
            <a:ext cx="604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fim de estabelecer os níveis aceitáveis que garantam a convivência pacífica dentro das sociedades e entre elas, constitui o objetivo da ética.</a:t>
            </a:r>
          </a:p>
        </p:txBody>
      </p:sp>
    </p:spTree>
    <p:extLst>
      <p:ext uri="{BB962C8B-B14F-4D97-AF65-F5344CB8AC3E}">
        <p14:creationId xmlns:p14="http://schemas.microsoft.com/office/powerpoint/2010/main" val="3003371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3172" y="1458883"/>
            <a:ext cx="8534400" cy="3615267"/>
          </a:xfrm>
        </p:spPr>
        <p:txBody>
          <a:bodyPr>
            <a:normAutofit/>
          </a:bodyPr>
          <a:lstStyle/>
          <a:p>
            <a:r>
              <a:rPr lang="pt-BR" sz="1200" dirty="0" smtClean="0">
                <a:hlinkClick r:id="rId2"/>
              </a:rPr>
              <a:t>https://brasilescola.uol.com.br/filosofia/bioetica.htm#:~:text=o%20texto%20abaixo!-,A%20Bioética%20é%20uma%20área%20de%20estudo%20interdisciplinar%20que%20envolve,pela%20Medicina%20ou%20pelas%20ciências.</a:t>
            </a:r>
            <a:endParaRPr lang="pt-BR" sz="1200" dirty="0" smtClean="0"/>
          </a:p>
          <a:p>
            <a:r>
              <a:rPr lang="pt-BR" sz="1200" dirty="0">
                <a:hlinkClick r:id="rId3"/>
              </a:rPr>
              <a:t>https://www.significados.com.br/valores-humanos</a:t>
            </a:r>
            <a:r>
              <a:rPr lang="pt-BR" sz="1200" dirty="0" smtClean="0">
                <a:hlinkClick r:id="rId3"/>
              </a:rPr>
              <a:t>/</a:t>
            </a:r>
            <a:endParaRPr lang="pt-BR" sz="1200" dirty="0" smtClean="0"/>
          </a:p>
          <a:p>
            <a:r>
              <a:rPr lang="pt-BR" sz="1200" dirty="0">
                <a:hlinkClick r:id="rId4"/>
              </a:rPr>
              <a:t>https://www.significados.com.br/exemplos-de-valores-humanos</a:t>
            </a:r>
            <a:r>
              <a:rPr lang="pt-BR" sz="1200" dirty="0" smtClean="0">
                <a:hlinkClick r:id="rId4"/>
              </a:rPr>
              <a:t>/</a:t>
            </a:r>
            <a:endParaRPr lang="pt-BR" sz="1200" dirty="0" smtClean="0"/>
          </a:p>
          <a:p>
            <a:r>
              <a:rPr lang="pt-BR" sz="1200" dirty="0">
                <a:hlinkClick r:id="rId5"/>
              </a:rPr>
              <a:t>https://</a:t>
            </a:r>
            <a:r>
              <a:rPr lang="pt-BR" sz="1200" dirty="0" smtClean="0">
                <a:hlinkClick r:id="rId5"/>
              </a:rPr>
              <a:t>brasilescola.uol.com.br/o-que-e/o-que-e-sociologia/o-que-e-etica.htm</a:t>
            </a:r>
            <a:endParaRPr lang="pt-BR" sz="1200" dirty="0" smtClean="0"/>
          </a:p>
          <a:p>
            <a:r>
              <a:rPr lang="pt-BR" sz="1200" dirty="0">
                <a:hlinkClick r:id="rId6"/>
              </a:rPr>
              <a:t>https://www.significados.com.br/etica</a:t>
            </a:r>
            <a:r>
              <a:rPr lang="pt-BR" sz="1200" dirty="0" smtClean="0">
                <a:hlinkClick r:id="rId6"/>
              </a:rPr>
              <a:t>/</a:t>
            </a:r>
            <a:endParaRPr lang="pt-BR" sz="1200" dirty="0" smtClean="0"/>
          </a:p>
          <a:p>
            <a:r>
              <a:rPr lang="pt-BR" sz="1200" dirty="0">
                <a:hlinkClick r:id="rId7"/>
              </a:rPr>
              <a:t>https://</a:t>
            </a:r>
            <a:r>
              <a:rPr lang="pt-BR" sz="1200" dirty="0" smtClean="0">
                <a:hlinkClick r:id="rId7"/>
              </a:rPr>
              <a:t>meuartigo.brasilescola.uol.com.br/filosofia/conceito-etica-sociedade-moderna-dentro-visao-aristotelica.htm</a:t>
            </a:r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21820" y="5152506"/>
            <a:ext cx="7492741" cy="182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2"/>
              </a:rPr>
              <a:t>https://brasilescola.uol.com.br/filosofia/bioetica.htm#:~:text=o%20texto%20abaixo!-,A%20Bioética%20é%20uma%20área%20de%20estudo%20interdisciplinar%20que%20envolve,pela%20Medicina%20ou%20pelas%20ciências.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3"/>
              </a:rPr>
              <a:t>https://www.significados.com.br/valores-humanos/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4"/>
              </a:rPr>
              <a:t>https://www.significados.com.br/exemplos-de-valores-humanos/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5"/>
              </a:rPr>
              <a:t>https://brasilescola.uol.com.br/o-que-e/o-que-e-sociologia/o-que-e-etica.htm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6"/>
              </a:rPr>
              <a:t>https://www.significados.com.br/etica/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200" dirty="0" smtClean="0">
                <a:solidFill>
                  <a:schemeClr val="tx1"/>
                </a:solidFill>
                <a:hlinkClick r:id="rId7"/>
              </a:rPr>
              <a:t>https://meuartigo.brasilescola.uol.com.br/filosofia/conceito-etica-sociedade-moderna-dentro-visao-aristotelica.htm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273333" y="3674225"/>
            <a:ext cx="4331234" cy="373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>
                <a:hlinkClick r:id="rId2"/>
              </a:rPr>
              <a:t>https://brasilescola.uol.com.br/filosofia/bioetica.htm#:~:text=o%20texto%20abaixo!-,A%20Bioética%20é%20uma%20área%20de%20estudo%20interdisciplinar%20que%20envolve,pela%20Medicina%20ou%20pelas%20ciências.</a:t>
            </a: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3"/>
              </a:rPr>
              <a:t>https://www.significados.com.br/valores-humanos/</a:t>
            </a: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4"/>
              </a:rPr>
              <a:t>https://www.significados.com.br/exemplos-de-valores-humanos/</a:t>
            </a: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5"/>
              </a:rPr>
              <a:t>https://brasilescola.uol.com.br/o-que-e/o-que-e-sociologia/o-que-e-etica.htm</a:t>
            </a: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6"/>
              </a:rPr>
              <a:t>https://www.significados.com.br/etica/</a:t>
            </a:r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7"/>
              </a:rPr>
              <a:t>https://meuartigo.brasilescola.uol.com.br/filosofia/conceito-etica-sociedade-moderna-dentro-visao-aristotelica.htm</a:t>
            </a: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07382" y="573063"/>
            <a:ext cx="441405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BIBLIOGRAFIA</a:t>
            </a:r>
            <a:endParaRPr lang="pt-BR" sz="44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76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80"/>
            <a:ext cx="12177892" cy="6884479"/>
          </a:xfrm>
        </p:spPr>
      </p:pic>
      <p:sp>
        <p:nvSpPr>
          <p:cNvPr id="5" name="CaixaDeTexto 4"/>
          <p:cNvSpPr txBox="1"/>
          <p:nvPr/>
        </p:nvSpPr>
        <p:spPr>
          <a:xfrm>
            <a:off x="3470437" y="0"/>
            <a:ext cx="52370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0B0F0"/>
                </a:solidFill>
              </a:rPr>
              <a:t>VALORES HUMANOS</a:t>
            </a:r>
            <a:endParaRPr lang="pt-BR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3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5640" y="221269"/>
            <a:ext cx="5163589" cy="93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são Valores Humanos?</a:t>
            </a:r>
            <a:endParaRPr lang="pt-BR" sz="28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69423" y="1064029"/>
            <a:ext cx="76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Uma Referência Que Devemos Possuir no Dia a Dia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5142" y="1745673"/>
            <a:ext cx="107317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valores humanos são os princípios morais e éticos que conduzem a vida de uma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pessoa.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fazem parte da formação da consciência e da maneira de agir e se relacionar em uma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sociedade,</a:t>
            </a:r>
            <a:endParaRPr lang="pt-BR" dirty="0"/>
          </a:p>
          <a:p>
            <a:r>
              <a:rPr lang="pt-BR" dirty="0" smtClean="0"/>
              <a:t>características que nos diferenciam do restante dos seres vivos e estão relacionados, principalmente, à dignidade e à moral.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Amizade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sentimento de proximidade e companheirismo entre pessoas, relação entre amigos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Amor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sentimento sublime de admiração e extrema afeição em uma relação pessoal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Bondade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qualidade da pessoa que age baseada no bem ao próximo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Compaixão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capacidade de sentir piedade e solidariedade às adversidades vividas por outra pessoa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responsabilidade, comprometimento e cumprimento de normas e regras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Honestidade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decência, clareza e retidão das ações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Perseverança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resistência moral, capacidade de persistir em vista de um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Paz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- ausência de conflitos e problemas, não-violência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Respeito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atitude de compromisso com o outro, aceitação aos valores e princípios da sociedade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Sinceridade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 compromisso com a verdade e com a franqueza.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8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9056" y="187036"/>
            <a:ext cx="3081453" cy="103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da Moral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9339" y="1388225"/>
            <a:ext cx="10282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 conjunto de convenções sociais estabelecidas com o objetivo de alcançar a boa convivência social. A origem da moral está na tentativa de orientar os comportamentos para uma boa convivência social devido à interdependência humana. A principal diferença entre ética e moral é que a moral se refere às normas e aos valores estabelecidos, enquanto a ética é uma análise filosófica das ações e dos costumes morais.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483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" y="2865553"/>
            <a:ext cx="4132370" cy="28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1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0233" y="337646"/>
            <a:ext cx="3034146" cy="701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da Ética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7488" y="1105592"/>
            <a:ext cx="108938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Ética é um conjunto de princípios ligados à ação das pessoas que define quais ações podem ser consideradas corretas ou incorretas, dizendo o que é o certo e o errado.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"Não obter benefício próprio por meio de ações incorretas, como furar uma fila no banco para ganhar mais tempo.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Ética profissional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ética profissional nada mais é que a aplicação das normas morais e de conduta social aprovadas em convenções sociais no campo das profissões.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Todo profissional deve agir eticamente, respeitando o seu campo de trabalho, as normas de conduta da profissão, os colegas de trabalho e todas as pessoas que estão à sua volta.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" b="9943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43" y="4215504"/>
            <a:ext cx="464594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1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84119" y="196331"/>
            <a:ext cx="6501939" cy="884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da Ética na sociedade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3" b="98885" l="2358" r="988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25" y="1463040"/>
            <a:ext cx="4038600" cy="254880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46908" y="3458094"/>
            <a:ext cx="9310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ética é fundamental desde a formação inicial do indivíduo, pois é nessa fase que são adquiridos conhecimentos, valores e hábitos morais que vão nortear sua conduta no futuro. Ela deve ser um princípio educacional presente em todas as esferas da sociedade, desde o lar até a escola e a empresa. Na educação, é preciso ensinar aos jovens os valores éticos e morais que regem a sociedade e desenvolver um ciclo de crescimento ético na sociedade.</a:t>
            </a:r>
          </a:p>
        </p:txBody>
      </p:sp>
    </p:spTree>
    <p:extLst>
      <p:ext uri="{BB962C8B-B14F-4D97-AF65-F5344CB8AC3E}">
        <p14:creationId xmlns:p14="http://schemas.microsoft.com/office/powerpoint/2010/main" val="282432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0535" y="345960"/>
            <a:ext cx="3775363" cy="659880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Ética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7696" y="1005840"/>
            <a:ext cx="1211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conceito de ética surge na Grécia Antiga durante o século V a.C. Em um contexto de intensa reflexão a respeito das regras de convívio social, os pensadores gregos buscavam entender o funcionamento do regime de comportamento humano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9505" y="1929170"/>
            <a:ext cx="1199249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Teorias Éticas </a:t>
            </a:r>
            <a:r>
              <a:rPr lang="pt-BR" sz="1400" b="1" dirty="0" smtClean="0"/>
              <a:t>Fundamentais</a:t>
            </a:r>
          </a:p>
          <a:p>
            <a:endParaRPr lang="pt-BR" sz="1400" dirty="0"/>
          </a:p>
          <a:p>
            <a:r>
              <a:rPr lang="pt-BR" sz="1400" b="1" dirty="0"/>
              <a:t>Sofistas</a:t>
            </a:r>
            <a:r>
              <a:rPr lang="pt-BR" sz="1400" dirty="0"/>
              <a:t>. Defendem o relativismo de todos os valores. Alguns sofistas, como </a:t>
            </a:r>
            <a:r>
              <a:rPr lang="pt-BR" sz="1400" dirty="0" err="1"/>
              <a:t>Cálicles</a:t>
            </a:r>
            <a:r>
              <a:rPr lang="pt-BR" sz="1400" dirty="0"/>
              <a:t> ou </a:t>
            </a:r>
            <a:r>
              <a:rPr lang="pt-BR" sz="1400" dirty="0" err="1"/>
              <a:t>Trasímaco</a:t>
            </a:r>
            <a:r>
              <a:rPr lang="pt-BR" sz="1400" dirty="0"/>
              <a:t> afirmam que o valor supremo de qualquer cidadão era atingir o prazer supremo. O máximo prazer pressupunha o domínio do poder político. Ora este só estava ao alcance dos mais fortes, corajosos e hábeis no uso da palavra. A maioria eram fracos ou inábeis, pelo que estavam condenados a serem dominados pelos mais fortes. 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b="1" dirty="0"/>
              <a:t>Sócrates</a:t>
            </a:r>
            <a:r>
              <a:rPr lang="pt-BR" sz="1400" dirty="0"/>
              <a:t> (470-399 </a:t>
            </a:r>
            <a:r>
              <a:rPr lang="pt-BR" sz="1400" dirty="0" err="1"/>
              <a:t>a.C</a:t>
            </a:r>
            <a:r>
              <a:rPr lang="pt-BR" sz="1400" dirty="0"/>
              <a:t>). Defende o carácter eterno de certos valores como o Bem, Virtude, Justiça, Saber. O valor supremo da vida é atingir a perfeição e tudo deve ser feito em função deste ideal, o qual só pode ser obtido através do saber. Na vida privada ou na vida pública, todos tinham a obrigação de se aperfeiçoarem fazendo o Bem, sendo justos. O homem sábio só pode fazer o bem, sendo as injustiças próprias dos ignorantes (Intelectualismo Moral</a:t>
            </a:r>
            <a:r>
              <a:rPr lang="pt-BR" sz="1400" dirty="0" smtClean="0"/>
              <a:t>).</a:t>
            </a:r>
          </a:p>
          <a:p>
            <a:endParaRPr lang="pt-BR" sz="1400" dirty="0"/>
          </a:p>
          <a:p>
            <a:r>
              <a:rPr lang="pt-BR" sz="1400" b="1" dirty="0"/>
              <a:t>Platão</a:t>
            </a:r>
            <a:r>
              <a:rPr lang="pt-BR" sz="1400" dirty="0"/>
              <a:t> (427-347 a.C.). Defende o valor supremo do Bem. O ideal que todos os homens livres deveriam tentar atingir. Para isto acontecesse deveriam ser reunidas, pelo menos duas condições: 1. Os homens deviam seguir apenas a razão desprezando os instintos ou as paixões; 2. A sociedade devia de ser reorganizada, sendo o poder confiado aos sábios, de modo a evitar que as almas fossem corrompidas pela maioria, composta por homens ignorantes e dominados pelos instintos ou paixões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/>
              <a:t>Aristóteles</a:t>
            </a:r>
            <a:r>
              <a:rPr lang="pt-BR" sz="1400" dirty="0"/>
              <a:t> (384-322 a.C.). Defende o valor supremo da felicidade. A finalidade de todo o homem é ser feliz. Para que isto aconteça é necessário que cada um siga a sua própria natureza, evite os excessos, seguindo sempre a via do "meio termo" (Justa Medida). Ninguém consegue todavia ser feliz sozinho. Aristóteles, à semelhança de Platão coloca a questão da necessidade de reorganizar a sociedade de modo a proporcionar que cada um do seus membros possa ser feliz na sua respectiva condição. Ética e política acabam sempre por estar unidas.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66498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7943" y="211975"/>
            <a:ext cx="2532813" cy="5029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 Social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8894" y="1097280"/>
            <a:ext cx="1106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Definição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São os princípios filosóficos e morais que, de uma forma ou de outra, representam a experiência coletiva de pessoas e culturas. Esse tipo de ética geralmente age como uma espécie de “código de conduta” que governa o que é e o que não é aceitável, além de fornecer uma estrutura para assegurar que todos os membros da comunidade sejam cuidados.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8894" y="2574608"/>
            <a:ext cx="10498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Responsabilidade Social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 palavra  responsabilidade  tem  um  sentido  muito  interessante.  Significa  ‘dar uma  resposta  com  habilidade’,  ou  seja,  atender  uma determinada  situação de forma  habilidosa.  Neste  sentido,  ela  se  relaciona  a  ética,  que,  por  sua  vez, busca tornar o lugar habitável para a convivência humana. A responsabilidade profissional implica, portanto, em buscar constantemente a melhor  forma  de  viver  e  trabalhar  no  ambiente  corporativo,  em  atender  aos anseios  da  comunidade  interna  e  externa,  em  conciliar  os  conflitos  gerados pela  ação  social  da  empresa  e  os  desejos das  pessoas  a  ela  ligada  direta  ou indiretamente. 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8894" y="5159931"/>
            <a:ext cx="888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Procurar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agir com justiça; Não se apropriar, indevidamente, do que não é seu; Não prejudicar os outros; Respeitar o convívio social.</a:t>
            </a:r>
          </a:p>
        </p:txBody>
      </p:sp>
    </p:spTree>
    <p:extLst>
      <p:ext uri="{BB962C8B-B14F-4D97-AF65-F5344CB8AC3E}">
        <p14:creationId xmlns:p14="http://schemas.microsoft.com/office/powerpoint/2010/main" val="1954439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8" name="CaixaDeTexto 7"/>
          <p:cNvSpPr txBox="1"/>
          <p:nvPr/>
        </p:nvSpPr>
        <p:spPr>
          <a:xfrm>
            <a:off x="99753" y="249382"/>
            <a:ext cx="3915294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2">
                    <a:lumMod val="25000"/>
                  </a:schemeClr>
                </a:solidFill>
              </a:rPr>
              <a:t>ÉTICA GLOBAL</a:t>
            </a:r>
            <a:endParaRPr lang="pt-BR" sz="4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55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Fati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</TotalTime>
  <Words>1106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Century Gothic</vt:lpstr>
      <vt:lpstr>Tw Cen MT</vt:lpstr>
      <vt:lpstr>Tw Cen MT Condensed</vt:lpstr>
      <vt:lpstr>Wingdings</vt:lpstr>
      <vt:lpstr>Wingdings 3</vt:lpstr>
      <vt:lpstr>4_Fatia</vt:lpstr>
      <vt:lpstr>Integral</vt:lpstr>
      <vt:lpstr>Explorando a Ética e Valores Humanos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ÉTICA PROFISSIONAL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32</cp:revision>
  <dcterms:created xsi:type="dcterms:W3CDTF">2023-10-04T21:44:12Z</dcterms:created>
  <dcterms:modified xsi:type="dcterms:W3CDTF">2023-10-06T23:34:15Z</dcterms:modified>
</cp:coreProperties>
</file>