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sldIdLst>
    <p:sldId id="256" r:id="rId2"/>
    <p:sldId id="290" r:id="rId3"/>
    <p:sldId id="297" r:id="rId4"/>
    <p:sldId id="298" r:id="rId5"/>
    <p:sldId id="299" r:id="rId6"/>
    <p:sldId id="300" r:id="rId7"/>
    <p:sldId id="301" r:id="rId8"/>
    <p:sldId id="302" r:id="rId9"/>
    <p:sldId id="288" r:id="rId10"/>
    <p:sldId id="304" r:id="rId11"/>
    <p:sldId id="305" r:id="rId12"/>
    <p:sldId id="30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8C8E"/>
    <a:srgbClr val="D4F5F8"/>
    <a:srgbClr val="FFFFFF"/>
    <a:srgbClr val="065369"/>
    <a:srgbClr val="58B6C0"/>
    <a:srgbClr val="42A1BC"/>
    <a:srgbClr val="F5F5F5"/>
    <a:srgbClr val="48A7BD"/>
    <a:srgbClr val="4EACBE"/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1CD7E-6E76-4326-9EAC-3F7C1CDD0B1A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F4CCF-F45D-4587-9E06-79DEC10666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12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29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19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0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60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80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9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76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24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0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5ACF07-EFFF-4BD8-A1A4-53E2CD22C5E4}" type="datetimeFigureOut">
              <a:rPr lang="pt-BR" smtClean="0"/>
              <a:t>26/06/2023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923641F-8F24-4DF1-B43F-466BAE2C734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79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8241DA1-9BFC-E2F2-B8DF-88609B669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5ADD7F7-A9DA-0059-E792-BD2669AE76E0}"/>
              </a:ext>
            </a:extLst>
          </p:cNvPr>
          <p:cNvSpPr txBox="1"/>
          <p:nvPr/>
        </p:nvSpPr>
        <p:spPr>
          <a:xfrm>
            <a:off x="798054" y="1503279"/>
            <a:ext cx="572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Trabalho de Dispositivos Conectados – C115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6CEB0D-ACEF-9D35-3E48-92266FC764ED}"/>
              </a:ext>
            </a:extLst>
          </p:cNvPr>
          <p:cNvSpPr txBox="1"/>
          <p:nvPr/>
        </p:nvSpPr>
        <p:spPr>
          <a:xfrm>
            <a:off x="798054" y="4913267"/>
            <a:ext cx="5721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Daiane Dionisio</a:t>
            </a:r>
          </a:p>
          <a:p>
            <a:r>
              <a:rPr lang="pt-BR" sz="20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Matheus Henrique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E1386A-709F-B5C6-19A3-E66579860015}"/>
              </a:ext>
            </a:extLst>
          </p:cNvPr>
          <p:cNvSpPr txBox="1"/>
          <p:nvPr/>
        </p:nvSpPr>
        <p:spPr>
          <a:xfrm>
            <a:off x="798055" y="2112058"/>
            <a:ext cx="5721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de Monitoramento Residencial utilizando o protocolo de comunicação MQTT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E3BB11-4B9B-7A8F-168E-9E6E47A6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58708" y="-78950"/>
            <a:ext cx="1272561" cy="11568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A46A6D8-60B1-1BD5-7FE6-699D68EBC2B0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8CD99AF-1A9F-F4F4-D2D7-DE859792E44A}"/>
              </a:ext>
            </a:extLst>
          </p:cNvPr>
          <p:cNvSpPr/>
          <p:nvPr/>
        </p:nvSpPr>
        <p:spPr>
          <a:xfrm>
            <a:off x="897467" y="1926695"/>
            <a:ext cx="552873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5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52F23C-FF1D-E22B-747C-58E405B14F43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FD0F7-07C0-8877-CFF8-95516F4B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D31A08-2522-9768-9E6F-1BBE6AC8875F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D41980-E586-7BEA-72F9-239FA9BD8F43}"/>
              </a:ext>
            </a:extLst>
          </p:cNvPr>
          <p:cNvSpPr txBox="1"/>
          <p:nvPr/>
        </p:nvSpPr>
        <p:spPr>
          <a:xfrm>
            <a:off x="2155484" y="847419"/>
            <a:ext cx="78810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Protótipo</a:t>
            </a:r>
          </a:p>
          <a:p>
            <a:pPr algn="ctr"/>
            <a:endParaRPr lang="pt-BR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36A127-8FD5-8AFA-75BC-9C54419AD523}"/>
              </a:ext>
            </a:extLst>
          </p:cNvPr>
          <p:cNvSpPr txBox="1"/>
          <p:nvPr/>
        </p:nvSpPr>
        <p:spPr>
          <a:xfrm>
            <a:off x="1132375" y="1760385"/>
            <a:ext cx="9927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sistema possui muitas funcionalidades e pode ser expandido e aprimorado de acordo com a preferência do usuário, uma das principais funcionalidades que poderíamos desenvolver a partir de um protótipo seria o controle da iluminação da residência:</a:t>
            </a: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49EBF4C-3732-3DA1-4612-633C63F7353C}"/>
              </a:ext>
            </a:extLst>
          </p:cNvPr>
          <p:cNvGrpSpPr/>
          <p:nvPr/>
        </p:nvGrpSpPr>
        <p:grpSpPr>
          <a:xfrm>
            <a:off x="1210569" y="3754444"/>
            <a:ext cx="9493770" cy="1495524"/>
            <a:chOff x="1210569" y="3754444"/>
            <a:chExt cx="9493770" cy="1495524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3B883E30-EB81-6780-D933-2537EFE5F774}"/>
                </a:ext>
              </a:extLst>
            </p:cNvPr>
            <p:cNvGrpSpPr/>
            <p:nvPr/>
          </p:nvGrpSpPr>
          <p:grpSpPr>
            <a:xfrm>
              <a:off x="1769423" y="3754444"/>
              <a:ext cx="8934916" cy="1495524"/>
              <a:chOff x="1769423" y="3754444"/>
              <a:chExt cx="8934916" cy="1495524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948230C-65A6-3C90-BE5C-04AF4B37813D}"/>
                  </a:ext>
                </a:extLst>
              </p:cNvPr>
              <p:cNvSpPr/>
              <p:nvPr/>
            </p:nvSpPr>
            <p:spPr>
              <a:xfrm>
                <a:off x="1769423" y="3754444"/>
                <a:ext cx="8934916" cy="1495524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D969EDC-6839-822F-39A7-BEC82D607B29}"/>
                  </a:ext>
                </a:extLst>
              </p:cNvPr>
              <p:cNvSpPr txBox="1"/>
              <p:nvPr/>
            </p:nvSpPr>
            <p:spPr>
              <a:xfrm>
                <a:off x="2596739" y="3971682"/>
                <a:ext cx="797626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 protótipo consiste em um </a:t>
                </a:r>
                <a:r>
                  <a:rPr lang="pt-BR" sz="2000" b="1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aplicativo móvel</a:t>
                </a:r>
                <a:r>
                  <a:rPr lang="pt-BR" sz="20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que envia comandos para o microcontrador através do protocolo de comunicação MQTT a fim de acionar/desacionar um relé e assim acender/apagar as luzes da residência.</a:t>
                </a:r>
                <a:endParaRPr lang="pt-BR" sz="20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FC7BFDA-1BD2-0A9D-4A69-034A55E3304D}"/>
                </a:ext>
              </a:extLst>
            </p:cNvPr>
            <p:cNvGrpSpPr/>
            <p:nvPr/>
          </p:nvGrpSpPr>
          <p:grpSpPr>
            <a:xfrm>
              <a:off x="1210569" y="3897267"/>
              <a:ext cx="1164495" cy="1164495"/>
              <a:chOff x="1210569" y="3897267"/>
              <a:chExt cx="1164495" cy="116449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3F35C4-C524-7A60-602C-E54BB2C315D2}"/>
                  </a:ext>
                </a:extLst>
              </p:cNvPr>
              <p:cNvSpPr/>
              <p:nvPr/>
            </p:nvSpPr>
            <p:spPr>
              <a:xfrm>
                <a:off x="1210569" y="3897267"/>
                <a:ext cx="1164495" cy="116449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7" name="Gráfico 16">
                <a:extLst>
                  <a:ext uri="{FF2B5EF4-FFF2-40B4-BE49-F238E27FC236}">
                    <a16:creationId xmlns:a16="http://schemas.microsoft.com/office/drawing/2014/main" id="{B1B41856-BE19-F722-C751-A175C294F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6535" y="4116341"/>
                <a:ext cx="445775" cy="728806"/>
              </a:xfrm>
              <a:prstGeom prst="rect">
                <a:avLst/>
              </a:prstGeom>
            </p:spPr>
          </p:pic>
          <p:pic>
            <p:nvPicPr>
              <p:cNvPr id="19" name="Gráfico 18">
                <a:extLst>
                  <a:ext uri="{FF2B5EF4-FFF2-40B4-BE49-F238E27FC236}">
                    <a16:creationId xmlns:a16="http://schemas.microsoft.com/office/drawing/2014/main" id="{37845098-59A2-FC67-9497-65A96BD5A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24843" y="4294596"/>
                <a:ext cx="289159" cy="2732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9256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52F23C-FF1D-E22B-747C-58E405B14F43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FD0F7-07C0-8877-CFF8-95516F4B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D31A08-2522-9768-9E6F-1BBE6AC8875F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D41980-E586-7BEA-72F9-239FA9BD8F43}"/>
              </a:ext>
            </a:extLst>
          </p:cNvPr>
          <p:cNvSpPr txBox="1"/>
          <p:nvPr/>
        </p:nvSpPr>
        <p:spPr>
          <a:xfrm>
            <a:off x="2155484" y="847419"/>
            <a:ext cx="78810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Dispositivos que poderiam ser utilizados</a:t>
            </a:r>
            <a:endParaRPr lang="pt-BR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952648-FF6C-2383-48C2-BD39CF125912}"/>
              </a:ext>
            </a:extLst>
          </p:cNvPr>
          <p:cNvSpPr txBox="1"/>
          <p:nvPr/>
        </p:nvSpPr>
        <p:spPr>
          <a:xfrm>
            <a:off x="1132375" y="1760385"/>
            <a:ext cx="992725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Placa microcontroladora: 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Arduino ou ESP8266/ESP32.</a:t>
            </a:r>
          </a:p>
          <a:p>
            <a:pPr marL="342900" indent="-342900" algn="just">
              <a:lnSpc>
                <a:spcPct val="1500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Módulo de relé: 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controlar o acionamento da iluminação.</a:t>
            </a:r>
          </a:p>
          <a:p>
            <a:pPr marL="342900" indent="-342900" algn="just">
              <a:lnSpc>
                <a:spcPct val="1500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Módulo Wi-Fi: 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permitir a comunicação sem fio com o aplicativo móvel. Pode-se utilizar um módulo ESP8266 ou ESP32 com suporte Wi-Fi integrado.</a:t>
            </a:r>
          </a:p>
        </p:txBody>
      </p:sp>
    </p:spTree>
    <p:extLst>
      <p:ext uri="{BB962C8B-B14F-4D97-AF65-F5344CB8AC3E}">
        <p14:creationId xmlns:p14="http://schemas.microsoft.com/office/powerpoint/2010/main" val="4119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52F23C-FF1D-E22B-747C-58E405B14F43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FD0F7-07C0-8877-CFF8-95516F4B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D31A08-2522-9768-9E6F-1BBE6AC8875F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D41980-E586-7BEA-72F9-239FA9BD8F43}"/>
              </a:ext>
            </a:extLst>
          </p:cNvPr>
          <p:cNvSpPr txBox="1"/>
          <p:nvPr/>
        </p:nvSpPr>
        <p:spPr>
          <a:xfrm>
            <a:off x="2155484" y="847419"/>
            <a:ext cx="7881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287632F-2799-1990-C260-EA68C3DD0688}"/>
              </a:ext>
            </a:extLst>
          </p:cNvPr>
          <p:cNvGrpSpPr/>
          <p:nvPr/>
        </p:nvGrpSpPr>
        <p:grpSpPr>
          <a:xfrm>
            <a:off x="918254" y="1603216"/>
            <a:ext cx="10042671" cy="648396"/>
            <a:chOff x="918254" y="1603216"/>
            <a:chExt cx="10042671" cy="64839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47E269D-A5A4-B495-ADA0-DCE70E418C72}"/>
                </a:ext>
              </a:extLst>
            </p:cNvPr>
            <p:cNvSpPr/>
            <p:nvPr/>
          </p:nvSpPr>
          <p:spPr>
            <a:xfrm>
              <a:off x="998543" y="1603216"/>
              <a:ext cx="9962382" cy="64839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301913-93AE-743E-F3A1-AA3A223F6465}"/>
                </a:ext>
              </a:extLst>
            </p:cNvPr>
            <p:cNvSpPr/>
            <p:nvPr/>
          </p:nvSpPr>
          <p:spPr>
            <a:xfrm>
              <a:off x="918254" y="1848979"/>
              <a:ext cx="160578" cy="1605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FDF708F-30A1-670A-A237-004BA199E776}"/>
                </a:ext>
              </a:extLst>
            </p:cNvPr>
            <p:cNvSpPr txBox="1"/>
            <p:nvPr/>
          </p:nvSpPr>
          <p:spPr>
            <a:xfrm>
              <a:off x="1421081" y="1748578"/>
              <a:ext cx="89435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pt-BR" sz="18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O aplicativo móvel se comunica com a placa microcontroladora por meio do protocolo MQTT.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AB7F911-8B01-B573-4795-131922C256C2}"/>
              </a:ext>
            </a:extLst>
          </p:cNvPr>
          <p:cNvGrpSpPr/>
          <p:nvPr/>
        </p:nvGrpSpPr>
        <p:grpSpPr>
          <a:xfrm>
            <a:off x="918254" y="2335760"/>
            <a:ext cx="10042671" cy="648396"/>
            <a:chOff x="918254" y="2335760"/>
            <a:chExt cx="10042671" cy="64839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9E98F51-9A2A-CB59-8B29-66058736B467}"/>
                </a:ext>
              </a:extLst>
            </p:cNvPr>
            <p:cNvSpPr/>
            <p:nvPr/>
          </p:nvSpPr>
          <p:spPr>
            <a:xfrm>
              <a:off x="998543" y="2335760"/>
              <a:ext cx="9962382" cy="64839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B6DE50D-3152-6BD9-D6E3-C58A67E40049}"/>
                </a:ext>
              </a:extLst>
            </p:cNvPr>
            <p:cNvSpPr txBox="1"/>
            <p:nvPr/>
          </p:nvSpPr>
          <p:spPr>
            <a:xfrm>
              <a:off x="1421081" y="2466360"/>
              <a:ext cx="89435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pt-BR" sz="18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O usuário pode ligar e desligar as luzes através do aplicativo móvel.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EF9A43-A475-AE2E-CFCB-51269AB4E693}"/>
                </a:ext>
              </a:extLst>
            </p:cNvPr>
            <p:cNvSpPr/>
            <p:nvPr/>
          </p:nvSpPr>
          <p:spPr>
            <a:xfrm>
              <a:off x="918254" y="2579669"/>
              <a:ext cx="160578" cy="1605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D7BBB8E-FBD9-4CD1-D42B-862444488590}"/>
              </a:ext>
            </a:extLst>
          </p:cNvPr>
          <p:cNvGrpSpPr/>
          <p:nvPr/>
        </p:nvGrpSpPr>
        <p:grpSpPr>
          <a:xfrm>
            <a:off x="918254" y="3063324"/>
            <a:ext cx="10042671" cy="648396"/>
            <a:chOff x="918254" y="3063324"/>
            <a:chExt cx="10042671" cy="64839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63B6FCD-2376-BAE2-9E91-675A161D4F6B}"/>
                </a:ext>
              </a:extLst>
            </p:cNvPr>
            <p:cNvSpPr/>
            <p:nvPr/>
          </p:nvSpPr>
          <p:spPr>
            <a:xfrm>
              <a:off x="998543" y="3063324"/>
              <a:ext cx="9962382" cy="64839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B2F0D8F-7088-0EBB-D3A9-34E7B09CC014}"/>
                </a:ext>
              </a:extLst>
            </p:cNvPr>
            <p:cNvSpPr txBox="1"/>
            <p:nvPr/>
          </p:nvSpPr>
          <p:spPr>
            <a:xfrm>
              <a:off x="1421080" y="3196736"/>
              <a:ext cx="90964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pt-BR" sz="18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A placa microcontroladora recebe os comandos do aplicativo móvel através do protocolo MQTT.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2690DC-D017-C94E-A6AD-BD6C4770E4A2}"/>
                </a:ext>
              </a:extLst>
            </p:cNvPr>
            <p:cNvSpPr/>
            <p:nvPr/>
          </p:nvSpPr>
          <p:spPr>
            <a:xfrm>
              <a:off x="918254" y="3309742"/>
              <a:ext cx="160578" cy="1605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7FF04C6-E292-0E67-4E8C-A90F14114993}"/>
              </a:ext>
            </a:extLst>
          </p:cNvPr>
          <p:cNvGrpSpPr/>
          <p:nvPr/>
        </p:nvGrpSpPr>
        <p:grpSpPr>
          <a:xfrm>
            <a:off x="925468" y="3787548"/>
            <a:ext cx="10035457" cy="853250"/>
            <a:chOff x="925468" y="3787548"/>
            <a:chExt cx="10035457" cy="85325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D1A8CCC-8660-4375-BCEE-8A898739BBCA}"/>
                </a:ext>
              </a:extLst>
            </p:cNvPr>
            <p:cNvSpPr/>
            <p:nvPr/>
          </p:nvSpPr>
          <p:spPr>
            <a:xfrm>
              <a:off x="998543" y="3787548"/>
              <a:ext cx="9962382" cy="85325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B38263B-DE1F-759B-F05F-AC0A0EA575B1}"/>
                </a:ext>
              </a:extLst>
            </p:cNvPr>
            <p:cNvSpPr txBox="1"/>
            <p:nvPr/>
          </p:nvSpPr>
          <p:spPr>
            <a:xfrm>
              <a:off x="1421079" y="3912273"/>
              <a:ext cx="91717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pt-BR" sz="18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Ao receber o comando de ligar, a placa microcontroladora aciona o relé, fechando o circuito e ligando a iluminação.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E283F1-0BF5-11E3-80BE-3F1209E79714}"/>
                </a:ext>
              </a:extLst>
            </p:cNvPr>
            <p:cNvSpPr/>
            <p:nvPr/>
          </p:nvSpPr>
          <p:spPr>
            <a:xfrm>
              <a:off x="925468" y="4154680"/>
              <a:ext cx="160578" cy="1605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D961BCD-6591-B520-3112-A7049C10D8CA}"/>
              </a:ext>
            </a:extLst>
          </p:cNvPr>
          <p:cNvGrpSpPr/>
          <p:nvPr/>
        </p:nvGrpSpPr>
        <p:grpSpPr>
          <a:xfrm>
            <a:off x="925468" y="4722502"/>
            <a:ext cx="10035457" cy="853250"/>
            <a:chOff x="925468" y="4722502"/>
            <a:chExt cx="10035457" cy="85325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6642205-F955-CC78-D029-29478A28C11E}"/>
                </a:ext>
              </a:extLst>
            </p:cNvPr>
            <p:cNvSpPr/>
            <p:nvPr/>
          </p:nvSpPr>
          <p:spPr>
            <a:xfrm>
              <a:off x="998543" y="4722502"/>
              <a:ext cx="9962382" cy="85325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0DB2CC2-52FB-8616-4E6F-CD5A2E1D144C}"/>
                </a:ext>
              </a:extLst>
            </p:cNvPr>
            <p:cNvSpPr txBox="1"/>
            <p:nvPr/>
          </p:nvSpPr>
          <p:spPr>
            <a:xfrm>
              <a:off x="1421079" y="4827736"/>
              <a:ext cx="91717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pt-BR" sz="18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Ao receber o comando de desligar, a placa microcontroladora desativa o relé, abrindo o circuito e desligando a iluminação.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B2C23FA-0ACD-D567-61A9-4D62F9A480AC}"/>
                </a:ext>
              </a:extLst>
            </p:cNvPr>
            <p:cNvSpPr/>
            <p:nvPr/>
          </p:nvSpPr>
          <p:spPr>
            <a:xfrm>
              <a:off x="925468" y="5068838"/>
              <a:ext cx="160578" cy="1605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6237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água, Turquesa, Verde-azulado, azul&#10;&#10;Descrição gerada automaticamente">
            <a:extLst>
              <a:ext uri="{FF2B5EF4-FFF2-40B4-BE49-F238E27FC236}">
                <a16:creationId xmlns:a16="http://schemas.microsoft.com/office/drawing/2014/main" id="{F334CF51-CE51-C357-636B-A586B001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B3CA4E9-60C9-3E70-4F1D-3B320C33C6A7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Obrigado</a:t>
            </a:r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59B9C4-57FC-735B-84FE-33BD7CAD219D}"/>
              </a:ext>
            </a:extLst>
          </p:cNvPr>
          <p:cNvSpPr txBox="1"/>
          <p:nvPr/>
        </p:nvSpPr>
        <p:spPr>
          <a:xfrm>
            <a:off x="3234265" y="1416306"/>
            <a:ext cx="572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Trabalho de Dispositivos Conectados – C115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731A8FF-81B4-C1F0-4848-6527A5C56F4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58708" y="-78950"/>
            <a:ext cx="1272561" cy="115687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8937B5-34E9-40B4-CC74-84D41DAC30CC}"/>
              </a:ext>
            </a:extLst>
          </p:cNvPr>
          <p:cNvSpPr txBox="1"/>
          <p:nvPr/>
        </p:nvSpPr>
        <p:spPr>
          <a:xfrm>
            <a:off x="4312801" y="5299794"/>
            <a:ext cx="3566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Daiane Dionisio</a:t>
            </a:r>
          </a:p>
          <a:p>
            <a:pPr algn="ctr"/>
            <a:r>
              <a:rPr lang="pt-BR" sz="20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Matheus Henrique</a:t>
            </a:r>
            <a:endParaRPr lang="pt-B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7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52F23C-FF1D-E22B-747C-58E405B14F43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FD0F7-07C0-8877-CFF8-95516F4B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D31A08-2522-9768-9E6F-1BBE6AC8875F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87368-C152-3A3C-2FE6-93FB14915819}"/>
              </a:ext>
            </a:extLst>
          </p:cNvPr>
          <p:cNvSpPr txBox="1"/>
          <p:nvPr/>
        </p:nvSpPr>
        <p:spPr>
          <a:xfrm>
            <a:off x="1132375" y="1378535"/>
            <a:ext cx="9927250" cy="41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 de monitoramento residencial IoT 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um produto que visa melhorar a segurança e a comodidade das residências por meio da integração de dispositivos conectados.</a:t>
            </a:r>
          </a:p>
          <a:p>
            <a:pPr algn="just">
              <a:lnSpc>
                <a:spcPts val="3500"/>
              </a:lnSpc>
            </a:pPr>
            <a:endParaRPr lang="pt-BR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3500"/>
              </a:lnSpc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 principal 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permitir que os usuários monitorem e controlem remotamente vários aspectos de suas casas, como segurança, iluminação, temperatura e gerenciamento de energia.</a:t>
            </a:r>
          </a:p>
          <a:p>
            <a:pPr algn="just">
              <a:lnSpc>
                <a:spcPts val="3500"/>
              </a:lnSpc>
            </a:pPr>
            <a:endParaRPr lang="pt-BR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3500"/>
              </a:lnSpc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4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52F23C-FF1D-E22B-747C-58E405B14F43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FD0F7-07C0-8877-CFF8-95516F4B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D31A08-2522-9768-9E6F-1BBE6AC8875F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EE582B-B9B3-2703-4941-84C14004D886}"/>
              </a:ext>
            </a:extLst>
          </p:cNvPr>
          <p:cNvSpPr txBox="1"/>
          <p:nvPr/>
        </p:nvSpPr>
        <p:spPr>
          <a:xfrm>
            <a:off x="3261918" y="853295"/>
            <a:ext cx="5668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Ideias para implementação 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produto IoT</a:t>
            </a:r>
            <a:endParaRPr lang="pt-BR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0A1BDFE-783B-C2E1-F2DE-003BA316A8F1}"/>
              </a:ext>
            </a:extLst>
          </p:cNvPr>
          <p:cNvGrpSpPr/>
          <p:nvPr/>
        </p:nvGrpSpPr>
        <p:grpSpPr>
          <a:xfrm>
            <a:off x="828306" y="1562500"/>
            <a:ext cx="3396441" cy="4089181"/>
            <a:chOff x="828306" y="1562500"/>
            <a:chExt cx="3396441" cy="408918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C9AA25D8-38EE-C7A7-849C-BC797843CEE1}"/>
                </a:ext>
              </a:extLst>
            </p:cNvPr>
            <p:cNvGrpSpPr/>
            <p:nvPr/>
          </p:nvGrpSpPr>
          <p:grpSpPr>
            <a:xfrm>
              <a:off x="828306" y="1643461"/>
              <a:ext cx="3396441" cy="4008220"/>
              <a:chOff x="828306" y="1643461"/>
              <a:chExt cx="3396441" cy="4008220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D69860-33AD-F345-E89F-6CB91C1B6AC0}"/>
                  </a:ext>
                </a:extLst>
              </p:cNvPr>
              <p:cNvSpPr/>
              <p:nvPr/>
            </p:nvSpPr>
            <p:spPr>
              <a:xfrm>
                <a:off x="828306" y="1643461"/>
                <a:ext cx="3396441" cy="40082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3406026-469B-11C8-4560-2D3E3BDE0D73}"/>
                  </a:ext>
                </a:extLst>
              </p:cNvPr>
              <p:cNvSpPr txBox="1"/>
              <p:nvPr/>
            </p:nvSpPr>
            <p:spPr>
              <a:xfrm>
                <a:off x="1108758" y="1823787"/>
                <a:ext cx="2835538" cy="3599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pt-BR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Segurança: </a:t>
                </a:r>
                <a:r>
                  <a:rPr lang="pt-B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Utilização de câmeras de segurança conectadas para monitoramento em tempo real e gravação de vídeos. Além disso, pode-se implementar sensores de abertura de portas e janelas, sensores de movimento e sistemas de alarme inteligentes.</a:t>
                </a: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4C6D1CB-C32B-4834-1578-446264C2A394}"/>
                </a:ext>
              </a:extLst>
            </p:cNvPr>
            <p:cNvSpPr/>
            <p:nvPr/>
          </p:nvSpPr>
          <p:spPr>
            <a:xfrm>
              <a:off x="2446238" y="1562500"/>
              <a:ext cx="160578" cy="1605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295B6CA-91F4-0B67-2BA4-E4D01228099D}"/>
              </a:ext>
            </a:extLst>
          </p:cNvPr>
          <p:cNvGrpSpPr/>
          <p:nvPr/>
        </p:nvGrpSpPr>
        <p:grpSpPr>
          <a:xfrm>
            <a:off x="4397780" y="1562500"/>
            <a:ext cx="3396441" cy="4089181"/>
            <a:chOff x="4397780" y="1562500"/>
            <a:chExt cx="3396441" cy="4089181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589588A0-BAA5-451A-43F1-9992185BABDB}"/>
                </a:ext>
              </a:extLst>
            </p:cNvPr>
            <p:cNvGrpSpPr/>
            <p:nvPr/>
          </p:nvGrpSpPr>
          <p:grpSpPr>
            <a:xfrm>
              <a:off x="4397780" y="1643461"/>
              <a:ext cx="3396441" cy="4008220"/>
              <a:chOff x="4397780" y="1643461"/>
              <a:chExt cx="3396441" cy="400822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CFC9B7A-0E55-6123-2F9C-E8A0869CF45F}"/>
                  </a:ext>
                </a:extLst>
              </p:cNvPr>
              <p:cNvSpPr/>
              <p:nvPr/>
            </p:nvSpPr>
            <p:spPr>
              <a:xfrm>
                <a:off x="4397780" y="1643461"/>
                <a:ext cx="3396441" cy="40082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54D6756-7697-8981-020B-7F485A50ED0A}"/>
                  </a:ext>
                </a:extLst>
              </p:cNvPr>
              <p:cNvSpPr txBox="1"/>
              <p:nvPr/>
            </p:nvSpPr>
            <p:spPr>
              <a:xfrm>
                <a:off x="4709233" y="1823787"/>
                <a:ext cx="2794343" cy="3599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pt-BR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Automação residencial: </a:t>
                </a:r>
                <a:r>
                  <a:rPr lang="pt-B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Controle inteligente de iluminação e eletrodomésticos por meio de dispositivos conectados, permitindo que os usuários liguem/desliguem luzes, ajustem a intensidade da iluminação e programem horários para a ativação de equipamentos.</a:t>
                </a: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5229EB-CCE6-200A-AD3F-896649AAAD96}"/>
                </a:ext>
              </a:extLst>
            </p:cNvPr>
            <p:cNvSpPr/>
            <p:nvPr/>
          </p:nvSpPr>
          <p:spPr>
            <a:xfrm>
              <a:off x="6026115" y="1562500"/>
              <a:ext cx="160578" cy="160578"/>
            </a:xfrm>
            <a:prstGeom prst="ellipse">
              <a:avLst/>
            </a:prstGeom>
            <a:solidFill>
              <a:srgbClr val="42A1B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6E6FEE0-B546-35D9-C9A5-0A46909BA365}"/>
              </a:ext>
            </a:extLst>
          </p:cNvPr>
          <p:cNvGrpSpPr/>
          <p:nvPr/>
        </p:nvGrpSpPr>
        <p:grpSpPr>
          <a:xfrm>
            <a:off x="7967253" y="1544110"/>
            <a:ext cx="3396441" cy="4092558"/>
            <a:chOff x="7967253" y="1544110"/>
            <a:chExt cx="3396441" cy="4092558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DE350D45-85FE-C457-7BAB-E48C17CA9492}"/>
                </a:ext>
              </a:extLst>
            </p:cNvPr>
            <p:cNvGrpSpPr/>
            <p:nvPr/>
          </p:nvGrpSpPr>
          <p:grpSpPr>
            <a:xfrm>
              <a:off x="7967253" y="1628448"/>
              <a:ext cx="3396441" cy="4008220"/>
              <a:chOff x="7967253" y="1628448"/>
              <a:chExt cx="3396441" cy="40082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B60A334C-CD97-06B3-EF18-C481700B72D3}"/>
                  </a:ext>
                </a:extLst>
              </p:cNvPr>
              <p:cNvSpPr/>
              <p:nvPr/>
            </p:nvSpPr>
            <p:spPr>
              <a:xfrm>
                <a:off x="7967253" y="1628448"/>
                <a:ext cx="3396441" cy="400822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6F04543-2A3C-D360-4FCE-E72C56FD840E}"/>
                  </a:ext>
                </a:extLst>
              </p:cNvPr>
              <p:cNvSpPr txBox="1"/>
              <p:nvPr/>
            </p:nvSpPr>
            <p:spPr>
              <a:xfrm>
                <a:off x="8280666" y="1823786"/>
                <a:ext cx="2769614" cy="3279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pt-BR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Gerenciamento de energia: </a:t>
                </a:r>
                <a:r>
                  <a:rPr lang="pt-B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Utilização de sensores de consumo de energia para fornecer aos usuários informações detalhadas sobre o uso de energia em sua residência, permitindo que eles tomem medidas para economizar energia e reduzir custos.</a:t>
                </a: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32E013-F5E6-FAC8-94B5-DDE1B44DB370}"/>
                </a:ext>
              </a:extLst>
            </p:cNvPr>
            <p:cNvSpPr/>
            <p:nvPr/>
          </p:nvSpPr>
          <p:spPr>
            <a:xfrm>
              <a:off x="9585184" y="1544110"/>
              <a:ext cx="160578" cy="160578"/>
            </a:xfrm>
            <a:prstGeom prst="ellipse">
              <a:avLst/>
            </a:prstGeom>
            <a:solidFill>
              <a:srgbClr val="58B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367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52F23C-FF1D-E22B-747C-58E405B14F43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FD0F7-07C0-8877-CFF8-95516F4B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D31A08-2522-9768-9E6F-1BBE6AC8875F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406026-469B-11C8-4560-2D3E3BDE0D73}"/>
              </a:ext>
            </a:extLst>
          </p:cNvPr>
          <p:cNvSpPr txBox="1"/>
          <p:nvPr/>
        </p:nvSpPr>
        <p:spPr>
          <a:xfrm>
            <a:off x="1223567" y="3254489"/>
            <a:ext cx="3772179" cy="185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5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Câmeras de segurança IP</a:t>
            </a:r>
          </a:p>
          <a:p>
            <a:pPr marL="285750" indent="-285750">
              <a:lnSpc>
                <a:spcPts val="35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Sensores de movimento</a:t>
            </a:r>
          </a:p>
          <a:p>
            <a:pPr marL="285750" indent="-285750">
              <a:lnSpc>
                <a:spcPts val="35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Sensores de abertura de portas e janelas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65CEB6-88CE-71CB-6065-9E7A3AD92E88}"/>
              </a:ext>
            </a:extLst>
          </p:cNvPr>
          <p:cNvSpPr txBox="1"/>
          <p:nvPr/>
        </p:nvSpPr>
        <p:spPr>
          <a:xfrm>
            <a:off x="5679594" y="1907967"/>
            <a:ext cx="5551914" cy="3203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5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Lâmpadas inteligentes</a:t>
            </a:r>
          </a:p>
          <a:p>
            <a:pPr marL="285750" indent="-285750">
              <a:lnSpc>
                <a:spcPts val="35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Tomadas inteligentes</a:t>
            </a:r>
          </a:p>
          <a:p>
            <a:pPr marL="285750" indent="-285750">
              <a:lnSpc>
                <a:spcPts val="35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Termostatos conectados</a:t>
            </a:r>
          </a:p>
          <a:p>
            <a:pPr marL="285750" indent="-285750">
              <a:lnSpc>
                <a:spcPts val="35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Medidores de consumo de energia</a:t>
            </a:r>
          </a:p>
          <a:p>
            <a:pPr marL="285750" indent="-285750">
              <a:lnSpc>
                <a:spcPts val="3500"/>
              </a:lnSpc>
              <a:buClr>
                <a:srgbClr val="42A1BC"/>
              </a:buClr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Dispositivos de controle remoto (como smartphones) para acessar e controlar os dispositivos IoT.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A12338-E283-32CA-F75B-345289905600}"/>
              </a:ext>
            </a:extLst>
          </p:cNvPr>
          <p:cNvSpPr txBox="1"/>
          <p:nvPr/>
        </p:nvSpPr>
        <p:spPr>
          <a:xfrm>
            <a:off x="1168648" y="1218072"/>
            <a:ext cx="37721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Dispositivos e sensores </a:t>
            </a:r>
            <a:r>
              <a:rPr lang="pt-B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 podem ser utilizados na solução</a:t>
            </a:r>
            <a:endParaRPr lang="pt-B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52F23C-FF1D-E22B-747C-58E405B14F43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FD0F7-07C0-8877-CFF8-95516F4B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D31A08-2522-9768-9E6F-1BBE6AC8875F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EE582B-B9B3-2703-4941-84C14004D886}"/>
              </a:ext>
            </a:extLst>
          </p:cNvPr>
          <p:cNvSpPr txBox="1"/>
          <p:nvPr/>
        </p:nvSpPr>
        <p:spPr>
          <a:xfrm>
            <a:off x="1168648" y="1099528"/>
            <a:ext cx="2997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Existência de soluções IoT no mercado e melhorias possíveis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406026-469B-11C8-4560-2D3E3BDE0D73}"/>
              </a:ext>
            </a:extLst>
          </p:cNvPr>
          <p:cNvSpPr txBox="1"/>
          <p:nvPr/>
        </p:nvSpPr>
        <p:spPr>
          <a:xfrm>
            <a:off x="1204332" y="2590942"/>
            <a:ext cx="3586232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pt-B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mercado, já existem soluções IoT para monitoramento residencial, como sistemas de segurança conectados e kits de automação residencial. Essas soluções geralmente oferecem recursos básicos de monitoramento e controle, mas ainda há espaço para melhorias, como: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87CD0EA-77E4-C4F2-198D-CBDBC022034A}"/>
              </a:ext>
            </a:extLst>
          </p:cNvPr>
          <p:cNvGrpSpPr/>
          <p:nvPr/>
        </p:nvGrpSpPr>
        <p:grpSpPr>
          <a:xfrm>
            <a:off x="5125100" y="998736"/>
            <a:ext cx="6623825" cy="1281893"/>
            <a:chOff x="5125100" y="998736"/>
            <a:chExt cx="6623825" cy="1281893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DBA5304-8311-3566-3515-C3769BA2F585}"/>
                </a:ext>
              </a:extLst>
            </p:cNvPr>
            <p:cNvSpPr/>
            <p:nvPr/>
          </p:nvSpPr>
          <p:spPr>
            <a:xfrm>
              <a:off x="5205389" y="998736"/>
              <a:ext cx="6543536" cy="1281893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433DB02-9394-96AB-71C1-2D160FFCF754}"/>
                </a:ext>
              </a:extLst>
            </p:cNvPr>
            <p:cNvSpPr txBox="1"/>
            <p:nvPr/>
          </p:nvSpPr>
          <p:spPr>
            <a:xfrm>
              <a:off x="5437335" y="1122232"/>
              <a:ext cx="5959211" cy="10348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pt-B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Integração aprimorada: </a:t>
              </a:r>
              <a:r>
                <a: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 possibilidade de integrar diferentes dispositivos de fabricantes diversos em uma única plataforma facilitaria o gerenciamento e a experiência do usuário.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DF5542-A65F-582E-BE2D-689EF3E22B81}"/>
                </a:ext>
              </a:extLst>
            </p:cNvPr>
            <p:cNvSpPr/>
            <p:nvPr/>
          </p:nvSpPr>
          <p:spPr>
            <a:xfrm>
              <a:off x="5125100" y="1559392"/>
              <a:ext cx="160578" cy="1605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0D7431D-E50B-5C8F-A192-3B5C925A6EDF}"/>
              </a:ext>
            </a:extLst>
          </p:cNvPr>
          <p:cNvGrpSpPr/>
          <p:nvPr/>
        </p:nvGrpSpPr>
        <p:grpSpPr>
          <a:xfrm>
            <a:off x="5129562" y="2404125"/>
            <a:ext cx="6619363" cy="1581746"/>
            <a:chOff x="5129562" y="2404125"/>
            <a:chExt cx="6619363" cy="1581746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B656C8F-76C4-790A-9857-911DAF21C5FB}"/>
                </a:ext>
              </a:extLst>
            </p:cNvPr>
            <p:cNvSpPr/>
            <p:nvPr/>
          </p:nvSpPr>
          <p:spPr>
            <a:xfrm>
              <a:off x="5205389" y="2404125"/>
              <a:ext cx="6543536" cy="158174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0AFEF7F-708A-0535-E49A-A1570DE63CC1}"/>
                </a:ext>
              </a:extLst>
            </p:cNvPr>
            <p:cNvSpPr txBox="1"/>
            <p:nvPr/>
          </p:nvSpPr>
          <p:spPr>
            <a:xfrm>
              <a:off x="5437335" y="2520018"/>
              <a:ext cx="5990436" cy="1355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pt-B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Análise avançada de dados: </a:t>
              </a:r>
              <a:r>
                <a: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Utilizar algoritmos de aprendizado de máquina para análise de dados coletados pelos sensores, permitindo detecção automática de padrões suspeitos ou comportamentos anormais.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A0C698-97A8-B072-5F22-3E827CB392B2}"/>
                </a:ext>
              </a:extLst>
            </p:cNvPr>
            <p:cNvSpPr/>
            <p:nvPr/>
          </p:nvSpPr>
          <p:spPr>
            <a:xfrm>
              <a:off x="5129562" y="3114709"/>
              <a:ext cx="160578" cy="160578"/>
            </a:xfrm>
            <a:prstGeom prst="ellipse">
              <a:avLst/>
            </a:prstGeom>
            <a:solidFill>
              <a:srgbClr val="48A7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71DF668-7B90-8BF5-48A5-AA86E250ACAA}"/>
              </a:ext>
            </a:extLst>
          </p:cNvPr>
          <p:cNvGrpSpPr/>
          <p:nvPr/>
        </p:nvGrpSpPr>
        <p:grpSpPr>
          <a:xfrm>
            <a:off x="5129561" y="4114903"/>
            <a:ext cx="6619364" cy="1581746"/>
            <a:chOff x="5129561" y="4114903"/>
            <a:chExt cx="6619364" cy="1581746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830CAE3-A28E-5769-9443-F8731B91AC0A}"/>
                </a:ext>
              </a:extLst>
            </p:cNvPr>
            <p:cNvSpPr/>
            <p:nvPr/>
          </p:nvSpPr>
          <p:spPr>
            <a:xfrm>
              <a:off x="5205389" y="4114903"/>
              <a:ext cx="6543536" cy="158174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641E065-66B0-CBEC-DE81-0348FAC70983}"/>
                </a:ext>
              </a:extLst>
            </p:cNvPr>
            <p:cNvSpPr txBox="1"/>
            <p:nvPr/>
          </p:nvSpPr>
          <p:spPr>
            <a:xfrm>
              <a:off x="5437334" y="4223872"/>
              <a:ext cx="5959211" cy="1355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pt-B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Notificações em tempo real: </a:t>
              </a:r>
              <a:r>
                <a:rPr lang="pt-B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Melhorar a capacidade de envio de notificações instantâneas aos usuários quando ocorrerem eventos importantes, como uma violação de segurança ou detecção de fumaça.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10E6BB-8B3B-CFF1-5DC0-8310345464E3}"/>
                </a:ext>
              </a:extLst>
            </p:cNvPr>
            <p:cNvSpPr/>
            <p:nvPr/>
          </p:nvSpPr>
          <p:spPr>
            <a:xfrm>
              <a:off x="5129561" y="4819951"/>
              <a:ext cx="160578" cy="160578"/>
            </a:xfrm>
            <a:prstGeom prst="ellipse">
              <a:avLst/>
            </a:prstGeom>
            <a:solidFill>
              <a:srgbClr val="58B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41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52F23C-FF1D-E22B-747C-58E405B14F43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FD0F7-07C0-8877-CFF8-95516F4B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D31A08-2522-9768-9E6F-1BBE6AC8875F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ECFD51-31D0-5F38-EA7E-5C60DE0064D3}"/>
              </a:ext>
            </a:extLst>
          </p:cNvPr>
          <p:cNvSpPr txBox="1"/>
          <p:nvPr/>
        </p:nvSpPr>
        <p:spPr>
          <a:xfrm>
            <a:off x="2155484" y="860801"/>
            <a:ext cx="7881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Benefícios</a:t>
            </a:r>
            <a:r>
              <a:rPr lang="pt-BR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obtidos com o produto IoT:</a:t>
            </a: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D7F9370E-5166-A564-B7D4-B1C7CE070377}"/>
              </a:ext>
            </a:extLst>
          </p:cNvPr>
          <p:cNvGrpSpPr/>
          <p:nvPr/>
        </p:nvGrpSpPr>
        <p:grpSpPr>
          <a:xfrm>
            <a:off x="1132964" y="4185154"/>
            <a:ext cx="9170762" cy="1218026"/>
            <a:chOff x="1132964" y="4185154"/>
            <a:chExt cx="9170762" cy="1218026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79212E2-82D3-AB8F-BD71-F5B2F40B42BA}"/>
                </a:ext>
              </a:extLst>
            </p:cNvPr>
            <p:cNvSpPr txBox="1"/>
            <p:nvPr/>
          </p:nvSpPr>
          <p:spPr>
            <a:xfrm>
              <a:off x="2155483" y="4185154"/>
              <a:ext cx="8148243" cy="1218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000"/>
                </a:lnSpc>
              </a:pPr>
              <a:r>
                <a:rPr lang="pt-BR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Aumento da comodidade e conforto do usuário com a automação residencial, permitindo o controle remoto de dispositivos e a programação de ações automatizadas.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FCEE75-5A49-DE4A-3107-4E911E58767A}"/>
                </a:ext>
              </a:extLst>
            </p:cNvPr>
            <p:cNvSpPr/>
            <p:nvPr/>
          </p:nvSpPr>
          <p:spPr>
            <a:xfrm>
              <a:off x="1132964" y="4404619"/>
              <a:ext cx="779095" cy="779095"/>
            </a:xfrm>
            <a:prstGeom prst="ellipse">
              <a:avLst/>
            </a:prstGeom>
            <a:solidFill>
              <a:srgbClr val="58B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6D4628E5-1F44-9F0E-F454-C47B2177A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27585" y="4577206"/>
              <a:ext cx="419725" cy="410742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DE7AE7B-36EE-75AA-0317-B9DCE4468002}"/>
              </a:ext>
            </a:extLst>
          </p:cNvPr>
          <p:cNvGrpSpPr/>
          <p:nvPr/>
        </p:nvGrpSpPr>
        <p:grpSpPr>
          <a:xfrm>
            <a:off x="1132964" y="2760494"/>
            <a:ext cx="9170762" cy="1218026"/>
            <a:chOff x="1132964" y="2760494"/>
            <a:chExt cx="9170762" cy="1218026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413597C-EC14-5CE9-A65F-705A855D2E71}"/>
                </a:ext>
              </a:extLst>
            </p:cNvPr>
            <p:cNvSpPr txBox="1"/>
            <p:nvPr/>
          </p:nvSpPr>
          <p:spPr>
            <a:xfrm>
              <a:off x="2155483" y="2760494"/>
              <a:ext cx="8148243" cy="1218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000"/>
                </a:lnSpc>
              </a:pPr>
              <a:r>
                <a:rPr lang="pt-BR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Otimização do consumo de energia, proporcionando informações detalhadas sobre o uso de energia e permitindo que os usuários tomem medidas para economizar e reduzir custos.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EE3D87-7E47-77BC-CAB6-CCF1589EE0CF}"/>
                </a:ext>
              </a:extLst>
            </p:cNvPr>
            <p:cNvSpPr/>
            <p:nvPr/>
          </p:nvSpPr>
          <p:spPr>
            <a:xfrm>
              <a:off x="1132964" y="2979959"/>
              <a:ext cx="779095" cy="779095"/>
            </a:xfrm>
            <a:prstGeom prst="ellipse">
              <a:avLst/>
            </a:prstGeom>
            <a:solidFill>
              <a:srgbClr val="42A1B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DF90571F-CC1E-1C0F-0249-042585F41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45425" y="3149105"/>
              <a:ext cx="386746" cy="505625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844B9E3-9D76-C624-4CFE-8D224256CCE6}"/>
              </a:ext>
            </a:extLst>
          </p:cNvPr>
          <p:cNvGrpSpPr/>
          <p:nvPr/>
        </p:nvGrpSpPr>
        <p:grpSpPr>
          <a:xfrm>
            <a:off x="1132964" y="1649038"/>
            <a:ext cx="9170762" cy="833305"/>
            <a:chOff x="1132964" y="1649038"/>
            <a:chExt cx="9170762" cy="83330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4387368-C152-3A3C-2FE6-93FB14915819}"/>
                </a:ext>
              </a:extLst>
            </p:cNvPr>
            <p:cNvSpPr txBox="1"/>
            <p:nvPr/>
          </p:nvSpPr>
          <p:spPr>
            <a:xfrm>
              <a:off x="2155483" y="1649038"/>
              <a:ext cx="8148243" cy="83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000"/>
                </a:lnSpc>
              </a:pPr>
              <a:r>
                <a:rPr lang="pt-BR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Melhoria na segurança residencial, permitindo monitoramento em tempo real e detecção de intrusões.</a:t>
              </a:r>
              <a:endPara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20AFC4-CA61-B561-4C30-37A51D1FAC44}"/>
                </a:ext>
              </a:extLst>
            </p:cNvPr>
            <p:cNvSpPr/>
            <p:nvPr/>
          </p:nvSpPr>
          <p:spPr>
            <a:xfrm>
              <a:off x="1132964" y="1676144"/>
              <a:ext cx="779095" cy="7790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D97D92DC-7800-4CB6-F162-AD93513E5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27585" y="1846066"/>
              <a:ext cx="401549" cy="389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19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52F23C-FF1D-E22B-747C-58E405B14F43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FD0F7-07C0-8877-CFF8-95516F4B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D31A08-2522-9768-9E6F-1BBE6AC8875F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87368-C152-3A3C-2FE6-93FB14915819}"/>
              </a:ext>
            </a:extLst>
          </p:cNvPr>
          <p:cNvSpPr txBox="1"/>
          <p:nvPr/>
        </p:nvSpPr>
        <p:spPr>
          <a:xfrm>
            <a:off x="1132375" y="1760385"/>
            <a:ext cx="9927250" cy="32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Considerando a crescente demanda por segurança residencial e automação residencial, o produto IoT de monitoramento residencial possui potencial comercial. No entanto, é necessário levar em conta fatores como </a:t>
            </a: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 de produção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preço acessível para os consumidores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uma </a:t>
            </a: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estratégia de marketing eficaz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alcançar o público-alvo.</a:t>
            </a:r>
          </a:p>
          <a:p>
            <a:pPr algn="just">
              <a:lnSpc>
                <a:spcPts val="3500"/>
              </a:lnSpc>
            </a:pPr>
            <a:endParaRPr lang="pt-BR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3500"/>
              </a:lnSpc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D41980-E586-7BEA-72F9-239FA9BD8F43}"/>
              </a:ext>
            </a:extLst>
          </p:cNvPr>
          <p:cNvSpPr txBox="1"/>
          <p:nvPr/>
        </p:nvSpPr>
        <p:spPr>
          <a:xfrm>
            <a:off x="2155484" y="878643"/>
            <a:ext cx="7881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Viabilidade comercial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produto IoT</a:t>
            </a:r>
          </a:p>
        </p:txBody>
      </p:sp>
    </p:spTree>
    <p:extLst>
      <p:ext uri="{BB962C8B-B14F-4D97-AF65-F5344CB8AC3E}">
        <p14:creationId xmlns:p14="http://schemas.microsoft.com/office/powerpoint/2010/main" val="19967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52F23C-FF1D-E22B-747C-58E405B14F43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FD0F7-07C0-8877-CFF8-95516F4B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D31A08-2522-9768-9E6F-1BBE6AC8875F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87368-C152-3A3C-2FE6-93FB14915819}"/>
              </a:ext>
            </a:extLst>
          </p:cNvPr>
          <p:cNvSpPr txBox="1"/>
          <p:nvPr/>
        </p:nvSpPr>
        <p:spPr>
          <a:xfrm>
            <a:off x="1132375" y="1760385"/>
            <a:ext cx="9927250" cy="4549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pt-BR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produto IoT de monitoramento residencial </a:t>
            </a:r>
            <a:r>
              <a:rPr lang="pt-B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 ser integrado com outras soluções IoT</a:t>
            </a: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implementação de uma arquitetura completa de soluções IoT. Por exemplo, pode-se integrar o sistema de monitoramento residencial com assistentes virtuais, como a Amazon Alexa ou o Google Assistant, permitindo o controle por meio de comandos de voz. Além disso, a integração com serviços de nuvem pode facilitar o armazenamento e o acesso aos dados coletados pelos dispositivos conectados, além de permitir análises avançadas e recursos adicionais.</a:t>
            </a:r>
          </a:p>
          <a:p>
            <a:pPr algn="just">
              <a:lnSpc>
                <a:spcPts val="3500"/>
              </a:lnSpc>
            </a:pPr>
            <a:endParaRPr lang="pt-BR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3500"/>
              </a:lnSpc>
            </a:pP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D41980-E586-7BEA-72F9-239FA9BD8F43}"/>
              </a:ext>
            </a:extLst>
          </p:cNvPr>
          <p:cNvSpPr txBox="1"/>
          <p:nvPr/>
        </p:nvSpPr>
        <p:spPr>
          <a:xfrm>
            <a:off x="2155484" y="847419"/>
            <a:ext cx="7881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</a:t>
            </a:r>
            <a:r>
              <a:rPr lang="pt-B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outras soluções </a:t>
            </a:r>
            <a:r>
              <a:rPr lang="pt-B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166556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401C92D-B683-9ABA-8C5D-9D99FE479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2" b="20395"/>
          <a:stretch/>
        </p:blipFill>
        <p:spPr>
          <a:xfrm>
            <a:off x="4138150" y="860931"/>
            <a:ext cx="3915699" cy="515547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CE27F7-6461-5F17-FEF6-0AF680975F59}"/>
              </a:ext>
            </a:extLst>
          </p:cNvPr>
          <p:cNvSpPr txBox="1"/>
          <p:nvPr/>
        </p:nvSpPr>
        <p:spPr>
          <a:xfrm>
            <a:off x="1168648" y="1072152"/>
            <a:ext cx="2047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kern="100" dirty="0">
                <a:solidFill>
                  <a:srgbClr val="42A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Aplicação</a:t>
            </a:r>
          </a:p>
          <a:p>
            <a:r>
              <a:rPr lang="pt-BR" sz="3600" b="1" kern="100" dirty="0">
                <a:solidFill>
                  <a:srgbClr val="42A1B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Móvel</a:t>
            </a:r>
            <a:endParaRPr lang="pt-BR" sz="3600" b="1" kern="100" dirty="0">
              <a:solidFill>
                <a:srgbClr val="42A1B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F43FE5-5BBA-D4EF-1ED9-99C1AFADD20C}"/>
              </a:ext>
            </a:extLst>
          </p:cNvPr>
          <p:cNvSpPr/>
          <p:nvPr/>
        </p:nvSpPr>
        <p:spPr>
          <a:xfrm>
            <a:off x="0" y="6162934"/>
            <a:ext cx="12192000" cy="695066"/>
          </a:xfrm>
          <a:prstGeom prst="rect">
            <a:avLst/>
          </a:prstGeom>
          <a:gradFill flip="none" rotWithShape="1">
            <a:gsLst>
              <a:gs pos="0">
                <a:srgbClr val="3494BA"/>
              </a:gs>
              <a:gs pos="100000">
                <a:srgbClr val="58B6C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5D8BE0-E8B6-21E0-BEBB-A1566149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803301" y="6016409"/>
            <a:ext cx="1090007" cy="9909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6195D76-DAF7-F5E2-A297-065BEDA25816}"/>
              </a:ext>
            </a:extLst>
          </p:cNvPr>
          <p:cNvSpPr txBox="1"/>
          <p:nvPr/>
        </p:nvSpPr>
        <p:spPr>
          <a:xfrm>
            <a:off x="258708" y="6364353"/>
            <a:ext cx="998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spc="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Instituto Nacional de Telecomunicações - </a:t>
            </a:r>
            <a:r>
              <a:rPr lang="pt-BR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1° Semestre de 2023</a:t>
            </a:r>
          </a:p>
        </p:txBody>
      </p:sp>
    </p:spTree>
    <p:extLst>
      <p:ext uri="{BB962C8B-B14F-4D97-AF65-F5344CB8AC3E}">
        <p14:creationId xmlns:p14="http://schemas.microsoft.com/office/powerpoint/2010/main" val="20901341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955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Daiane Dionísio de Lima</dc:creator>
  <cp:lastModifiedBy>Matheus Martins</cp:lastModifiedBy>
  <cp:revision>87</cp:revision>
  <dcterms:created xsi:type="dcterms:W3CDTF">2023-04-24T22:55:05Z</dcterms:created>
  <dcterms:modified xsi:type="dcterms:W3CDTF">2023-06-26T22:12:18Z</dcterms:modified>
</cp:coreProperties>
</file>