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9310D7-8D71-4826-A46C-47CC7C06D82B}">
  <a:tblStyle styleId="{AA9310D7-8D71-4826-A46C-47CC7C06D82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F2E7"/>
          </a:solidFill>
        </a:fill>
      </a:tcStyle>
    </a:wholeTbl>
    <a:band1H>
      <a:tcTxStyle/>
      <a:tcStyle>
        <a:fill>
          <a:solidFill>
            <a:srgbClr val="FCE4CB"/>
          </a:solidFill>
        </a:fill>
      </a:tcStyle>
    </a:band1H>
    <a:band2H>
      <a:tcTxStyle/>
    </a:band2H>
    <a:band1V>
      <a:tcTxStyle/>
      <a:tcStyle>
        <a:fill>
          <a:solidFill>
            <a:srgbClr val="FCE4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" name="Google Shape;32;p2"/>
          <p:cNvSpPr txBox="1"/>
          <p:nvPr>
            <p:ph type="ctrTitle"/>
          </p:nvPr>
        </p:nvSpPr>
        <p:spPr>
          <a:xfrm>
            <a:off x="1078523" y="1098388"/>
            <a:ext cx="10318500" cy="4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2215045" y="5979196"/>
            <a:ext cx="80454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>
            <a:off x="1078523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>
            <a:off x="4180332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9067218" y="6375679"/>
            <a:ext cx="2329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2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 rot="5400000">
            <a:off x="4543950" y="-1006349"/>
            <a:ext cx="3593700" cy="10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 rot="5400000">
            <a:off x="8012153" y="2436486"/>
            <a:ext cx="5600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 rot="5400000">
            <a:off x="2653435" y="-1013665"/>
            <a:ext cx="5600400" cy="8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3242929" y="1073888"/>
            <a:ext cx="81870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3242930" y="5159781"/>
            <a:ext cx="70176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3236546" y="6375679"/>
            <a:ext cx="1494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5279064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9942434" y="6375679"/>
            <a:ext cx="1487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9" name="Google Shape;59;p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60" name="Google Shape;60;p6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1" name="Google Shape;61;p6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1252728" y="381000"/>
            <a:ext cx="101727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1251678" y="219963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1257300" y="2909102"/>
            <a:ext cx="48006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3" type="body"/>
          </p:nvPr>
        </p:nvSpPr>
        <p:spPr>
          <a:xfrm>
            <a:off x="6633864" y="219963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8"/>
          <p:cNvSpPr txBox="1"/>
          <p:nvPr>
            <p:ph idx="4" type="body"/>
          </p:nvPr>
        </p:nvSpPr>
        <p:spPr>
          <a:xfrm>
            <a:off x="6633864" y="2909102"/>
            <a:ext cx="48006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8337884" y="457199"/>
            <a:ext cx="30921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65051" y="920377"/>
            <a:ext cx="6158400" cy="49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8337885" y="1741336"/>
            <a:ext cx="30921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765051" y="6375679"/>
            <a:ext cx="1233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2103620" y="6375679"/>
            <a:ext cx="3482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5691014" y="6375679"/>
            <a:ext cx="1232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9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>
            <p:ph idx="2" type="pic"/>
          </p:nvPr>
        </p:nvSpPr>
        <p:spPr>
          <a:xfrm>
            <a:off x="283464" y="0"/>
            <a:ext cx="7355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9" name="Google Shape;89;p1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0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8337883" y="457200"/>
            <a:ext cx="30921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8337883" y="1741336"/>
            <a:ext cx="30921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65950" y="6375679"/>
            <a:ext cx="1232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2103621" y="6375679"/>
            <a:ext cx="3482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5687568" y="6375679"/>
            <a:ext cx="1234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0" type="dt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1" type="ftr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2" type="sldNum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1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" name="Google Shape;29;p1" title="right edge border"/>
          <p:cNvSpPr/>
          <p:nvPr/>
        </p:nvSpPr>
        <p:spPr>
          <a:xfrm>
            <a:off x="11908536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ctrTitle"/>
          </p:nvPr>
        </p:nvSpPr>
        <p:spPr>
          <a:xfrm>
            <a:off x="1078523" y="1098388"/>
            <a:ext cx="10318500" cy="4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pt-BR"/>
              <a:t>1º TRABALHO DE SISTEMAS EMBARCADOS</a:t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215045" y="5979196"/>
            <a:ext cx="80454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/>
              <a:t>GRUPO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251678" y="382385"/>
            <a:ext cx="1017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MÉTODO DA TANGENTE</a:t>
            </a:r>
            <a:endParaRPr/>
          </a:p>
        </p:txBody>
      </p:sp>
      <p:pic>
        <p:nvPicPr>
          <p:cNvPr id="172" name="Google Shape;17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268" y="1162594"/>
            <a:ext cx="9471000" cy="52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251678" y="382385"/>
            <a:ext cx="101784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90"/>
              <a:buFont typeface="Impact"/>
              <a:buNone/>
            </a:pPr>
            <a:r>
              <a:rPr lang="pt-BR" sz="4590"/>
              <a:t>VALORES DE </a:t>
            </a:r>
            <a:r>
              <a:rPr b="1" lang="pt-BR" sz="4590"/>
              <a:t>Ɵ, </a:t>
            </a:r>
            <a:r>
              <a:rPr b="1" lang="pt-BR" sz="4860"/>
              <a:t>Τ</a:t>
            </a:r>
            <a:endParaRPr sz="4590"/>
          </a:p>
        </p:txBody>
      </p:sp>
      <p:pic>
        <p:nvPicPr>
          <p:cNvPr id="178" name="Google Shape;17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677" y="2690946"/>
            <a:ext cx="6481500" cy="39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1251677" y="1355057"/>
            <a:ext cx="648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calcular os valores de </a:t>
            </a:r>
            <a:r>
              <a:rPr b="1" lang="pt-BR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Ɵ </a:t>
            </a:r>
            <a:r>
              <a:rPr lang="pt-BR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b="1" lang="pt-BR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τ</a:t>
            </a:r>
            <a:r>
              <a:rPr lang="pt-BR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utilizamos uma régua e fizemos o cálculo por regra de 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8299269" y="2690946"/>
            <a:ext cx="2778000" cy="3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46,4 mm 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➔</a:t>
            </a: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31,7 mm 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➔</a:t>
            </a: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θ</a:t>
            </a:r>
            <a:endParaRPr sz="2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θ = 13,66</a:t>
            </a:r>
            <a:endParaRPr sz="2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2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46,4 mm 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➔</a:t>
            </a: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20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66,9 mm 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➔</a:t>
            </a: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τ</a:t>
            </a:r>
            <a:endParaRPr sz="2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τ = 28,83</a:t>
            </a:r>
            <a:endParaRPr sz="2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405" y="1901387"/>
            <a:ext cx="8865324" cy="4672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/>
          <p:nvPr/>
        </p:nvSpPr>
        <p:spPr>
          <a:xfrm>
            <a:off x="1519645" y="327628"/>
            <a:ext cx="101193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Cálculo do tau utilizando o tempo de acomodação (ts):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98,2% de Vo(s) = 98.2% de 144 = 141,408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Vo(s) = 141,408, tem-se ts = 110.4  ➔  4τ = ts   ➔   τ = 27,6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1349827" y="932045"/>
            <a:ext cx="10289100" cy="553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69" l="-1359" r="-1419" t="-14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noFill/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1232262" y="408585"/>
            <a:ext cx="10472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 os dois gráficos plotados um em cima do outro, foi verificado que a aproximação foi satisfatória.</a:t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487" y="1619412"/>
            <a:ext cx="9276174" cy="499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1251678" y="382385"/>
            <a:ext cx="101784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MALHA ABERTA E MALHA FECHADA</a:t>
            </a:r>
            <a:endParaRPr/>
          </a:p>
        </p:txBody>
      </p:sp>
      <p:pic>
        <p:nvPicPr>
          <p:cNvPr id="203" name="Google Shape;20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030" y="1358538"/>
            <a:ext cx="9979500" cy="5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1166948" y="299610"/>
            <a:ext cx="10576500" cy="6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Erro em regime permanente do sistema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qualquer sistema de controle, o erro em regime permanente é dado pela diferença entre o valor aplicado na entrada e o valor observado na saída: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𝒆𝒓𝒓𝒐 = 𝑺𝒆𝒕𝑷𝒐𝒊𝒏𝒕 − 𝑽𝒂𝒍𝒐𝒓𝑭𝒊𝒏𝒂𝒍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Pela interpretação do erro do sistema, erros negativos indicam que o valor final do sistema é maior do que o estímulo de entrada, da mesma forma que um erro positivo indica que o valor final é menor do que a amplitude da entrada. Então, fazendo os cálculos, obteve-se os seguintes valores de erro: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ErroMA = 30 - 144 = -114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ErroMF = 30 - 24.8 = -5.2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1180011" y="1357701"/>
            <a:ext cx="105765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diferença alta entre os valores de erro se da, pois sistemas de controle de malha aberta são aqueles em que o sinal de saída não exerce nenhuma ação de controle no sistema. Isso quer dizer que, em um sistema de controle de malha aberta, o sinal de saída não é medido nem realimentado para comparação com a entrada. Já um sistema de controle com realimentação estabelece uma relação de comparação entre a saída e a entrada de referência, utilizando a diferença como meio de controle.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1251678" y="382385"/>
            <a:ext cx="1017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CÁLCULO CHR1</a:t>
            </a:r>
            <a:endParaRPr/>
          </a:p>
        </p:txBody>
      </p:sp>
      <p:graphicFrame>
        <p:nvGraphicFramePr>
          <p:cNvPr id="219" name="Google Shape;219;p30"/>
          <p:cNvGraphicFramePr/>
          <p:nvPr/>
        </p:nvGraphicFramePr>
        <p:xfrm>
          <a:off x="1784352" y="19020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{AA9310D7-8D71-4826-A46C-47CC7C06D82B}</a:tableStyleId>
              </a:tblPr>
              <a:tblGrid>
                <a:gridCol w="2277700"/>
                <a:gridCol w="2277700"/>
                <a:gridCol w="2278775"/>
                <a:gridCol w="2278775"/>
              </a:tblGrid>
              <a:tr h="8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</a:tr>
              <a:tr h="111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</a:tr>
              <a:tr h="137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251678" y="382385"/>
            <a:ext cx="101784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CÁLCULO INTEGRAL DO ERRO</a:t>
            </a:r>
            <a:endParaRPr/>
          </a:p>
        </p:txBody>
      </p:sp>
      <p:graphicFrame>
        <p:nvGraphicFramePr>
          <p:cNvPr id="225" name="Google Shape;225;p31"/>
          <p:cNvGraphicFramePr/>
          <p:nvPr/>
        </p:nvGraphicFramePr>
        <p:xfrm>
          <a:off x="1493112" y="131934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{AA9310D7-8D71-4826-A46C-47CC7C06D82B}</a:tableStyleId>
              </a:tblPr>
              <a:tblGrid>
                <a:gridCol w="3562050"/>
                <a:gridCol w="2981325"/>
                <a:gridCol w="3152075"/>
              </a:tblGrid>
              <a:tr h="61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</a:tr>
              <a:tr h="1408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</a:tr>
              <a:tr h="1756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</a:tr>
              <a:tr h="144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4000"/>
              <a:t>Matheus Henrique Martins Rosa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4000"/>
              <a:buNone/>
            </a:pPr>
            <a:r>
              <a:rPr lang="pt-BR" sz="4000"/>
              <a:t>Ramon Adônis Pereira de Abreu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4000"/>
              <a:buNone/>
            </a:pPr>
            <a:r>
              <a:rPr lang="pt-BR" sz="4000"/>
              <a:t>Thalita Fortes Domingos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1062266" y="356260"/>
            <a:ext cx="107856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pt-BR" sz="3800"/>
              <a:t>HISTÓRIA E TEORIA DO MÉTODO INTEGRAL DO ERRO </a:t>
            </a:r>
            <a:endParaRPr sz="3800"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1062265" y="1645921"/>
            <a:ext cx="10629000" cy="4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>
                <a:solidFill>
                  <a:srgbClr val="262626"/>
                </a:solidFill>
              </a:rPr>
              <a:t>O método Integral do Erro Absoluto - IAE (Integral of Absolute Error) foi proposto por J.G. Ziegler e N.B. Nichols em 1942 em um artigo intitulado "Optimum Settings for Automatic Controllers“.</a:t>
            </a:r>
            <a:endParaRPr/>
          </a:p>
          <a:p>
            <a:pPr indent="-50800" lvl="0" marL="22860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262626"/>
              </a:solidFill>
            </a:endParaRPr>
          </a:p>
          <a:p>
            <a:pPr indent="-228600" lvl="0" marL="22860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pt-BR" sz="2800">
                <a:solidFill>
                  <a:srgbClr val="262626"/>
                </a:solidFill>
              </a:rPr>
              <a:t>É uma medida de desempenho usada na avaliação de controladores fornecidos com realimentação negativa no controle de processos industriais. Ou seja, se refere a uma medida de desempenho usada para avaliar o desempenho de controladores PID.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251678" y="382385"/>
            <a:ext cx="102435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CÓDIGO CHR1 SEM AJUSTE FINO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354" y="2442227"/>
            <a:ext cx="10540284" cy="218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1251678" y="382385"/>
            <a:ext cx="102435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GRÁFICO CHR1 SEM AJUSTE FINO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837" y="1384663"/>
            <a:ext cx="6759318" cy="5045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1251678" y="382385"/>
            <a:ext cx="102435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CÓDIGO CHR1 COM AJUSTE FINO</a:t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281" y="2486035"/>
            <a:ext cx="10422430" cy="225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1251678" y="382385"/>
            <a:ext cx="102435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GRÁFICO CHR1 COM AJUSTE FINO</a:t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0223" y="1384663"/>
            <a:ext cx="6906546" cy="5186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251677" y="382385"/>
            <a:ext cx="103920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pt-BR" sz="4200"/>
              <a:t>CÓDIGO INTEGRAL DO ERRO SEM AJUSTE FINO</a:t>
            </a:r>
            <a:endParaRPr sz="4200"/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34" y="2439774"/>
            <a:ext cx="10609445" cy="226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1147174" y="382385"/>
            <a:ext cx="105570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pt-BR" sz="4200"/>
              <a:t>GRÁFICO INTEGRAL DO ERRO SEM AJUSTE FINO</a:t>
            </a:r>
            <a:endParaRPr sz="4200"/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407" y="1384663"/>
            <a:ext cx="6974678" cy="5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251677" y="382384"/>
            <a:ext cx="105006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pt-BR" sz="4200"/>
              <a:t>CÓDIGO INTEGRAL DO ERRO COM AJUSTE FINO</a:t>
            </a:r>
            <a:endParaRPr sz="4200"/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464" y="2553804"/>
            <a:ext cx="10556915" cy="221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1147174" y="382385"/>
            <a:ext cx="106617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mpact"/>
              <a:buNone/>
            </a:pPr>
            <a:r>
              <a:rPr lang="pt-BR" sz="4200"/>
              <a:t>GRÁFICO INTEGRAL DO ERRO COM AJUSTE FINO</a:t>
            </a:r>
            <a:endParaRPr sz="4200"/>
          </a:p>
        </p:txBody>
      </p:sp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505" y="1384663"/>
            <a:ext cx="6988985" cy="528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COMPARAÇÃO DOS MÉTODOS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1251678" y="1985555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000"/>
              <a:buNone/>
            </a:pPr>
            <a:r>
              <a:rPr lang="pt-BR" sz="3000">
                <a:solidFill>
                  <a:srgbClr val="262626"/>
                </a:solidFill>
              </a:rPr>
              <a:t>No método tradicional foi necessário realizar o ajuste fino. Contudo, o novo método não solucionou esse problema, pois também foi necessário realizar o ajuste fino nele. Além disso, a Integral do Erro tem maior sobre sinal e tempo de acomodação em relação ao CHR1.</a:t>
            </a:r>
            <a:endParaRPr sz="3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388837" y="369323"/>
            <a:ext cx="99039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Impact"/>
              <a:buNone/>
            </a:pPr>
            <a:r>
              <a:rPr lang="pt-BR" sz="4100"/>
              <a:t>GRÁFICO DO DEGRAU EM FUNÇÃO DO TEMPO</a:t>
            </a:r>
            <a:endParaRPr sz="4100"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507" y="1874516"/>
            <a:ext cx="9015115" cy="473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5094374" y="1058092"/>
            <a:ext cx="249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plot (t, degrau)</a:t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1251678" y="382385"/>
            <a:ext cx="102045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INTERFACE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678" y="1319349"/>
            <a:ext cx="10204448" cy="536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251678" y="382385"/>
            <a:ext cx="102045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INTERFACE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678" y="1774810"/>
            <a:ext cx="10204449" cy="400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251678" y="382383"/>
            <a:ext cx="68082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INTERFACE </a:t>
            </a: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590" y="1358537"/>
            <a:ext cx="2642420" cy="2051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677" y="4219302"/>
            <a:ext cx="2594793" cy="168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1589" y="4219301"/>
            <a:ext cx="2642420" cy="168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9128" y="4219301"/>
            <a:ext cx="2609288" cy="168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4125507" y="2916578"/>
            <a:ext cx="4287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Impact"/>
              <a:buNone/>
            </a:pPr>
            <a:r>
              <a:rPr lang="pt-BR" sz="7000"/>
              <a:t>OBRIGADO!</a:t>
            </a:r>
            <a:endParaRPr sz="7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1388837" y="369323"/>
            <a:ext cx="99039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Impact"/>
              <a:buNone/>
            </a:pPr>
            <a:r>
              <a:rPr lang="pt-BR" sz="4100"/>
              <a:t>GRÁFICO DA SAÍDA EM FUNÇÃO DO TEMPO</a:t>
            </a:r>
            <a:endParaRPr sz="4100"/>
          </a:p>
        </p:txBody>
      </p:sp>
      <p:sp>
        <p:nvSpPr>
          <p:cNvPr id="132" name="Google Shape;132;p16"/>
          <p:cNvSpPr/>
          <p:nvPr/>
        </p:nvSpPr>
        <p:spPr>
          <a:xfrm>
            <a:off x="5094374" y="1058092"/>
            <a:ext cx="219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plot (t, saida)</a:t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062" y="1796884"/>
            <a:ext cx="8934995" cy="470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VALORES NECESSÁRIOS 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3000">
                <a:solidFill>
                  <a:srgbClr val="262626"/>
                </a:solidFill>
              </a:rPr>
              <a:t>Com a análise desses gráficos, foi possível retirar os valores e parâmetros necessários. Portanto, tem-se:</a:t>
            </a:r>
            <a:endParaRPr/>
          </a:p>
          <a:p>
            <a:pPr indent="-457200" lvl="0" marL="457200" rtl="0" algn="l">
              <a:lnSpc>
                <a:spcPct val="107000"/>
              </a:lnSpc>
              <a:spcBef>
                <a:spcPts val="1500"/>
              </a:spcBef>
              <a:spcAft>
                <a:spcPts val="0"/>
              </a:spcAft>
              <a:buSzPts val="3000"/>
              <a:buChar char="•"/>
            </a:pPr>
            <a:r>
              <a:rPr lang="pt-BR" sz="3000">
                <a:solidFill>
                  <a:srgbClr val="262626"/>
                </a:solidFill>
              </a:rPr>
              <a:t>Vi(s) = 30  </a:t>
            </a:r>
            <a:endParaRPr/>
          </a:p>
          <a:p>
            <a:pPr indent="-457200" lvl="0" marL="457200" rtl="0" algn="l">
              <a:lnSpc>
                <a:spcPct val="107000"/>
              </a:lnSpc>
              <a:spcBef>
                <a:spcPts val="1500"/>
              </a:spcBef>
              <a:spcAft>
                <a:spcPts val="0"/>
              </a:spcAft>
              <a:buSzPts val="3000"/>
              <a:buChar char="•"/>
            </a:pPr>
            <a:r>
              <a:rPr lang="pt-BR" sz="3000">
                <a:solidFill>
                  <a:srgbClr val="262626"/>
                </a:solidFill>
              </a:rPr>
              <a:t>Vo(s) = 143.938 = 144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251678" y="382385"/>
            <a:ext cx="101784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MÉTODO DE SMITH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1251678" y="1495698"/>
            <a:ext cx="101784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3000">
                <a:solidFill>
                  <a:srgbClr val="262626"/>
                </a:solidFill>
              </a:rPr>
              <a:t>Para encontrar os valores de </a:t>
            </a:r>
            <a:r>
              <a:rPr b="1" lang="pt-BR" sz="3000">
                <a:solidFill>
                  <a:srgbClr val="262626"/>
                </a:solidFill>
              </a:rPr>
              <a:t>k</a:t>
            </a:r>
            <a:r>
              <a:rPr lang="pt-BR" sz="3000">
                <a:solidFill>
                  <a:srgbClr val="262626"/>
                </a:solidFill>
              </a:rPr>
              <a:t>,</a:t>
            </a:r>
            <a:r>
              <a:rPr b="1" lang="pt-BR" sz="3000">
                <a:solidFill>
                  <a:srgbClr val="262626"/>
                </a:solidFill>
              </a:rPr>
              <a:t> Ɵ </a:t>
            </a:r>
            <a:r>
              <a:rPr lang="pt-BR" sz="3000">
                <a:solidFill>
                  <a:srgbClr val="262626"/>
                </a:solidFill>
              </a:rPr>
              <a:t>e</a:t>
            </a:r>
            <a:r>
              <a:rPr b="1" lang="pt-BR" sz="3000">
                <a:solidFill>
                  <a:srgbClr val="262626"/>
                </a:solidFill>
              </a:rPr>
              <a:t> τ</a:t>
            </a:r>
            <a:r>
              <a:rPr lang="pt-BR" sz="3000">
                <a:solidFill>
                  <a:srgbClr val="262626"/>
                </a:solidFill>
              </a:rPr>
              <a:t>, foi utilizado o Método de Smith.</a:t>
            </a:r>
            <a:endParaRPr sz="30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022" y="2926080"/>
            <a:ext cx="7624913" cy="36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251678" y="382385"/>
            <a:ext cx="101784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VALOR DE T1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251678" y="1227909"/>
            <a:ext cx="101784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62626"/>
                </a:solidFill>
              </a:rPr>
              <a:t>t1 é o tempo em que Vo(s) está em 28.3%.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pt-BR" sz="2800">
                <a:solidFill>
                  <a:srgbClr val="262626"/>
                </a:solidFill>
              </a:rPr>
              <a:t>28.3% de 144 = 40,752. Portanto, t1 é igual a 22.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621" y="2547257"/>
            <a:ext cx="7857228" cy="414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1251678" y="382385"/>
            <a:ext cx="101784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pt-BR"/>
              <a:t>VALOR DE T2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1251678" y="1227909"/>
            <a:ext cx="101784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62626"/>
                </a:solidFill>
              </a:rPr>
              <a:t>t2 é o tempo em que Vo(s) está em 63.2%.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pt-BR" sz="2800">
                <a:solidFill>
                  <a:srgbClr val="262626"/>
                </a:solidFill>
              </a:rPr>
              <a:t>63.2% de 144 = 91,008. Portanto, t2 é igual a 38.</a:t>
            </a:r>
            <a:endParaRPr sz="2800">
              <a:solidFill>
                <a:srgbClr val="262626"/>
              </a:solidFill>
            </a:endParaRPr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812" y="2547257"/>
            <a:ext cx="7882011" cy="415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1251678" y="343196"/>
            <a:ext cx="10178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90"/>
              <a:buFont typeface="Impact"/>
              <a:buNone/>
            </a:pPr>
            <a:r>
              <a:rPr lang="pt-BR" sz="4590"/>
              <a:t>AGORA, PODE-SE CALCULAR </a:t>
            </a:r>
            <a:r>
              <a:rPr b="1" lang="pt-BR" sz="4590"/>
              <a:t>K</a:t>
            </a:r>
            <a:r>
              <a:rPr lang="pt-BR" sz="4590"/>
              <a:t>,</a:t>
            </a:r>
            <a:r>
              <a:rPr b="1" lang="pt-BR" sz="4590"/>
              <a:t> Ɵ, Τ</a:t>
            </a:r>
            <a:br>
              <a:rPr lang="pt-BR" sz="4590"/>
            </a:br>
            <a:endParaRPr sz="4590"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251678" y="1789611"/>
            <a:ext cx="10296000" cy="485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>
                <a:noFill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