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7" r:id="rId2"/>
    <p:sldId id="268" r:id="rId3"/>
    <p:sldId id="281" r:id="rId4"/>
    <p:sldId id="282" r:id="rId5"/>
    <p:sldId id="279" r:id="rId6"/>
    <p:sldId id="278" r:id="rId7"/>
    <p:sldId id="283" r:id="rId8"/>
    <p:sldId id="287" r:id="rId9"/>
    <p:sldId id="284" r:id="rId10"/>
    <p:sldId id="269" r:id="rId11"/>
    <p:sldId id="270" r:id="rId12"/>
    <p:sldId id="28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4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7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4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677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52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02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728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2B2C6F-274C-4342-9452-97AAABC9E46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E38D83-D39D-4DBC-A9CF-4103E9BAA51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7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929" y="2735699"/>
            <a:ext cx="10356305" cy="1421433"/>
          </a:xfrm>
        </p:spPr>
        <p:txBody>
          <a:bodyPr>
            <a:noAutofit/>
          </a:bodyPr>
          <a:lstStyle/>
          <a:p>
            <a:pPr algn="ctr"/>
            <a:br>
              <a:rPr lang="pt-BR" sz="2900" dirty="0"/>
            </a:br>
            <a:r>
              <a:rPr lang="pt-BR" sz="2900" dirty="0"/>
              <a:t>Sistema de Controle Fuzzy para Velocidade de um Carro</a:t>
            </a:r>
            <a:br>
              <a:rPr lang="pt-BR" sz="2900" dirty="0"/>
            </a:br>
            <a:endParaRPr lang="pt-BR" sz="2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4930" y="5096932"/>
            <a:ext cx="10356306" cy="1421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Ramon Abreu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Matheus Martins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Thalita Domingos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18089CF-A56D-972D-8497-2001D6761023}"/>
              </a:ext>
            </a:extLst>
          </p:cNvPr>
          <p:cNvSpPr txBox="1">
            <a:spLocks/>
          </p:cNvSpPr>
          <p:nvPr/>
        </p:nvSpPr>
        <p:spPr>
          <a:xfrm>
            <a:off x="1174930" y="711198"/>
            <a:ext cx="10356305" cy="1421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/>
              <a:t>2° Trabalho de Sistemas Embarcados C213</a:t>
            </a:r>
          </a:p>
        </p:txBody>
      </p:sp>
    </p:spTree>
    <p:extLst>
      <p:ext uri="{BB962C8B-B14F-4D97-AF65-F5344CB8AC3E}">
        <p14:creationId xmlns:p14="http://schemas.microsoft.com/office/powerpoint/2010/main" val="259670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1289" y="369322"/>
            <a:ext cx="6599100" cy="1049291"/>
          </a:xfrm>
        </p:spPr>
        <p:txBody>
          <a:bodyPr/>
          <a:lstStyle/>
          <a:p>
            <a:r>
              <a:rPr lang="pt-BR" dirty="0"/>
              <a:t>Comunicação </a:t>
            </a:r>
            <a:r>
              <a:rPr lang="pt-BR" dirty="0" err="1"/>
              <a:t>mqtt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606733"/>
            <a:ext cx="10178322" cy="3082833"/>
          </a:xfrm>
        </p:spPr>
        <p:txBody>
          <a:bodyPr>
            <a:normAutofit/>
          </a:bodyPr>
          <a:lstStyle/>
          <a:p>
            <a:r>
              <a:rPr lang="pt-BR" sz="2800" dirty="0"/>
              <a:t>A comunicação foi feita através do MQTT Box</a:t>
            </a:r>
          </a:p>
          <a:p>
            <a:r>
              <a:rPr lang="pt-BR" sz="2800" dirty="0"/>
              <a:t>Foi utilizado o protocolo </a:t>
            </a:r>
            <a:r>
              <a:rPr lang="pt-BR" sz="2800" dirty="0" err="1"/>
              <a:t>mqtt</a:t>
            </a:r>
            <a:r>
              <a:rPr lang="pt-BR" sz="2800" dirty="0"/>
              <a:t> / </a:t>
            </a:r>
            <a:r>
              <a:rPr lang="pt-BR" sz="2800" dirty="0" err="1"/>
              <a:t>tcp</a:t>
            </a:r>
            <a:endParaRPr lang="pt-BR" sz="2800" dirty="0"/>
          </a:p>
          <a:p>
            <a:r>
              <a:rPr lang="pt-BR" sz="2800" dirty="0"/>
              <a:t>Foi utilizado o host broker.mqtt-dashboard.com</a:t>
            </a:r>
          </a:p>
          <a:p>
            <a:r>
              <a:rPr lang="pt-BR" sz="2800" dirty="0"/>
              <a:t>Um ID cliente foi gerado e utilizado </a:t>
            </a:r>
          </a:p>
          <a:p>
            <a:r>
              <a:rPr lang="pt-BR" sz="2800" dirty="0"/>
              <a:t>Dessa forma, foi possível realizar a comunicação MQTT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61" y="4689566"/>
            <a:ext cx="5813556" cy="18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1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1689" y="310291"/>
            <a:ext cx="3985478" cy="912223"/>
          </a:xfrm>
        </p:spPr>
        <p:txBody>
          <a:bodyPr/>
          <a:lstStyle/>
          <a:p>
            <a:r>
              <a:rPr lang="pt-BR" dirty="0" err="1"/>
              <a:t>Subscriber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3425" y="1265483"/>
            <a:ext cx="4150723" cy="617440"/>
          </a:xfrm>
        </p:spPr>
        <p:txBody>
          <a:bodyPr/>
          <a:lstStyle/>
          <a:p>
            <a:r>
              <a:rPr lang="pt-BR" sz="2500" dirty="0"/>
              <a:t>Carro/Velocidade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3242" y="1922569"/>
            <a:ext cx="3811089" cy="4634865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34039" y="1265483"/>
            <a:ext cx="2784456" cy="531502"/>
          </a:xfrm>
        </p:spPr>
        <p:txBody>
          <a:bodyPr/>
          <a:lstStyle/>
          <a:p>
            <a:r>
              <a:rPr lang="pt-BR" sz="2500" dirty="0"/>
              <a:t>Carro/erro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77792" y="1839954"/>
            <a:ext cx="3896950" cy="46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0227" y="601132"/>
            <a:ext cx="3396026" cy="1196671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Aplicativo dashboard</a:t>
            </a:r>
            <a:endParaRPr lang="pt-BR" sz="25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00227" y="2297823"/>
            <a:ext cx="3396026" cy="248248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Foi feito um aplicativo para que os valores da velocidade e do erro pudessem ser visualizados através de um celular.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B4D967-B866-D46F-1CF0-DE6BC5738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"/>
          <a:stretch/>
        </p:blipFill>
        <p:spPr>
          <a:xfrm>
            <a:off x="2183318" y="267602"/>
            <a:ext cx="3138482" cy="63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00227" y="601132"/>
            <a:ext cx="3396026" cy="1196671"/>
          </a:xfrm>
        </p:spPr>
        <p:txBody>
          <a:bodyPr>
            <a:normAutofit/>
          </a:bodyPr>
          <a:lstStyle/>
          <a:p>
            <a:pPr algn="ctr"/>
            <a:r>
              <a:rPr lang="pt-BR" sz="2500" dirty="0"/>
              <a:t>Gráfico NODE-RED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00227" y="2297823"/>
            <a:ext cx="3396026" cy="24824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Foi feito dois gráficos no Node-RED para que os valores da velocidade e do erro possam ser visualizados e comparados mais facilmente. Também é possível zerar esses valores através do botão.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3" y="195943"/>
            <a:ext cx="3957603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478" y="609600"/>
            <a:ext cx="10178322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O trabalho consiste no desenvolvimento de um sistema de controle fuzzy para controlar a velocidade de um carro. O sistema é capaz de manter o carro em diferentes velocidades de acordo com os modos de operação selecionados.</a:t>
            </a:r>
          </a:p>
          <a:p>
            <a:pPr marL="0" indent="0" algn="just">
              <a:buNone/>
            </a:pPr>
            <a:endParaRPr lang="pt-BR" sz="2500" dirty="0"/>
          </a:p>
          <a:p>
            <a:pPr marL="0" indent="0" algn="just">
              <a:buNone/>
            </a:pPr>
            <a:r>
              <a:rPr lang="pt-BR" sz="2500" dirty="0"/>
              <a:t>O sistema é baseado em lógica fuzzy, que permite lidar com a imprecisão e incerteza dos dados. Ele utiliza duas variáveis de entrada: </a:t>
            </a:r>
          </a:p>
          <a:p>
            <a:pPr algn="just"/>
            <a:r>
              <a:rPr lang="pt-BR" sz="2500" dirty="0"/>
              <a:t>"</a:t>
            </a:r>
            <a:r>
              <a:rPr lang="pt-BR" sz="2500" dirty="0" err="1"/>
              <a:t>erroVelocidade</a:t>
            </a:r>
            <a:r>
              <a:rPr lang="pt-BR" sz="2500" dirty="0"/>
              <a:t>", que representa a diferença entre a velocidade atual do carro e o valor de </a:t>
            </a:r>
            <a:r>
              <a:rPr lang="pt-BR" sz="2500" dirty="0" err="1"/>
              <a:t>setpoint</a:t>
            </a:r>
            <a:r>
              <a:rPr lang="pt-BR" sz="2500" dirty="0"/>
              <a:t> desejado, e "</a:t>
            </a:r>
            <a:r>
              <a:rPr lang="pt-BR" sz="2500" dirty="0" err="1"/>
              <a:t>varerroVelocidade</a:t>
            </a:r>
            <a:r>
              <a:rPr lang="pt-BR" sz="2500" dirty="0"/>
              <a:t>", que representa a variação do erro ao longo do tempo. </a:t>
            </a:r>
          </a:p>
          <a:p>
            <a:pPr algn="just"/>
            <a:r>
              <a:rPr lang="pt-BR" sz="2500" dirty="0"/>
              <a:t>A variável de saída é "</a:t>
            </a:r>
            <a:r>
              <a:rPr lang="pt-BR" sz="2500" dirty="0" err="1"/>
              <a:t>acceleration</a:t>
            </a:r>
            <a:r>
              <a:rPr lang="pt-BR" sz="2500" dirty="0"/>
              <a:t>", que representa a aceleração do motor do carro.</a:t>
            </a:r>
          </a:p>
        </p:txBody>
      </p:sp>
    </p:spTree>
    <p:extLst>
      <p:ext uri="{BB962C8B-B14F-4D97-AF65-F5344CB8AC3E}">
        <p14:creationId xmlns:p14="http://schemas.microsoft.com/office/powerpoint/2010/main" val="19388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478" y="609600"/>
            <a:ext cx="10178322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500" b="1" dirty="0"/>
              <a:t>Definição das variáveis:</a:t>
            </a:r>
          </a:p>
          <a:p>
            <a:pPr marL="0" indent="0">
              <a:buNone/>
            </a:pPr>
            <a:endParaRPr lang="pt-BR" sz="2500" dirty="0"/>
          </a:p>
          <a:p>
            <a:r>
              <a:rPr lang="pt-BR" sz="2500" dirty="0"/>
              <a:t>"</a:t>
            </a:r>
            <a:r>
              <a:rPr lang="pt-BR" sz="2500" dirty="0" err="1"/>
              <a:t>erroVelocidade</a:t>
            </a:r>
            <a:r>
              <a:rPr lang="pt-BR" sz="2500" dirty="0"/>
              <a:t>" foi definido com um intervalo de -110 a 80. </a:t>
            </a:r>
          </a:p>
          <a:p>
            <a:pPr marL="0" indent="0">
              <a:buNone/>
            </a:pPr>
            <a:r>
              <a:rPr lang="pt-BR" sz="2500" dirty="0"/>
              <a:t>Pois, teremos o maior erro quando a velocidade atual for 140 e o </a:t>
            </a:r>
            <a:r>
              <a:rPr lang="pt-BR" sz="2500" dirty="0" err="1"/>
              <a:t>sp</a:t>
            </a:r>
            <a:r>
              <a:rPr lang="pt-BR" sz="2500" dirty="0"/>
              <a:t> 60, então 140-60 = 80.</a:t>
            </a:r>
          </a:p>
          <a:p>
            <a:pPr marL="0" indent="0">
              <a:buNone/>
            </a:pPr>
            <a:r>
              <a:rPr lang="pt-BR" sz="2500" dirty="0"/>
              <a:t>E teremos o menor erro quando a velocidade atual é 0 e o </a:t>
            </a:r>
            <a:r>
              <a:rPr lang="pt-BR" sz="2500" dirty="0" err="1"/>
              <a:t>sp</a:t>
            </a:r>
            <a:r>
              <a:rPr lang="pt-BR" sz="2500" dirty="0"/>
              <a:t> 110, então 0-110 = -110.</a:t>
            </a:r>
          </a:p>
          <a:p>
            <a:pPr marL="0" indent="0">
              <a:buNone/>
            </a:pPr>
            <a:endParaRPr lang="pt-BR" sz="2500" dirty="0"/>
          </a:p>
          <a:p>
            <a:r>
              <a:rPr lang="pt-BR" sz="2500" dirty="0"/>
              <a:t>"</a:t>
            </a:r>
            <a:r>
              <a:rPr lang="pt-BR" sz="2500" dirty="0" err="1"/>
              <a:t>varerroVelocidade</a:t>
            </a:r>
            <a:r>
              <a:rPr lang="pt-BR" sz="2500" dirty="0"/>
              <a:t>" é definido com um intervalo de -10 a 10.</a:t>
            </a:r>
          </a:p>
          <a:p>
            <a:r>
              <a:rPr lang="pt-BR" sz="2500" dirty="0"/>
              <a:t>"</a:t>
            </a:r>
            <a:r>
              <a:rPr lang="pt-BR" sz="2500" dirty="0" err="1"/>
              <a:t>acceleration</a:t>
            </a:r>
            <a:r>
              <a:rPr lang="pt-BR" sz="2500" dirty="0"/>
              <a:t>" é definido de 0 a 100, pois representa a aceleração do motor do carro em porcentagem.</a:t>
            </a:r>
          </a:p>
        </p:txBody>
      </p:sp>
    </p:spTree>
    <p:extLst>
      <p:ext uri="{BB962C8B-B14F-4D97-AF65-F5344CB8AC3E}">
        <p14:creationId xmlns:p14="http://schemas.microsoft.com/office/powerpoint/2010/main" val="39530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478" y="609600"/>
            <a:ext cx="10178322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Foram definidas funções de pertinência para cada uma das variáveis, representando diferentes categorias, como muito negativo, negativo, zero, positivo e muito positivo. As regras de inferência foram estabelecidas para mapear as combinações das variáveis de entrada para a variável de saída, determinando a aceleração necessária para manter a velocidade desejada.</a:t>
            </a:r>
          </a:p>
          <a:p>
            <a:pPr marL="0" indent="0" algn="just">
              <a:buNone/>
            </a:pPr>
            <a:endParaRPr lang="pt-BR" sz="2500" dirty="0"/>
          </a:p>
          <a:p>
            <a:pPr marL="0" indent="0" algn="just">
              <a:buNone/>
            </a:pPr>
            <a:r>
              <a:rPr lang="pt-BR" sz="2500" b="1" dirty="0"/>
              <a:t>Regras de funcionamento:</a:t>
            </a:r>
          </a:p>
          <a:p>
            <a:pPr marL="0" indent="0" algn="just">
              <a:buNone/>
            </a:pPr>
            <a:r>
              <a:rPr lang="pt-BR" sz="2500" dirty="0"/>
              <a:t>Foram definidas 25 regras de inferência. Por exemplo, a regra 1 afirma que se o "</a:t>
            </a:r>
            <a:r>
              <a:rPr lang="pt-BR" sz="2500" dirty="0" err="1"/>
              <a:t>erroVelocidade</a:t>
            </a:r>
            <a:r>
              <a:rPr lang="pt-BR" sz="2500" dirty="0"/>
              <a:t>" for "MN" (muito negativo) e "</a:t>
            </a:r>
            <a:r>
              <a:rPr lang="pt-BR" sz="2500" dirty="0" err="1"/>
              <a:t>varerroVelocidade</a:t>
            </a:r>
            <a:r>
              <a:rPr lang="pt-BR" sz="2500" dirty="0"/>
              <a:t>" for "MN" (muito negativo), então a "</a:t>
            </a:r>
            <a:r>
              <a:rPr lang="pt-BR" sz="2500" dirty="0" err="1"/>
              <a:t>acceleration</a:t>
            </a:r>
            <a:r>
              <a:rPr lang="pt-BR" sz="2500" dirty="0"/>
              <a:t>" será "MA" (muito alta).</a:t>
            </a:r>
          </a:p>
        </p:txBody>
      </p:sp>
    </p:spTree>
    <p:extLst>
      <p:ext uri="{BB962C8B-B14F-4D97-AF65-F5344CB8AC3E}">
        <p14:creationId xmlns:p14="http://schemas.microsoft.com/office/powerpoint/2010/main" val="179183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16A93D-1E24-9750-1BC9-418C54DE6FCD}"/>
              </a:ext>
            </a:extLst>
          </p:cNvPr>
          <p:cNvSpPr txBox="1"/>
          <p:nvPr/>
        </p:nvSpPr>
        <p:spPr>
          <a:xfrm>
            <a:off x="4593162" y="746668"/>
            <a:ext cx="30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FUNÇÕES DE PERTINÊNCIA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9C70F8-A53E-EDE7-86AF-06FE30D3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08" y="1609471"/>
            <a:ext cx="628737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4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516467"/>
            <a:ext cx="10178322" cy="5363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045653-8F56-2564-6876-9988E7E4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3" y="556856"/>
            <a:ext cx="6430272" cy="61540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16A93D-1E24-9750-1BC9-418C54DE6FCD}"/>
              </a:ext>
            </a:extLst>
          </p:cNvPr>
          <p:cNvSpPr txBox="1"/>
          <p:nvPr/>
        </p:nvSpPr>
        <p:spPr>
          <a:xfrm>
            <a:off x="4830233" y="147135"/>
            <a:ext cx="25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Regras de funcionamento</a:t>
            </a:r>
          </a:p>
        </p:txBody>
      </p:sp>
    </p:spTree>
    <p:extLst>
      <p:ext uri="{BB962C8B-B14F-4D97-AF65-F5344CB8AC3E}">
        <p14:creationId xmlns:p14="http://schemas.microsoft.com/office/powerpoint/2010/main" val="305409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478" y="609600"/>
            <a:ext cx="10178322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 sistema de controle </a:t>
            </a:r>
            <a:r>
              <a:rPr lang="pt-BR" sz="2400" dirty="0" err="1"/>
              <a:t>fuzzy</a:t>
            </a:r>
            <a:r>
              <a:rPr lang="pt-BR" sz="2400" dirty="0"/>
              <a:t> foi implementado utilizando a biblioteca </a:t>
            </a:r>
            <a:r>
              <a:rPr lang="pt-BR" sz="2400" dirty="0" err="1"/>
              <a:t>scikit-fuzzy</a:t>
            </a:r>
            <a:r>
              <a:rPr lang="pt-BR" sz="2400" dirty="0"/>
              <a:t> em Python. Foram criadas as funções de pertinência, as regras de inferência e configurado o sistema de controle. Uma interface de comunicação MQTT foi utilizada para enviar os dados de velocidade do carro e erro para outros dispositivos.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Durante a execução do programa, o usuário pode selecionar o modo de operação desejado, como baixa velocidade, média velocidade, alta velocidade ou um valor personalizado de </a:t>
            </a:r>
            <a:r>
              <a:rPr lang="pt-BR" sz="2400" dirty="0" err="1"/>
              <a:t>setpoint</a:t>
            </a:r>
            <a:r>
              <a:rPr lang="pt-BR" sz="2400" dirty="0"/>
              <a:t>. A velocidade atual do carro é inserida como entrada, e o sistema de controle </a:t>
            </a:r>
            <a:r>
              <a:rPr lang="pt-BR" sz="2400" dirty="0" err="1"/>
              <a:t>fuzzy</a:t>
            </a:r>
            <a:r>
              <a:rPr lang="pt-BR" sz="2400" dirty="0"/>
              <a:t> calcula a aceleração necessária para manter o carro na velocidade desejada. Os resultados são atualizados em tempo real e publicados em tópicos MQTT para visualização e processamento externo.</a:t>
            </a:r>
          </a:p>
        </p:txBody>
      </p:sp>
    </p:spTree>
    <p:extLst>
      <p:ext uri="{BB962C8B-B14F-4D97-AF65-F5344CB8AC3E}">
        <p14:creationId xmlns:p14="http://schemas.microsoft.com/office/powerpoint/2010/main" val="247218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16A93D-1E24-9750-1BC9-418C54DE6FCD}"/>
              </a:ext>
            </a:extLst>
          </p:cNvPr>
          <p:cNvSpPr txBox="1"/>
          <p:nvPr/>
        </p:nvSpPr>
        <p:spPr>
          <a:xfrm>
            <a:off x="3742258" y="602735"/>
            <a:ext cx="470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 DE DADOS PARA AS OPERAÇÕES: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BCAE8A-FE63-42F3-F3D3-83DA60BA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59" y="1196827"/>
            <a:ext cx="389626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7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478" y="609600"/>
            <a:ext cx="10178322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Em resumo, o trabalho apresentou a implementação e a aplicação prática de sistemas de controle </a:t>
            </a:r>
            <a:r>
              <a:rPr lang="pt-BR" sz="2500" dirty="0" err="1"/>
              <a:t>fuzzy</a:t>
            </a:r>
            <a:r>
              <a:rPr lang="pt-BR" sz="2500" dirty="0"/>
              <a:t> na manutenção da velocidade de um carro, destacando as principais etapas, como definição de variáveis, funções de pertinência, regras de inferência e integração MQTT. O uso da lógica </a:t>
            </a:r>
            <a:r>
              <a:rPr lang="pt-BR" sz="2500" dirty="0" err="1"/>
              <a:t>fuzzy</a:t>
            </a:r>
            <a:r>
              <a:rPr lang="pt-BR" sz="2500" dirty="0"/>
              <a:t> permitiu lidar com a imprecisão e incerteza dos dados e fornecer um controle suave e adaptativo. O sistema mostrou-se confiável e preciso nas simulações realizadas, garantindo a manutenção da velocidade desejada de forma adaptativa e eficiente.</a:t>
            </a:r>
          </a:p>
        </p:txBody>
      </p:sp>
    </p:spTree>
    <p:extLst>
      <p:ext uri="{BB962C8B-B14F-4D97-AF65-F5344CB8AC3E}">
        <p14:creationId xmlns:p14="http://schemas.microsoft.com/office/powerpoint/2010/main" val="201900906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326</TotalTime>
  <Words>694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Selo</vt:lpstr>
      <vt:lpstr> Sistema de Controle Fuzzy para Velocidade de um Carro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Comunicação mqtt</vt:lpstr>
      <vt:lpstr>Subscriber</vt:lpstr>
      <vt:lpstr>Aplicativo dashboard</vt:lpstr>
      <vt:lpstr>Gráfico NODE-RED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RODRIGUES DE SOUZA</dc:creator>
  <cp:lastModifiedBy>Matheus Martins</cp:lastModifiedBy>
  <cp:revision>41</cp:revision>
  <dcterms:created xsi:type="dcterms:W3CDTF">2023-06-22T20:40:26Z</dcterms:created>
  <dcterms:modified xsi:type="dcterms:W3CDTF">2023-06-27T21:29:06Z</dcterms:modified>
</cp:coreProperties>
</file>