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58" r:id="rId9"/>
    <p:sldId id="257" r:id="rId10"/>
    <p:sldId id="259" r:id="rId11"/>
    <p:sldId id="260" r:id="rId12"/>
    <p:sldId id="261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Desenvolvimento orientado por comportamento (BDD</a:t>
            </a:r>
            <a:r>
              <a:rPr lang="pt-BR" b="1" dirty="0" smtClean="0"/>
              <a:t>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Matheus Barreto Lins Marinho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217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BDD serve </a:t>
            </a:r>
            <a:r>
              <a:rPr lang="pt-BR" b="1" dirty="0" smtClean="0"/>
              <a:t>integrar</a:t>
            </a:r>
            <a:r>
              <a:rPr lang="pt-BR" dirty="0" smtClean="0"/>
              <a:t> </a:t>
            </a:r>
            <a:r>
              <a:rPr lang="pt-BR" b="1" dirty="0"/>
              <a:t>regras</a:t>
            </a:r>
            <a:r>
              <a:rPr lang="pt-BR" dirty="0"/>
              <a:t> de </a:t>
            </a:r>
            <a:r>
              <a:rPr lang="pt-BR" b="1" dirty="0"/>
              <a:t>negócios</a:t>
            </a:r>
            <a:r>
              <a:rPr lang="pt-BR" dirty="0"/>
              <a:t> com a </a:t>
            </a:r>
            <a:r>
              <a:rPr lang="pt-BR" b="1" dirty="0"/>
              <a:t>linguagem</a:t>
            </a:r>
            <a:r>
              <a:rPr lang="pt-BR" dirty="0"/>
              <a:t> de </a:t>
            </a:r>
            <a:r>
              <a:rPr lang="pt-BR" b="1" dirty="0"/>
              <a:t>programação</a:t>
            </a:r>
            <a:r>
              <a:rPr lang="pt-BR" dirty="0"/>
              <a:t>, focando no </a:t>
            </a:r>
            <a:r>
              <a:rPr lang="pt-BR" b="1" dirty="0"/>
              <a:t>comportamento</a:t>
            </a:r>
            <a:r>
              <a:rPr lang="pt-BR" dirty="0"/>
              <a:t> do software. </a:t>
            </a:r>
            <a:endParaRPr lang="pt-BR" dirty="0" smtClean="0"/>
          </a:p>
          <a:p>
            <a:r>
              <a:rPr lang="pt-BR" dirty="0" smtClean="0"/>
              <a:t>Além </a:t>
            </a:r>
            <a:r>
              <a:rPr lang="pt-BR" dirty="0"/>
              <a:t>disso, ainda melhora a </a:t>
            </a:r>
            <a:r>
              <a:rPr lang="pt-BR" b="1" dirty="0"/>
              <a:t>comunicação</a:t>
            </a:r>
            <a:r>
              <a:rPr lang="pt-BR" dirty="0"/>
              <a:t> entre as </a:t>
            </a:r>
            <a:r>
              <a:rPr lang="pt-BR" b="1" dirty="0"/>
              <a:t>equipes</a:t>
            </a:r>
            <a:r>
              <a:rPr lang="pt-BR" dirty="0"/>
              <a:t> de </a:t>
            </a:r>
            <a:r>
              <a:rPr lang="pt-BR" b="1" dirty="0"/>
              <a:t>desenvolvimento</a:t>
            </a:r>
            <a:r>
              <a:rPr lang="pt-BR" dirty="0"/>
              <a:t> e </a:t>
            </a:r>
            <a:r>
              <a:rPr lang="pt-BR" b="1" dirty="0"/>
              <a:t>testes</a:t>
            </a:r>
            <a:r>
              <a:rPr lang="pt-BR" dirty="0"/>
              <a:t>, aumentando o compartilhamento de </a:t>
            </a:r>
            <a:r>
              <a:rPr lang="pt-BR" b="1" dirty="0"/>
              <a:t>conhecimento</a:t>
            </a:r>
            <a:r>
              <a:rPr lang="pt-BR" dirty="0"/>
              <a:t> entre elas.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5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55963" y="2348880"/>
            <a:ext cx="7408333" cy="1296144"/>
          </a:xfrm>
        </p:spPr>
        <p:txBody>
          <a:bodyPr/>
          <a:lstStyle/>
          <a:p>
            <a:r>
              <a:rPr lang="pt-BR" dirty="0"/>
              <a:t>A linguagem de negócio usada em BDD é extraída das estórias ou especificações fornecidas pelo cliente durante o levantamento dos requisitos.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</a:t>
            </a:r>
            <a:endParaRPr lang="pt-BR" dirty="0"/>
          </a:p>
        </p:txBody>
      </p:sp>
      <p:pic>
        <p:nvPicPr>
          <p:cNvPr id="1026" name="Picture 2" descr="https://arquivo.devmedia.com.br/REVISTAS/java/imagens/91/5/image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282" y="3501008"/>
            <a:ext cx="4709697" cy="309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Comunicação entre </a:t>
            </a:r>
            <a:r>
              <a:rPr lang="pt-BR" b="1" dirty="0" smtClean="0"/>
              <a:t>equipes</a:t>
            </a:r>
          </a:p>
          <a:p>
            <a:r>
              <a:rPr lang="pt-BR" b="1" dirty="0"/>
              <a:t>Compartilhamento de </a:t>
            </a:r>
            <a:r>
              <a:rPr lang="pt-BR" b="1" dirty="0" smtClean="0"/>
              <a:t>conhecimento</a:t>
            </a:r>
          </a:p>
          <a:p>
            <a:r>
              <a:rPr lang="pt-BR" b="1" dirty="0"/>
              <a:t>Documentação </a:t>
            </a:r>
            <a:r>
              <a:rPr lang="pt-BR" b="1" dirty="0" smtClean="0"/>
              <a:t>dinâmica - </a:t>
            </a:r>
            <a:r>
              <a:rPr lang="pt-BR" dirty="0" smtClean="0"/>
              <a:t>Algumas </a:t>
            </a:r>
            <a:r>
              <a:rPr lang="pt-BR" dirty="0"/>
              <a:t>equipes ágeis afirmam que não documentam o sistema porque a manutenção destes artefatos é custosa</a:t>
            </a:r>
            <a:endParaRPr lang="pt-BR" b="1" dirty="0" smtClean="0"/>
          </a:p>
          <a:p>
            <a:r>
              <a:rPr lang="pt-BR" b="1" dirty="0"/>
              <a:t>Visão do </a:t>
            </a:r>
            <a:r>
              <a:rPr lang="pt-BR" b="1" dirty="0" smtClean="0"/>
              <a:t>todo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403648" y="1628800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 smtClean="0"/>
              <a:t>“Os </a:t>
            </a:r>
            <a:r>
              <a:rPr lang="pt-BR" b="1" i="1" dirty="0"/>
              <a:t>objetivos do projeto não são bem definidos e compartilhados entre todos os envolvidos</a:t>
            </a:r>
            <a:r>
              <a:rPr lang="pt-BR" b="1" i="1" dirty="0" smtClean="0"/>
              <a:t>”</a:t>
            </a:r>
            <a:r>
              <a:rPr lang="pt-BR" b="1" dirty="0"/>
              <a:t> </a:t>
            </a:r>
            <a:r>
              <a:rPr lang="pt-BR" b="1" dirty="0" smtClean="0"/>
              <a:t> (</a:t>
            </a:r>
            <a:r>
              <a:rPr lang="pt-BR" b="1" dirty="0" err="1"/>
              <a:t>Artech</a:t>
            </a:r>
            <a:r>
              <a:rPr lang="pt-BR" b="1" dirty="0"/>
              <a:t> </a:t>
            </a:r>
            <a:r>
              <a:rPr lang="pt-BR" b="1" dirty="0" err="1"/>
              <a:t>House</a:t>
            </a:r>
            <a:r>
              <a:rPr lang="pt-BR" b="1" dirty="0"/>
              <a:t>, 1999)</a:t>
            </a:r>
          </a:p>
        </p:txBody>
      </p:sp>
      <p:sp>
        <p:nvSpPr>
          <p:cNvPr id="5" name="Retângulo 4"/>
          <p:cNvSpPr/>
          <p:nvPr/>
        </p:nvSpPr>
        <p:spPr>
          <a:xfrm>
            <a:off x="611560" y="5445224"/>
            <a:ext cx="78488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i="1" dirty="0" smtClean="0"/>
              <a:t>Analistas/testadores </a:t>
            </a:r>
            <a:r>
              <a:rPr lang="pt-BR" sz="2000" i="1" dirty="0"/>
              <a:t>escrevam os cenários antes mesmo dos testes serem implementados, e desta forma os desenvolvedores terão uma visão geral do objetivo do projeto antes de codificá-lo.</a:t>
            </a:r>
            <a:endParaRPr lang="pt-BR" sz="2000" b="1" i="1" dirty="0"/>
          </a:p>
        </p:txBody>
      </p:sp>
    </p:spTree>
    <p:extLst>
      <p:ext uri="{BB962C8B-B14F-4D97-AF65-F5344CB8AC3E}">
        <p14:creationId xmlns:p14="http://schemas.microsoft.com/office/powerpoint/2010/main" val="12329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</a:t>
            </a:r>
            <a:endParaRPr lang="pt-BR" dirty="0"/>
          </a:p>
        </p:txBody>
      </p:sp>
      <p:pic>
        <p:nvPicPr>
          <p:cNvPr id="1026" name="Picture 2" descr="Resultado de imagem para ciclo B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6912768" cy="450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5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Ciclo</a:t>
            </a:r>
            <a:endParaRPr lang="pt-BR" dirty="0"/>
          </a:p>
        </p:txBody>
      </p:sp>
      <p:pic>
        <p:nvPicPr>
          <p:cNvPr id="2050" name="Picture 2" descr="Resultado de imagem para ciclo B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812091" cy="593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31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Desenvolver software é uma atividade </a:t>
            </a:r>
            <a:r>
              <a:rPr lang="pt-BR" b="1" dirty="0"/>
              <a:t>complexa</a:t>
            </a:r>
            <a:r>
              <a:rPr lang="pt-BR" dirty="0"/>
              <a:t> por natureza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lidamos </a:t>
            </a:r>
            <a:r>
              <a:rPr lang="pt-BR" b="1" dirty="0"/>
              <a:t>o tempo todo com </a:t>
            </a:r>
            <a:r>
              <a:rPr lang="pt-BR" b="1" dirty="0" smtClean="0"/>
              <a:t>pessoas</a:t>
            </a:r>
            <a:endParaRPr lang="pt-BR" b="1" dirty="0"/>
          </a:p>
          <a:p>
            <a:r>
              <a:rPr lang="pt-BR" dirty="0" smtClean="0"/>
              <a:t>Esta atividade se torna ainda </a:t>
            </a:r>
            <a:r>
              <a:rPr lang="pt-BR" b="1" dirty="0" smtClean="0"/>
              <a:t>mais difícil </a:t>
            </a:r>
            <a:r>
              <a:rPr lang="pt-BR" dirty="0" smtClean="0"/>
              <a:t>pois </a:t>
            </a:r>
            <a:r>
              <a:rPr lang="pt-BR" dirty="0"/>
              <a:t>não fazemos uso de </a:t>
            </a:r>
            <a:r>
              <a:rPr lang="pt-BR" b="1" dirty="0"/>
              <a:t>um processo bem definido </a:t>
            </a:r>
            <a:r>
              <a:rPr lang="pt-BR" dirty="0"/>
              <a:t>para apoiar </a:t>
            </a:r>
            <a:r>
              <a:rPr lang="pt-BR" b="1" dirty="0"/>
              <a:t>as atividades do projeto</a:t>
            </a:r>
            <a:r>
              <a:rPr lang="pt-BR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13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Cenário </a:t>
            </a:r>
            <a:r>
              <a:rPr lang="pt-BR" dirty="0" smtClean="0"/>
              <a:t>de desenvolvimento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96952"/>
            <a:ext cx="8705331" cy="313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64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Fatores de Risco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98974"/>
            <a:ext cx="5350147" cy="347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31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 </a:t>
            </a:r>
            <a:r>
              <a:rPr lang="pt-BR" b="1" dirty="0"/>
              <a:t>requisito</a:t>
            </a:r>
            <a:r>
              <a:rPr lang="pt-BR" dirty="0"/>
              <a:t> é uma </a:t>
            </a:r>
            <a:r>
              <a:rPr lang="pt-BR" b="1" dirty="0"/>
              <a:t>característica</a:t>
            </a:r>
            <a:r>
              <a:rPr lang="pt-BR" dirty="0"/>
              <a:t> do sistema ou a </a:t>
            </a:r>
            <a:r>
              <a:rPr lang="pt-BR" b="1" dirty="0"/>
              <a:t>descrição</a:t>
            </a:r>
            <a:r>
              <a:rPr lang="pt-BR" dirty="0"/>
              <a:t> de algo que o sistema é </a:t>
            </a:r>
            <a:r>
              <a:rPr lang="pt-BR" b="1" dirty="0"/>
              <a:t>capaz</a:t>
            </a:r>
            <a:r>
              <a:rPr lang="pt-BR" dirty="0"/>
              <a:t> de realizar para atingir os seus </a:t>
            </a:r>
            <a:r>
              <a:rPr lang="pt-BR" b="1" dirty="0"/>
              <a:t>objetivos</a:t>
            </a:r>
            <a:r>
              <a:rPr lang="pt-BR" dirty="0"/>
              <a:t>;</a:t>
            </a:r>
          </a:p>
          <a:p>
            <a:r>
              <a:rPr lang="pt-BR" dirty="0"/>
              <a:t>As </a:t>
            </a:r>
            <a:r>
              <a:rPr lang="pt-BR" b="1" dirty="0"/>
              <a:t>descrições</a:t>
            </a:r>
            <a:r>
              <a:rPr lang="pt-BR" dirty="0"/>
              <a:t> das </a:t>
            </a:r>
            <a:r>
              <a:rPr lang="pt-BR" b="1" dirty="0"/>
              <a:t>funções</a:t>
            </a:r>
            <a:r>
              <a:rPr lang="pt-BR" dirty="0"/>
              <a:t> e </a:t>
            </a:r>
            <a:r>
              <a:rPr lang="pt-BR" b="1" dirty="0"/>
              <a:t>restrições</a:t>
            </a:r>
            <a:r>
              <a:rPr lang="pt-BR" dirty="0"/>
              <a:t> são os </a:t>
            </a:r>
            <a:r>
              <a:rPr lang="pt-BR" b="1" dirty="0"/>
              <a:t>requisitos</a:t>
            </a:r>
            <a:r>
              <a:rPr lang="pt-BR" dirty="0"/>
              <a:t> do sistema;</a:t>
            </a:r>
          </a:p>
          <a:p>
            <a:r>
              <a:rPr lang="pt-BR" dirty="0"/>
              <a:t>Um </a:t>
            </a:r>
            <a:r>
              <a:rPr lang="pt-BR" b="1" dirty="0"/>
              <a:t>requisito</a:t>
            </a:r>
            <a:r>
              <a:rPr lang="pt-BR" dirty="0"/>
              <a:t> é uma </a:t>
            </a:r>
            <a:r>
              <a:rPr lang="pt-BR" b="1" dirty="0"/>
              <a:t>propriedade</a:t>
            </a:r>
            <a:r>
              <a:rPr lang="pt-BR" dirty="0"/>
              <a:t> que o </a:t>
            </a:r>
            <a:r>
              <a:rPr lang="pt-BR" b="1" dirty="0"/>
              <a:t>software</a:t>
            </a:r>
            <a:r>
              <a:rPr lang="pt-BR" dirty="0"/>
              <a:t> </a:t>
            </a:r>
            <a:r>
              <a:rPr lang="pt-BR" b="1" dirty="0"/>
              <a:t>deve</a:t>
            </a:r>
            <a:r>
              <a:rPr lang="pt-BR" dirty="0"/>
              <a:t> </a:t>
            </a:r>
            <a:r>
              <a:rPr lang="pt-BR" dirty="0" smtClean="0"/>
              <a:t>conter para </a:t>
            </a:r>
            <a:r>
              <a:rPr lang="pt-BR" b="1" dirty="0"/>
              <a:t>resolver</a:t>
            </a:r>
            <a:r>
              <a:rPr lang="pt-BR" dirty="0"/>
              <a:t> algum problema no mundo real</a:t>
            </a:r>
            <a:r>
              <a:rPr lang="pt-BR" dirty="0" smtClean="0"/>
              <a:t>;</a:t>
            </a:r>
          </a:p>
          <a:p>
            <a:r>
              <a:rPr lang="pt-BR" dirty="0" smtClean="0"/>
              <a:t>Podem ser </a:t>
            </a:r>
            <a:r>
              <a:rPr lang="pt-BR" b="1" dirty="0" smtClean="0"/>
              <a:t>Funcionais</a:t>
            </a:r>
            <a:r>
              <a:rPr lang="pt-BR" dirty="0" smtClean="0"/>
              <a:t> e </a:t>
            </a:r>
            <a:r>
              <a:rPr lang="pt-BR" b="1" dirty="0" smtClean="0"/>
              <a:t>Não Funcionais</a:t>
            </a:r>
            <a:endParaRPr lang="pt-BR" b="1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857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requisitos diretamente ligados a funcionalidade do software, descrevem as </a:t>
            </a:r>
            <a:r>
              <a:rPr lang="pt-BR" b="1" dirty="0"/>
              <a:t>funções</a:t>
            </a:r>
            <a:r>
              <a:rPr lang="pt-BR" dirty="0"/>
              <a:t> que o software deve </a:t>
            </a:r>
            <a:r>
              <a:rPr lang="pt-BR" b="1" dirty="0" smtClean="0"/>
              <a:t>executar</a:t>
            </a:r>
          </a:p>
          <a:p>
            <a:pPr lvl="1"/>
            <a:r>
              <a:rPr lang="pt-BR" dirty="0"/>
              <a:t>O software deve permitir o cadastro de </a:t>
            </a:r>
            <a:r>
              <a:rPr lang="pt-BR" dirty="0" smtClean="0"/>
              <a:t>clientes</a:t>
            </a:r>
          </a:p>
          <a:p>
            <a:pPr lvl="1"/>
            <a:r>
              <a:rPr lang="pt-BR" dirty="0"/>
              <a:t>O software deve permitir a geração de relatórios sobre o desempenho de vendas no semestre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Requisitos F</a:t>
            </a:r>
            <a:r>
              <a:rPr lang="pt-BR" b="1" dirty="0" smtClean="0"/>
              <a:t>uncionais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9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requisitos que expressam </a:t>
            </a:r>
            <a:r>
              <a:rPr lang="pt-BR" b="1" dirty="0"/>
              <a:t>condições</a:t>
            </a:r>
            <a:r>
              <a:rPr lang="pt-BR" dirty="0"/>
              <a:t> que o software deve </a:t>
            </a:r>
            <a:r>
              <a:rPr lang="pt-BR" b="1" dirty="0"/>
              <a:t>atender</a:t>
            </a:r>
            <a:r>
              <a:rPr lang="pt-BR" dirty="0"/>
              <a:t> ou </a:t>
            </a:r>
            <a:r>
              <a:rPr lang="pt-BR" b="1" dirty="0"/>
              <a:t>qualidades</a:t>
            </a:r>
            <a:r>
              <a:rPr lang="pt-BR" dirty="0"/>
              <a:t> </a:t>
            </a:r>
            <a:r>
              <a:rPr lang="pt-BR" b="1" dirty="0"/>
              <a:t>específicas</a:t>
            </a:r>
            <a:r>
              <a:rPr lang="pt-BR" dirty="0"/>
              <a:t> que o software deve ter. Em vez de informar o que o sistema </a:t>
            </a:r>
            <a:r>
              <a:rPr lang="pt-BR" b="1" dirty="0"/>
              <a:t>fará</a:t>
            </a:r>
            <a:r>
              <a:rPr lang="pt-BR" dirty="0"/>
              <a:t>, os requisitos não-funcionais colocam </a:t>
            </a:r>
            <a:r>
              <a:rPr lang="pt-BR" b="1" dirty="0"/>
              <a:t>restrições</a:t>
            </a:r>
            <a:r>
              <a:rPr lang="pt-BR" dirty="0"/>
              <a:t> no sistema. </a:t>
            </a:r>
            <a:endParaRPr lang="pt-BR" dirty="0" smtClean="0"/>
          </a:p>
          <a:p>
            <a:pPr lvl="1"/>
            <a:r>
              <a:rPr lang="pt-BR" dirty="0" smtClean="0"/>
              <a:t>O</a:t>
            </a:r>
            <a:r>
              <a:rPr lang="pt-BR" dirty="0"/>
              <a:t> software deve ser compatível com os browsers IE (versão 5.0 ou superior) e Firefox (1.0 ou superior</a:t>
            </a:r>
            <a:r>
              <a:rPr lang="pt-BR" dirty="0" smtClean="0"/>
              <a:t>);</a:t>
            </a:r>
          </a:p>
          <a:p>
            <a:pPr lvl="1"/>
            <a:r>
              <a:rPr lang="pt-BR" dirty="0"/>
              <a:t>O software deve garantir que o tempo de retorno das consultas não seja maior do que 5 segundos.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Não Funcionais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5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desenvolvimento de software envolve </a:t>
            </a:r>
            <a:r>
              <a:rPr lang="pt-BR" b="1" dirty="0"/>
              <a:t>diversas</a:t>
            </a:r>
            <a:r>
              <a:rPr lang="pt-BR" dirty="0"/>
              <a:t> </a:t>
            </a:r>
            <a:r>
              <a:rPr lang="pt-BR" b="1" dirty="0"/>
              <a:t>atividades</a:t>
            </a:r>
            <a:r>
              <a:rPr lang="pt-BR" dirty="0"/>
              <a:t> de produção, nas quais há uma grande possibilidade de ocorrerem falhas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Como garantir </a:t>
            </a:r>
            <a:r>
              <a:rPr lang="pt-BR" b="1" dirty="0" smtClean="0"/>
              <a:t>QUALIDADE</a:t>
            </a:r>
            <a:r>
              <a:rPr lang="pt-BR" dirty="0" smtClean="0"/>
              <a:t>?</a:t>
            </a:r>
          </a:p>
          <a:p>
            <a:r>
              <a:rPr lang="pt-BR" dirty="0"/>
              <a:t>Quanto </a:t>
            </a:r>
            <a:r>
              <a:rPr lang="pt-BR" b="1" dirty="0"/>
              <a:t>maior</a:t>
            </a:r>
            <a:r>
              <a:rPr lang="pt-BR" dirty="0"/>
              <a:t> o projeto, mais difícil será a </a:t>
            </a:r>
            <a:r>
              <a:rPr lang="pt-BR" b="1" dirty="0" smtClean="0"/>
              <a:t>comunicação</a:t>
            </a:r>
          </a:p>
          <a:p>
            <a:r>
              <a:rPr lang="pt-BR" dirty="0" smtClean="0"/>
              <a:t>Garantir </a:t>
            </a:r>
            <a:r>
              <a:rPr lang="pt-BR" b="1" dirty="0" smtClean="0"/>
              <a:t>FUNCIONAMENTO</a:t>
            </a:r>
            <a:r>
              <a:rPr lang="pt-BR" dirty="0" smtClean="0"/>
              <a:t> nas várias </a:t>
            </a:r>
            <a:r>
              <a:rPr lang="pt-BR" dirty="0"/>
              <a:t>iterações </a:t>
            </a:r>
            <a:r>
              <a:rPr lang="pt-BR" dirty="0" smtClean="0"/>
              <a:t>que sofrem </a:t>
            </a:r>
            <a:r>
              <a:rPr lang="pt-BR" b="1" dirty="0"/>
              <a:t>alterações</a:t>
            </a:r>
            <a:r>
              <a:rPr lang="pt-BR" dirty="0"/>
              <a:t> ao longo do seu </a:t>
            </a:r>
            <a:r>
              <a:rPr lang="pt-BR" b="1" dirty="0"/>
              <a:t>ciclo</a:t>
            </a:r>
            <a:r>
              <a:rPr lang="pt-BR" dirty="0"/>
              <a:t> de </a:t>
            </a:r>
            <a:r>
              <a:rPr lang="pt-BR" b="1" dirty="0"/>
              <a:t>vida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73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Descreva </a:t>
            </a:r>
            <a:r>
              <a:rPr lang="pt-BR" dirty="0"/>
              <a:t>como sua </a:t>
            </a:r>
            <a:r>
              <a:rPr lang="pt-BR" dirty="0" smtClean="0"/>
              <a:t>aplicação deve </a:t>
            </a:r>
            <a:r>
              <a:rPr lang="pt-BR" dirty="0"/>
              <a:t>se </a:t>
            </a:r>
            <a:r>
              <a:rPr lang="pt-BR" b="1" dirty="0" smtClean="0"/>
              <a:t>comportar</a:t>
            </a:r>
          </a:p>
          <a:p>
            <a:r>
              <a:rPr lang="pt-BR" dirty="0" smtClean="0"/>
              <a:t>Foco em </a:t>
            </a:r>
            <a:r>
              <a:rPr lang="pt-BR" b="1" dirty="0" smtClean="0"/>
              <a:t>especificações</a:t>
            </a:r>
            <a:r>
              <a:rPr lang="pt-BR" dirty="0" smtClean="0"/>
              <a:t> de </a:t>
            </a:r>
            <a:r>
              <a:rPr lang="pt-BR" b="1" dirty="0" smtClean="0"/>
              <a:t>comportamento</a:t>
            </a:r>
            <a:r>
              <a:rPr lang="pt-BR" dirty="0" smtClean="0"/>
              <a:t> e </a:t>
            </a:r>
            <a:r>
              <a:rPr lang="pt-BR" b="1" dirty="0" smtClean="0"/>
              <a:t>não</a:t>
            </a:r>
            <a:r>
              <a:rPr lang="pt-BR" dirty="0" smtClean="0"/>
              <a:t> nos </a:t>
            </a:r>
            <a:r>
              <a:rPr lang="pt-BR" b="1" dirty="0" smtClean="0"/>
              <a:t>teste</a:t>
            </a:r>
            <a:r>
              <a:rPr lang="pt-BR" dirty="0" smtClean="0"/>
              <a:t> de </a:t>
            </a:r>
            <a:r>
              <a:rPr lang="pt-BR" b="1" dirty="0" smtClean="0"/>
              <a:t>verificação</a:t>
            </a:r>
          </a:p>
          <a:p>
            <a:r>
              <a:rPr lang="pt-BR" b="1" dirty="0" smtClean="0"/>
              <a:t>Testes</a:t>
            </a:r>
            <a:r>
              <a:rPr lang="pt-BR" dirty="0" smtClean="0"/>
              <a:t> são </a:t>
            </a:r>
            <a:r>
              <a:rPr lang="pt-BR" b="1" dirty="0" smtClean="0"/>
              <a:t>meios</a:t>
            </a:r>
          </a:p>
          <a:p>
            <a:r>
              <a:rPr lang="pt-BR" b="1" dirty="0" smtClean="0"/>
              <a:t>Documentação</a:t>
            </a:r>
            <a:r>
              <a:rPr lang="pt-BR" dirty="0" smtClean="0"/>
              <a:t> </a:t>
            </a:r>
            <a:r>
              <a:rPr lang="pt-BR" b="1" dirty="0" smtClean="0"/>
              <a:t>executável</a:t>
            </a:r>
          </a:p>
          <a:p>
            <a:r>
              <a:rPr lang="pt-BR" dirty="0" smtClean="0"/>
              <a:t>Clareza do código - comportamento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Resolução - BDD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92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251</TotalTime>
  <Words>427</Words>
  <Application>Microsoft Office PowerPoint</Application>
  <PresentationFormat>Apresentação na tela (4:3)</PresentationFormat>
  <Paragraphs>46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Forma de Onda</vt:lpstr>
      <vt:lpstr>Desenvolvimento orientado por comportamento (BDD)</vt:lpstr>
      <vt:lpstr>Problemática</vt:lpstr>
      <vt:lpstr>Cenário de desenvolvimento</vt:lpstr>
      <vt:lpstr>Fatores de Risco</vt:lpstr>
      <vt:lpstr>Requisitos</vt:lpstr>
      <vt:lpstr>Requisitos Funcionais</vt:lpstr>
      <vt:lpstr>Requisitos Não Funcionais</vt:lpstr>
      <vt:lpstr>Problemática</vt:lpstr>
      <vt:lpstr>Resolução - BDD</vt:lpstr>
      <vt:lpstr>Resumo</vt:lpstr>
      <vt:lpstr>Linguagem</vt:lpstr>
      <vt:lpstr>Vantagens</vt:lpstr>
      <vt:lpstr>Ciclo</vt:lpstr>
      <vt:lpstr>Ciclo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orientado por comportamento (BDD)</dc:title>
  <dc:creator>mat mar</dc:creator>
  <cp:lastModifiedBy>Residência</cp:lastModifiedBy>
  <cp:revision>17</cp:revision>
  <dcterms:created xsi:type="dcterms:W3CDTF">2018-08-28T22:02:48Z</dcterms:created>
  <dcterms:modified xsi:type="dcterms:W3CDTF">2018-09-18T13:53:39Z</dcterms:modified>
</cp:coreProperties>
</file>