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varScale="1">
        <p:scale>
          <a:sx n="84" d="100"/>
          <a:sy n="84" d="100"/>
        </p:scale>
        <p:origin x="68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14425" y="16429"/>
            <a:ext cx="10182225" cy="1001556"/>
          </a:xfrm>
          <a:prstGeom prst="rect">
            <a:avLst/>
          </a:prstGeom>
        </p:spPr>
        <p:txBody>
          <a:bodyPr vert="horz" wrap="square" lIns="0" tIns="16510" rIns="0" bIns="0" rtlCol="0">
            <a:spAutoFit/>
          </a:bodyPr>
          <a:lstStyle/>
          <a:p>
            <a:pPr marL="3213735" algn="ctr">
              <a:lnSpc>
                <a:spcPct val="100000"/>
              </a:lnSpc>
              <a:spcBef>
                <a:spcPts val="130"/>
              </a:spcBef>
            </a:pPr>
            <a:r>
              <a:rPr lang="en-US" b="1" i="0" dirty="0">
                <a:effectLst/>
                <a:latin typeface="-apple-system"/>
              </a:rPr>
              <a:t>Attribute to Font: Creating Fonts You Want From Attributes</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graphicFrame>
        <p:nvGraphicFramePr>
          <p:cNvPr id="12" name="Table 11">
            <a:extLst>
              <a:ext uri="{FF2B5EF4-FFF2-40B4-BE49-F238E27FC236}">
                <a16:creationId xmlns:a16="http://schemas.microsoft.com/office/drawing/2014/main" id="{12A9A594-41E2-99BA-F2C7-5A0672F0DFF4}"/>
              </a:ext>
            </a:extLst>
          </p:cNvPr>
          <p:cNvGraphicFramePr>
            <a:graphicFrameLocks noGrp="1"/>
          </p:cNvGraphicFramePr>
          <p:nvPr>
            <p:extLst>
              <p:ext uri="{D42A27DB-BD31-4B8C-83A1-F6EECF244321}">
                <p14:modId xmlns:p14="http://schemas.microsoft.com/office/powerpoint/2010/main" val="1121407761"/>
              </p:ext>
            </p:extLst>
          </p:nvPr>
        </p:nvGraphicFramePr>
        <p:xfrm>
          <a:off x="930656" y="3027744"/>
          <a:ext cx="8128000" cy="9398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82631104"/>
                    </a:ext>
                  </a:extLst>
                </a:gridCol>
              </a:tblGrid>
              <a:tr h="370840">
                <a:tc>
                  <a:txBody>
                    <a:bodyPr/>
                    <a:lstStyle/>
                    <a:p>
                      <a:pPr marL="12700">
                        <a:lnSpc>
                          <a:spcPct val="100000"/>
                        </a:lnSpc>
                        <a:spcBef>
                          <a:spcPts val="100"/>
                        </a:spcBef>
                      </a:pPr>
                      <a:r>
                        <a:rPr lang="en-US" sz="1800" dirty="0">
                          <a:solidFill>
                            <a:schemeClr val="tx1"/>
                          </a:solidFill>
                          <a:latin typeface="Trebuchet MS"/>
                          <a:cs typeface="Trebuchet MS"/>
                        </a:rPr>
                        <a:t>Presented By:  Mathew Fedrick I</a:t>
                      </a:r>
                    </a:p>
                    <a:p>
                      <a:pPr marL="12700">
                        <a:lnSpc>
                          <a:spcPct val="100000"/>
                        </a:lnSpc>
                        <a:spcBef>
                          <a:spcPts val="100"/>
                        </a:spcBef>
                      </a:pPr>
                      <a:r>
                        <a:rPr lang="en-US" sz="1800" dirty="0">
                          <a:solidFill>
                            <a:schemeClr val="tx1"/>
                          </a:solidFill>
                          <a:latin typeface="Trebuchet MS"/>
                          <a:cs typeface="Trebuchet MS"/>
                        </a:rPr>
                        <a:t>Register No: 711721243060</a:t>
                      </a:r>
                    </a:p>
                    <a:p>
                      <a:pPr marL="12700">
                        <a:lnSpc>
                          <a:spcPct val="100000"/>
                        </a:lnSpc>
                        <a:spcBef>
                          <a:spcPts val="100"/>
                        </a:spcBef>
                      </a:pPr>
                      <a:r>
                        <a:rPr lang="en-US" sz="1800" dirty="0">
                          <a:solidFill>
                            <a:schemeClr val="tx1"/>
                          </a:solidFill>
                          <a:latin typeface="Trebuchet MS"/>
                          <a:cs typeface="Trebuchet MS"/>
                        </a:rPr>
                        <a:t>Department: Artificial Intelligence and Data Science</a:t>
                      </a:r>
                    </a:p>
                  </a:txBody>
                  <a:tcPr>
                    <a:noFill/>
                  </a:tcPr>
                </a:tc>
                <a:extLst>
                  <a:ext uri="{0D108BD9-81ED-4DB2-BD59-A6C34878D82A}">
                    <a16:rowId xmlns:a16="http://schemas.microsoft.com/office/drawing/2014/main" val="118574541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57181F87-9E87-F53A-2DCA-0B197FAE6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379965"/>
            <a:ext cx="9372600" cy="2869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B76CD-5504-C967-DDE3-6F9DF696B1D9}"/>
              </a:ext>
            </a:extLst>
          </p:cNvPr>
          <p:cNvSpPr txBox="1"/>
          <p:nvPr/>
        </p:nvSpPr>
        <p:spPr>
          <a:xfrm>
            <a:off x="685800" y="533400"/>
            <a:ext cx="2816352" cy="646331"/>
          </a:xfrm>
          <a:prstGeom prst="rect">
            <a:avLst/>
          </a:prstGeom>
          <a:noFill/>
        </p:spPr>
        <p:txBody>
          <a:bodyPr wrap="square" rtlCol="0">
            <a:spAutoFit/>
          </a:bodyPr>
          <a:lstStyle/>
          <a:p>
            <a:r>
              <a:rPr lang="en-IN" sz="3600" b="1" dirty="0"/>
              <a:t>CONCLUSION</a:t>
            </a:r>
          </a:p>
        </p:txBody>
      </p:sp>
      <p:sp>
        <p:nvSpPr>
          <p:cNvPr id="3" name="TextBox 2">
            <a:extLst>
              <a:ext uri="{FF2B5EF4-FFF2-40B4-BE49-F238E27FC236}">
                <a16:creationId xmlns:a16="http://schemas.microsoft.com/office/drawing/2014/main" id="{48B63482-5D12-F7B9-26DB-EABBD30AC0DA}"/>
              </a:ext>
            </a:extLst>
          </p:cNvPr>
          <p:cNvSpPr txBox="1"/>
          <p:nvPr/>
        </p:nvSpPr>
        <p:spPr>
          <a:xfrm>
            <a:off x="533400" y="1371600"/>
            <a:ext cx="8915400" cy="4524315"/>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b="1" dirty="0"/>
              <a:t>Empowering Creativity</a:t>
            </a:r>
            <a:r>
              <a:rPr lang="en-US" dirty="0"/>
              <a:t>: Attribute2Font revolutionizes font customization, offering users an intuitive platform to unleash their creativity and craft unique typefaces effortlessly. By democratizing font design and streamlining the customization process, the tool empowers users to express their individuality and bring their creative visions to life.</a:t>
            </a:r>
          </a:p>
          <a:p>
            <a:pPr marL="342900" indent="-342900">
              <a:buFont typeface="+mj-lt"/>
              <a:buAutoNum type="arabicPeriod"/>
            </a:pPr>
            <a:endParaRPr lang="en-US" b="1" dirty="0"/>
          </a:p>
          <a:p>
            <a:pPr marL="342900" indent="-342900">
              <a:buFont typeface="+mj-lt"/>
              <a:buAutoNum type="arabicPeriod"/>
            </a:pPr>
            <a:r>
              <a:rPr lang="en-US" b="1" dirty="0"/>
              <a:t>Enhancing Efficiency</a:t>
            </a:r>
            <a:r>
              <a:rPr lang="en-US" dirty="0"/>
              <a:t>: With its user-friendly interface and advanced algorithms, Attribute2Font significantly improves efficiency in font creation. By simplifying the customization process and automating font generation, the tool enables users to iterate rapidly, saving time and resources while achieving professional-quality results.</a:t>
            </a:r>
          </a:p>
          <a:p>
            <a:pPr marL="342900" indent="-342900">
              <a:buFont typeface="+mj-lt"/>
              <a:buAutoNum type="arabicPeriod"/>
            </a:pPr>
            <a:endParaRPr lang="en-US" b="1" dirty="0"/>
          </a:p>
          <a:p>
            <a:pPr marL="342900" indent="-342900">
              <a:buFont typeface="+mj-lt"/>
              <a:buAutoNum type="arabicPeriod"/>
            </a:pPr>
            <a:r>
              <a:rPr lang="en-US" b="1" dirty="0"/>
              <a:t>Elevating Design Standards: </a:t>
            </a:r>
            <a:r>
              <a:rPr lang="en-US" dirty="0"/>
              <a:t>Attribute2Font sets a new standard for font customization, delivering professional-quality typography accessible to users of all skill levels. By ensuring consistency, quality, and adaptability, the tool not only enhances the visual appeal of design projects but also elevates design standards across various industries and applications.</a:t>
            </a:r>
            <a:endParaRPr lang="en-IN" dirty="0"/>
          </a:p>
        </p:txBody>
      </p:sp>
    </p:spTree>
    <p:extLst>
      <p:ext uri="{BB962C8B-B14F-4D97-AF65-F5344CB8AC3E}">
        <p14:creationId xmlns:p14="http://schemas.microsoft.com/office/powerpoint/2010/main" val="357982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3" name="Table 22">
            <a:extLst>
              <a:ext uri="{FF2B5EF4-FFF2-40B4-BE49-F238E27FC236}">
                <a16:creationId xmlns:a16="http://schemas.microsoft.com/office/drawing/2014/main" id="{29602038-EB26-B71E-0366-FFA339E5456E}"/>
              </a:ext>
            </a:extLst>
          </p:cNvPr>
          <p:cNvGraphicFramePr>
            <a:graphicFrameLocks noGrp="1"/>
          </p:cNvGraphicFramePr>
          <p:nvPr>
            <p:extLst>
              <p:ext uri="{D42A27DB-BD31-4B8C-83A1-F6EECF244321}">
                <p14:modId xmlns:p14="http://schemas.microsoft.com/office/powerpoint/2010/main" val="2816798279"/>
              </p:ext>
            </p:extLst>
          </p:nvPr>
        </p:nvGraphicFramePr>
        <p:xfrm>
          <a:off x="893930" y="2522982"/>
          <a:ext cx="8128000" cy="9448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58939654"/>
                    </a:ext>
                  </a:extLst>
                </a:gridCol>
              </a:tblGrid>
              <a:tr h="370840">
                <a:tc>
                  <a:txBody>
                    <a:bodyPr/>
                    <a:lstStyle/>
                    <a:p>
                      <a:r>
                        <a:rPr lang="en-US" sz="2800" b="1" i="0" dirty="0">
                          <a:solidFill>
                            <a:schemeClr val="tx1"/>
                          </a:solidFill>
                          <a:effectLst/>
                          <a:latin typeface="-apple-system"/>
                        </a:rPr>
                        <a:t>Attribute to Font: Creating Fonts You Want From Attributes</a:t>
                      </a:r>
                      <a:endParaRPr lang="en-IN" sz="2800" b="1" dirty="0">
                        <a:solidFill>
                          <a:schemeClr val="tx1"/>
                        </a:solidFill>
                      </a:endParaRPr>
                    </a:p>
                  </a:txBody>
                  <a:tcPr>
                    <a:solidFill>
                      <a:schemeClr val="bg1"/>
                    </a:solidFill>
                  </a:tcPr>
                </a:tc>
                <a:extLst>
                  <a:ext uri="{0D108BD9-81ED-4DB2-BD59-A6C34878D82A}">
                    <a16:rowId xmlns:a16="http://schemas.microsoft.com/office/drawing/2014/main" val="357757603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DAC5C704-6F9B-E66A-0CAE-F3F32D73A8D2}"/>
              </a:ext>
            </a:extLst>
          </p:cNvPr>
          <p:cNvGraphicFramePr>
            <a:graphicFrameLocks noGrp="1"/>
          </p:cNvGraphicFramePr>
          <p:nvPr>
            <p:extLst>
              <p:ext uri="{D42A27DB-BD31-4B8C-83A1-F6EECF244321}">
                <p14:modId xmlns:p14="http://schemas.microsoft.com/office/powerpoint/2010/main" val="3637078484"/>
              </p:ext>
            </p:extLst>
          </p:nvPr>
        </p:nvGraphicFramePr>
        <p:xfrm>
          <a:off x="2285999" y="1524000"/>
          <a:ext cx="4743451" cy="4267200"/>
        </p:xfrm>
        <a:graphic>
          <a:graphicData uri="http://schemas.openxmlformats.org/drawingml/2006/table">
            <a:tbl>
              <a:tblPr firstRow="1" bandRow="1">
                <a:tableStyleId>{5C22544A-7EE6-4342-B048-85BDC9FD1C3A}</a:tableStyleId>
              </a:tblPr>
              <a:tblGrid>
                <a:gridCol w="4743451">
                  <a:extLst>
                    <a:ext uri="{9D8B030D-6E8A-4147-A177-3AD203B41FA5}">
                      <a16:colId xmlns:a16="http://schemas.microsoft.com/office/drawing/2014/main" val="325783284"/>
                    </a:ext>
                  </a:extLst>
                </a:gridCol>
              </a:tblGrid>
              <a:tr h="4267200">
                <a:tc>
                  <a:txBody>
                    <a:bodyPr/>
                    <a:lstStyle/>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Problem Statement</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Project overview</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Our Solution and Value Proposition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Modelling approach</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Results </a:t>
                      </a:r>
                    </a:p>
                    <a:p>
                      <a:pPr marL="342900" indent="-342900">
                        <a:buAutoNum type="arabicPeriod"/>
                      </a:pPr>
                      <a:r>
                        <a:rPr lang="en-US" sz="1800" dirty="0">
                          <a:solidFill>
                            <a:schemeClr val="tx1"/>
                          </a:solidFill>
                          <a:latin typeface="Times New Roman" panose="02020603050405020304" pitchFamily="18" charset="0"/>
                          <a:cs typeface="Times New Roman" panose="02020603050405020304" pitchFamily="18" charset="0"/>
                        </a:rPr>
                        <a:t>Conclusion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noFill/>
                  </a:tcPr>
                </a:tc>
                <a:extLst>
                  <a:ext uri="{0D108BD9-81ED-4DB2-BD59-A6C34878D82A}">
                    <a16:rowId xmlns:a16="http://schemas.microsoft.com/office/drawing/2014/main" val="21765399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4F2E238-ACB9-E6E7-C0B4-AE72FEA57B2D}"/>
              </a:ext>
            </a:extLst>
          </p:cNvPr>
          <p:cNvGraphicFramePr>
            <a:graphicFrameLocks noGrp="1"/>
          </p:cNvGraphicFramePr>
          <p:nvPr>
            <p:extLst>
              <p:ext uri="{D42A27DB-BD31-4B8C-83A1-F6EECF244321}">
                <p14:modId xmlns:p14="http://schemas.microsoft.com/office/powerpoint/2010/main" val="3964723520"/>
              </p:ext>
            </p:extLst>
          </p:nvPr>
        </p:nvGraphicFramePr>
        <p:xfrm>
          <a:off x="282575" y="2133600"/>
          <a:ext cx="7108825" cy="3657600"/>
        </p:xfrm>
        <a:graphic>
          <a:graphicData uri="http://schemas.openxmlformats.org/drawingml/2006/table">
            <a:tbl>
              <a:tblPr firstRow="1" bandRow="1">
                <a:tableStyleId>{5C22544A-7EE6-4342-B048-85BDC9FD1C3A}</a:tableStyleId>
              </a:tblPr>
              <a:tblGrid>
                <a:gridCol w="7108825">
                  <a:extLst>
                    <a:ext uri="{9D8B030D-6E8A-4147-A177-3AD203B41FA5}">
                      <a16:colId xmlns:a16="http://schemas.microsoft.com/office/drawing/2014/main" val="2093293421"/>
                    </a:ext>
                  </a:extLst>
                </a:gridCol>
              </a:tblGrid>
              <a:tr h="370840">
                <a:tc>
                  <a:txBody>
                    <a:bodyPr/>
                    <a:lstStyle/>
                    <a:p>
                      <a:pPr marL="342900" indent="-342900" algn="l">
                        <a:buFont typeface="+mj-lt"/>
                        <a:buAutoNum type="arabicPeriod"/>
                      </a:pPr>
                      <a:r>
                        <a:rPr lang="en-US" dirty="0">
                          <a:solidFill>
                            <a:schemeClr val="tx1"/>
                          </a:solidFill>
                          <a:effectLst/>
                        </a:rPr>
                        <a:t>Recognition of Attributes: Attribute2Font struggles with accurately identifying and interpreting user-specified font attributes, leading to potential mismatches between desired and generated fonts.</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dirty="0">
                          <a:solidFill>
                            <a:schemeClr val="tx1"/>
                          </a:solidFill>
                          <a:effectLst/>
                        </a:rPr>
                        <a:t>Time-Intensive Font Creation: The current process of font generation is lengthy and resource-intensive, hindering rapid iteration and customization of fonts to meet user requirements.</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dirty="0">
                          <a:solidFill>
                            <a:schemeClr val="tx1"/>
                          </a:solidFill>
                          <a:effectLst/>
                        </a:rPr>
                        <a:t>Inconsistent Output Quality: Users experience variability in the quality of generated fonts, including inconsistencies in spacing, alignment, and overall aesthetic, impacting the usability and appeal of the final product.</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79761971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a:extLst>
              <a:ext uri="{FF2B5EF4-FFF2-40B4-BE49-F238E27FC236}">
                <a16:creationId xmlns:a16="http://schemas.microsoft.com/office/drawing/2014/main" id="{77007FA5-6AD5-D502-0AA2-DBF6214E2477}"/>
              </a:ext>
            </a:extLst>
          </p:cNvPr>
          <p:cNvGraphicFramePr>
            <a:graphicFrameLocks noGrp="1"/>
          </p:cNvGraphicFramePr>
          <p:nvPr>
            <p:extLst>
              <p:ext uri="{D42A27DB-BD31-4B8C-83A1-F6EECF244321}">
                <p14:modId xmlns:p14="http://schemas.microsoft.com/office/powerpoint/2010/main" val="2638364685"/>
              </p:ext>
            </p:extLst>
          </p:nvPr>
        </p:nvGraphicFramePr>
        <p:xfrm>
          <a:off x="457200" y="1507807"/>
          <a:ext cx="7848600" cy="5303520"/>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969770687"/>
                    </a:ext>
                  </a:extLst>
                </a:gridCol>
              </a:tblGrid>
              <a:tr h="5157300">
                <a:tc>
                  <a:txBody>
                    <a:bodyPr/>
                    <a:lstStyle/>
                    <a:p>
                      <a:pPr marL="342900" indent="-342900" algn="l">
                        <a:buFont typeface="+mj-lt"/>
                        <a:buAutoNum type="arabicPeriod"/>
                      </a:pPr>
                      <a:r>
                        <a:rPr lang="en-US" b="1" dirty="0">
                          <a:solidFill>
                            <a:schemeClr val="tx1"/>
                          </a:solidFill>
                          <a:effectLst/>
                        </a:rPr>
                        <a:t>Usability and User Experience:</a:t>
                      </a:r>
                      <a:r>
                        <a:rPr lang="en-US" dirty="0">
                          <a:solidFill>
                            <a:schemeClr val="tx1"/>
                          </a:solidFill>
                          <a:effectLst/>
                        </a:rPr>
                        <a:t> Attribute to Font demonstrates significant potential in simplifying font customization, but user feedback highlights areas for improvement in usability. Addressing user interface design to enhance intuitiveness and streamlining the font attribute selection process could greatly enhance user experience.</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b="1" dirty="0">
                          <a:solidFill>
                            <a:schemeClr val="tx1"/>
                          </a:solidFill>
                          <a:effectLst/>
                        </a:rPr>
                        <a:t>Performance and Efficiency:</a:t>
                      </a:r>
                      <a:r>
                        <a:rPr lang="en-US" dirty="0">
                          <a:solidFill>
                            <a:schemeClr val="tx1"/>
                          </a:solidFill>
                          <a:effectLst/>
                        </a:rPr>
                        <a:t> While Attribute2Font offers a novel approach to font creation, its performance efficiency remains a concern. Optimizing algorithms for attribute recognition and font generation, as well as implementing parallel processing or distributed computing techniques, could improve processing speed and scalability</a:t>
                      </a:r>
                    </a:p>
                    <a:p>
                      <a:pPr marL="342900" indent="-342900" algn="l">
                        <a:buFont typeface="+mj-lt"/>
                        <a:buAutoNum type="arabicPeriod"/>
                      </a:pPr>
                      <a:endParaRPr lang="en-US" dirty="0">
                        <a:solidFill>
                          <a:schemeClr val="tx1"/>
                        </a:solidFill>
                        <a:effectLst/>
                      </a:endParaRPr>
                    </a:p>
                    <a:p>
                      <a:pPr marL="342900" indent="-342900" algn="l">
                        <a:buFont typeface="+mj-lt"/>
                        <a:buAutoNum type="arabicPeriod"/>
                      </a:pPr>
                      <a:r>
                        <a:rPr lang="en-US" b="1" dirty="0">
                          <a:solidFill>
                            <a:schemeClr val="tx1"/>
                          </a:solidFill>
                          <a:effectLst/>
                        </a:rPr>
                        <a:t>Quality Assurance and Output Consistency:</a:t>
                      </a:r>
                      <a:r>
                        <a:rPr lang="en-US" dirty="0">
                          <a:solidFill>
                            <a:schemeClr val="tx1"/>
                          </a:solidFill>
                          <a:effectLst/>
                        </a:rPr>
                        <a:t> Ensuring consistency and quality across generated fonts is crucial for user satisfaction. Conducting rigorous testing to identify and address issues related to spacing, alignment, and overall aesthetic coherence will be essential. Additionally, implementing automated quality checks and validation mechanisms could help maintain a high standard of output quality.</a:t>
                      </a:r>
                    </a:p>
                    <a:p>
                      <a:pPr marL="342900" indent="-342900" algn="l">
                        <a:buFont typeface="+mj-lt"/>
                        <a:buAutoNum type="arabicPeriod"/>
                      </a:pPr>
                      <a:endParaRPr lang="en-IN" dirty="0">
                        <a:solidFill>
                          <a:schemeClr val="tx1"/>
                        </a:solidFill>
                      </a:endParaRPr>
                    </a:p>
                  </a:txBody>
                  <a:tcPr>
                    <a:solidFill>
                      <a:schemeClr val="bg1"/>
                    </a:solidFill>
                  </a:tcPr>
                </a:tc>
                <a:extLst>
                  <a:ext uri="{0D108BD9-81ED-4DB2-BD59-A6C34878D82A}">
                    <a16:rowId xmlns:a16="http://schemas.microsoft.com/office/drawing/2014/main" val="36469214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3279103"/>
          </a:xfrm>
          <a:prstGeom prst="rect">
            <a:avLst/>
          </a:prstGeom>
        </p:spPr>
        <p:txBody>
          <a:bodyPr vert="horz" wrap="square" lIns="0" tIns="16510" rIns="0" bIns="0" rtlCol="0">
            <a:spAutoFit/>
          </a:bodyPr>
          <a:lstStyle/>
          <a:p>
            <a:pPr marL="12700" algn="l">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br>
              <a:rPr lang="en-US" sz="3200" spc="5" dirty="0"/>
            </a:br>
            <a:br>
              <a:rPr lang="en-US" sz="3200" spc="5" dirty="0"/>
            </a:br>
            <a:br>
              <a:rPr lang="en-US" sz="3200" spc="5" dirty="0"/>
            </a:br>
            <a:r>
              <a:rPr lang="en-US" sz="2800" spc="5" dirty="0">
                <a:latin typeface="+mn-lt"/>
              </a:rPr>
              <a:t>Graphic Designers</a:t>
            </a:r>
            <a:br>
              <a:rPr lang="en-US" sz="2800" spc="5" dirty="0">
                <a:latin typeface="+mn-lt"/>
              </a:rPr>
            </a:br>
            <a:r>
              <a:rPr lang="en-US" sz="2800" spc="5" dirty="0">
                <a:latin typeface="+mn-lt"/>
              </a:rPr>
              <a:t>Web Developers</a:t>
            </a:r>
            <a:br>
              <a:rPr lang="en-US" sz="2800" spc="5" dirty="0">
                <a:latin typeface="+mn-lt"/>
              </a:rPr>
            </a:br>
            <a:r>
              <a:rPr lang="en-US" sz="2800" spc="5" dirty="0">
                <a:latin typeface="+mn-lt"/>
              </a:rPr>
              <a:t>Content Creators</a:t>
            </a:r>
            <a:endParaRPr lang="en-US" sz="28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4DA01A84-0DFF-1137-324B-C5840009A27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3554863A-D17E-2927-B2E9-136D17B83E54}"/>
              </a:ext>
            </a:extLst>
          </p:cNvPr>
          <p:cNvSpPr>
            <a:spLocks noChangeArrowheads="1"/>
          </p:cNvSpPr>
          <p:nvPr/>
        </p:nvSpPr>
        <p:spPr bwMode="auto">
          <a:xfrm>
            <a:off x="0" y="-138499"/>
            <a:ext cx="184731"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3F4D5C7D-7216-C98D-67EE-02EF34C0A5DA}"/>
              </a:ext>
            </a:extLst>
          </p:cNvPr>
          <p:cNvGraphicFramePr>
            <a:graphicFrameLocks noGrp="1"/>
          </p:cNvGraphicFramePr>
          <p:nvPr>
            <p:extLst>
              <p:ext uri="{D42A27DB-BD31-4B8C-83A1-F6EECF244321}">
                <p14:modId xmlns:p14="http://schemas.microsoft.com/office/powerpoint/2010/main" val="3573227695"/>
              </p:ext>
            </p:extLst>
          </p:nvPr>
        </p:nvGraphicFramePr>
        <p:xfrm>
          <a:off x="1884363" y="1857375"/>
          <a:ext cx="7223126" cy="4953000"/>
        </p:xfrm>
        <a:graphic>
          <a:graphicData uri="http://schemas.openxmlformats.org/drawingml/2006/table">
            <a:tbl>
              <a:tblPr firstRow="1" bandRow="1">
                <a:tableStyleId>{5C22544A-7EE6-4342-B048-85BDC9FD1C3A}</a:tableStyleId>
              </a:tblPr>
              <a:tblGrid>
                <a:gridCol w="7223126">
                  <a:extLst>
                    <a:ext uri="{9D8B030D-6E8A-4147-A177-3AD203B41FA5}">
                      <a16:colId xmlns:a16="http://schemas.microsoft.com/office/drawing/2014/main" val="3377529983"/>
                    </a:ext>
                  </a:extLst>
                </a:gridCol>
              </a:tblGrid>
              <a:tr h="4953000">
                <a:tc>
                  <a:txBody>
                    <a:bodyPr/>
                    <a:lstStyle/>
                    <a:p>
                      <a:br>
                        <a:rPr lang="en-US" b="1" i="0" dirty="0">
                          <a:solidFill>
                            <a:schemeClr val="tx1"/>
                          </a:solidFill>
                          <a:effectLst/>
                          <a:latin typeface="+mn-lt"/>
                          <a:ea typeface="+mn-ea"/>
                          <a:cs typeface="+mn-cs"/>
                        </a:rPr>
                      </a:br>
                      <a:r>
                        <a:rPr lang="en-US" b="1" i="0" dirty="0">
                          <a:solidFill>
                            <a:schemeClr val="tx1"/>
                          </a:solidFill>
                          <a:effectLst/>
                          <a:latin typeface="+mn-lt"/>
                          <a:ea typeface="+mn-ea"/>
                          <a:cs typeface="+mn-cs"/>
                        </a:rPr>
                        <a:t>Solution:</a:t>
                      </a:r>
                      <a:r>
                        <a:rPr lang="en-US" b="0" i="0" dirty="0">
                          <a:solidFill>
                            <a:schemeClr val="tx1"/>
                          </a:solidFill>
                          <a:effectLst/>
                          <a:latin typeface="+mn-lt"/>
                          <a:ea typeface="+mn-ea"/>
                          <a:cs typeface="+mn-cs"/>
                        </a:rPr>
                        <a:t> Attribute2Font offers a user-friendly platform for creating custom fonts based on desired attributes. By leveraging advanced algorithms, the tool accurately interprets user specifications and generates unique typefaces efficiently. Users can easily experiment with various font styles, weights, and other attributes to achieve their desired aesthetic, without the need for complex software or extensive design skills.</a:t>
                      </a:r>
                    </a:p>
                    <a:p>
                      <a:r>
                        <a:rPr lang="en-US" b="1" i="0" dirty="0">
                          <a:solidFill>
                            <a:schemeClr val="tx1"/>
                          </a:solidFill>
                          <a:effectLst/>
                          <a:latin typeface="+mn-lt"/>
                          <a:ea typeface="+mn-ea"/>
                          <a:cs typeface="+mn-cs"/>
                        </a:rPr>
                        <a:t>Value Proposition:</a:t>
                      </a:r>
                      <a:endParaRPr lang="en-US" b="0" i="0" dirty="0">
                        <a:solidFill>
                          <a:schemeClr val="tx1"/>
                        </a:solidFill>
                        <a:effectLst/>
                        <a:latin typeface="+mn-lt"/>
                        <a:ea typeface="+mn-ea"/>
                        <a:cs typeface="+mn-cs"/>
                      </a:endParaRPr>
                    </a:p>
                    <a:p>
                      <a:r>
                        <a:rPr lang="en-US" b="1" i="0" dirty="0">
                          <a:solidFill>
                            <a:schemeClr val="tx1"/>
                          </a:solidFill>
                          <a:effectLst/>
                          <a:latin typeface="+mn-lt"/>
                          <a:ea typeface="+mn-ea"/>
                          <a:cs typeface="+mn-cs"/>
                        </a:rPr>
                        <a:t>Efficiency:</a:t>
                      </a:r>
                      <a:r>
                        <a:rPr lang="en-US" b="0" i="0" dirty="0">
                          <a:solidFill>
                            <a:schemeClr val="tx1"/>
                          </a:solidFill>
                          <a:effectLst/>
                          <a:latin typeface="+mn-lt"/>
                          <a:ea typeface="+mn-ea"/>
                          <a:cs typeface="+mn-cs"/>
                        </a:rPr>
                        <a:t> Attribute2Font streamlines the font creation process, saving users time and effort compared to traditional methods. With its intuitive interface and automated generation capabilities, users can quickly iterate on font designs and bring their creative visions to life faster.</a:t>
                      </a:r>
                    </a:p>
                    <a:p>
                      <a:r>
                        <a:rPr lang="en-US" b="1" i="0" dirty="0">
                          <a:solidFill>
                            <a:schemeClr val="tx1"/>
                          </a:solidFill>
                          <a:effectLst/>
                          <a:latin typeface="+mn-lt"/>
                          <a:ea typeface="+mn-ea"/>
                          <a:cs typeface="+mn-cs"/>
                        </a:rPr>
                        <a:t>Customization:</a:t>
                      </a:r>
                      <a:r>
                        <a:rPr lang="en-US" b="0" i="0" dirty="0">
                          <a:solidFill>
                            <a:schemeClr val="tx1"/>
                          </a:solidFill>
                          <a:effectLst/>
                          <a:latin typeface="+mn-lt"/>
                          <a:ea typeface="+mn-ea"/>
                          <a:cs typeface="+mn-cs"/>
                        </a:rPr>
                        <a:t> Users have complete control over the font attributes, allowing them to tailor typefaces to suit specific design preferences or project requirements. This level of customization empowers users to create fonts that are uniquely theirs, enhancing brand identity and visual communication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67164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2792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414675"/>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graphicFrame>
        <p:nvGraphicFramePr>
          <p:cNvPr id="9" name="Table 8">
            <a:extLst>
              <a:ext uri="{FF2B5EF4-FFF2-40B4-BE49-F238E27FC236}">
                <a16:creationId xmlns:a16="http://schemas.microsoft.com/office/drawing/2014/main" id="{2CD03722-EE01-D342-91BB-6B052FD9A0F5}"/>
              </a:ext>
            </a:extLst>
          </p:cNvPr>
          <p:cNvGraphicFramePr>
            <a:graphicFrameLocks noGrp="1"/>
          </p:cNvGraphicFramePr>
          <p:nvPr>
            <p:extLst>
              <p:ext uri="{D42A27DB-BD31-4B8C-83A1-F6EECF244321}">
                <p14:modId xmlns:p14="http://schemas.microsoft.com/office/powerpoint/2010/main" val="1084030304"/>
              </p:ext>
            </p:extLst>
          </p:nvPr>
        </p:nvGraphicFramePr>
        <p:xfrm>
          <a:off x="2301431" y="1198625"/>
          <a:ext cx="6371079" cy="5577840"/>
        </p:xfrm>
        <a:graphic>
          <a:graphicData uri="http://schemas.openxmlformats.org/drawingml/2006/table">
            <a:tbl>
              <a:tblPr firstRow="1" bandRow="1">
                <a:tableStyleId>{5C22544A-7EE6-4342-B048-85BDC9FD1C3A}</a:tableStyleId>
              </a:tblPr>
              <a:tblGrid>
                <a:gridCol w="6371079">
                  <a:extLst>
                    <a:ext uri="{9D8B030D-6E8A-4147-A177-3AD203B41FA5}">
                      <a16:colId xmlns:a16="http://schemas.microsoft.com/office/drawing/2014/main" val="1180029005"/>
                    </a:ext>
                  </a:extLst>
                </a:gridCol>
              </a:tblGrid>
              <a:tr h="5004478">
                <a:tc>
                  <a:txBody>
                    <a:bodyPr/>
                    <a:lstStyle/>
                    <a:p>
                      <a:pPr marL="342900" indent="-342900">
                        <a:buFont typeface="+mj-lt"/>
                        <a:buAutoNum type="arabicPeriod"/>
                      </a:pPr>
                      <a:r>
                        <a:rPr lang="en-US" b="1" dirty="0">
                          <a:solidFill>
                            <a:schemeClr val="tx1"/>
                          </a:solidFill>
                          <a:effectLst/>
                        </a:rPr>
                        <a:t>Instant Customization:</a:t>
                      </a:r>
                      <a:r>
                        <a:rPr lang="en-US" dirty="0">
                          <a:solidFill>
                            <a:schemeClr val="tx1"/>
                          </a:solidFill>
                          <a:effectLst/>
                        </a:rPr>
                        <a:t> Attribute2Font provides instant gratification by allowing users to customize fonts effortlessly. With a user-friendly interface and intuitive controls, users can experiment with various attributes and witness real-time changes, creating wow-worthy designs in minutes.</a:t>
                      </a:r>
                    </a:p>
                    <a:p>
                      <a:pPr marL="342900" indent="-342900">
                        <a:buFont typeface="+mj-lt"/>
                        <a:buAutoNum type="arabicPeriod"/>
                      </a:pPr>
                      <a:endParaRPr lang="en-US" dirty="0">
                        <a:solidFill>
                          <a:schemeClr val="tx1"/>
                        </a:solidFill>
                        <a:effectLst/>
                      </a:endParaRPr>
                    </a:p>
                    <a:p>
                      <a:pPr marL="342900" indent="-342900">
                        <a:buFont typeface="+mj-lt"/>
                        <a:buAutoNum type="arabicPeriod"/>
                      </a:pPr>
                      <a:r>
                        <a:rPr lang="en-US" b="1" dirty="0">
                          <a:solidFill>
                            <a:schemeClr val="tx1"/>
                          </a:solidFill>
                          <a:effectLst/>
                        </a:rPr>
                        <a:t>Limitless Creativity:</a:t>
                      </a:r>
                      <a:r>
                        <a:rPr lang="en-US" dirty="0">
                          <a:solidFill>
                            <a:schemeClr val="tx1"/>
                          </a:solidFill>
                          <a:effectLst/>
                        </a:rPr>
                        <a:t> Unlocking endless creative possibilities, Attribute2Font empowers users to break free from standard font constraints. From adjusting styles and weights to fine-tuning spacing and alignment, users can unleash their imagination and craft truly one-of-a-kind typefaces that captivate audiences and leave a lasting impression.</a:t>
                      </a:r>
                    </a:p>
                    <a:p>
                      <a:pPr marL="342900" indent="-342900">
                        <a:buFont typeface="+mj-lt"/>
                        <a:buAutoNum type="arabicPeriod"/>
                      </a:pPr>
                      <a:endParaRPr lang="en-US" dirty="0">
                        <a:solidFill>
                          <a:schemeClr val="tx1"/>
                        </a:solidFill>
                        <a:effectLst/>
                      </a:endParaRPr>
                    </a:p>
                    <a:p>
                      <a:pPr marL="342900" indent="-342900">
                        <a:buFont typeface="+mj-lt"/>
                        <a:buAutoNum type="arabicPeriod"/>
                      </a:pPr>
                      <a:r>
                        <a:rPr lang="en-US" b="1" dirty="0">
                          <a:solidFill>
                            <a:schemeClr val="tx1"/>
                          </a:solidFill>
                          <a:effectLst/>
                        </a:rPr>
                        <a:t>Professional Results:</a:t>
                      </a:r>
                      <a:r>
                        <a:rPr lang="en-US" dirty="0">
                          <a:solidFill>
                            <a:schemeClr val="tx1"/>
                          </a:solidFill>
                          <a:effectLst/>
                        </a:rPr>
                        <a:t> With its advanced algorithms and rigorous quality assurance measures, Attribute2Font ensures that every generated font meets professional standards. Users can trust in the tool's reliability to deliver high-quality typography, enhancing the visual appeal of their designs and elevating their projects to new heights of excellence.</a:t>
                      </a:r>
                    </a:p>
                    <a:p>
                      <a:pPr marL="342900" indent="-342900">
                        <a:buFont typeface="+mj-lt"/>
                        <a:buAutoNum type="arabicPeriod"/>
                      </a:pPr>
                      <a:endParaRPr lang="en-IN" dirty="0">
                        <a:solidFill>
                          <a:schemeClr val="tx1"/>
                        </a:solidFill>
                        <a:effectLst/>
                      </a:endParaRPr>
                    </a:p>
                  </a:txBody>
                  <a:tcPr>
                    <a:noFill/>
                  </a:tcPr>
                </a:tc>
                <a:extLst>
                  <a:ext uri="{0D108BD9-81ED-4DB2-BD59-A6C34878D82A}">
                    <a16:rowId xmlns:a16="http://schemas.microsoft.com/office/drawing/2014/main" val="42097142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613776" cy="4773102"/>
          </a:xfrm>
          <a:prstGeom prst="rect">
            <a:avLst/>
          </a:prstGeom>
        </p:spPr>
        <p:txBody>
          <a:bodyPr vert="horz" wrap="square" lIns="0" tIns="12700" rIns="0" bIns="0" rtlCol="0">
            <a:spAutoFit/>
          </a:bodyPr>
          <a:lstStyle/>
          <a:p>
            <a:pPr marL="355600" indent="-342900">
              <a:lnSpc>
                <a:spcPct val="100000"/>
              </a:lnSpc>
              <a:spcBef>
                <a:spcPts val="100"/>
              </a:spcBef>
              <a:buFont typeface="+mj-lt"/>
              <a:buAutoNum type="arabicPeriod"/>
            </a:pPr>
            <a:r>
              <a:rPr lang="en-IN" sz="1800" dirty="0">
                <a:latin typeface="Trebuchet MS"/>
                <a:cs typeface="Trebuchet MS"/>
              </a:rPr>
              <a:t>Attribute Recognition Model: Attribute2Font employs a sophisticated attribute recognition model trained on vast datasets of font styles, weights, and other typographic characteristics. This model accurately interprets user input, recognizing desired attributes such as serif or sans-serif, boldness, italicization, and more, enabling precise customization of fonts.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Font Generation Model: The font generation model in Attribute2Font utilizes cutting-edge algorithms to generate custom fonts based on identified attributes. By leveraging deep learning techniques, this model generates fonts with consistent spacing, alignment, and aesthetic coherence, ensuring professional-quality output that meets user expectations.</a:t>
            </a:r>
          </a:p>
          <a:p>
            <a:pPr marL="355600" indent="-342900">
              <a:lnSpc>
                <a:spcPct val="100000"/>
              </a:lnSpc>
              <a:spcBef>
                <a:spcPts val="100"/>
              </a:spcBef>
              <a:buFont typeface="+mj-lt"/>
              <a:buAutoNum type="arabicPeriod"/>
            </a:pPr>
            <a:endParaRPr lang="en-IN" sz="1800" dirty="0">
              <a:latin typeface="Trebuchet MS"/>
              <a:cs typeface="Trebuchet MS"/>
            </a:endParaRPr>
          </a:p>
          <a:p>
            <a:pPr marL="355600" indent="-342900">
              <a:lnSpc>
                <a:spcPct val="100000"/>
              </a:lnSpc>
              <a:spcBef>
                <a:spcPts val="100"/>
              </a:spcBef>
              <a:buFont typeface="+mj-lt"/>
              <a:buAutoNum type="arabicPeriod"/>
            </a:pPr>
            <a:r>
              <a:rPr lang="en-IN" sz="1800" dirty="0">
                <a:latin typeface="Trebuchet MS"/>
                <a:cs typeface="Trebuchet MS"/>
              </a:rPr>
              <a:t>User Preference Modelling: Attribute2Font incorporates user preference modelling to adapt to individual design preferences over time. By </a:t>
            </a:r>
            <a:r>
              <a:rPr lang="en-IN" sz="1800" dirty="0" err="1">
                <a:latin typeface="Trebuchet MS"/>
                <a:cs typeface="Trebuchet MS"/>
              </a:rPr>
              <a:t>analyzing</a:t>
            </a:r>
            <a:r>
              <a:rPr lang="en-IN" sz="1800" dirty="0">
                <a:latin typeface="Trebuchet MS"/>
                <a:cs typeface="Trebuchet MS"/>
              </a:rPr>
              <a:t> user interactions and feedback, the system learns to anticipate and suggest font attributes that align with users' stylistic preferences, enhancing the customization experience and fostering user satisfaction.</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986</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Times New Roman</vt:lpstr>
      <vt:lpstr>Trebuchet MS</vt:lpstr>
      <vt:lpstr>Office Theme</vt:lpstr>
      <vt:lpstr>Attribute to Font: Creating Fonts You Want From Attributes</vt:lpstr>
      <vt:lpstr>PROJECT TITLE</vt:lpstr>
      <vt:lpstr>AGENDA</vt:lpstr>
      <vt:lpstr>PROBLEM STATEMENT</vt:lpstr>
      <vt:lpstr>PROJECT OVERVIEW</vt:lpstr>
      <vt:lpstr>WHO ARE THE END USERS?    Graphic Designers Web Developers Content Creators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to Font: Creating Fonts You Want From Attributes</dc:title>
  <cp:lastModifiedBy>Mathew Fedrick</cp:lastModifiedBy>
  <cp:revision>1</cp:revision>
  <dcterms:created xsi:type="dcterms:W3CDTF">2024-04-23T15:07:05Z</dcterms:created>
  <dcterms:modified xsi:type="dcterms:W3CDTF">2024-04-23T15:59:05Z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2024-04-23T00:00:00Z</vt:filetime>
  </property>
</Properties>
</file>