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CF5D5F-3D1F-4C3C-9AAB-E656AD380A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30F0E5-D73E-49F7-858F-FB310C43CA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610D39-EF74-4157-A0A8-E0D4E393D7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B93168-C0B4-46AE-8F01-B773D2C212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232D5C-E65A-4FC2-AD98-C0D5AB5169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DDA5A1-CB66-458C-8D82-2B266331AE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097EE7-21F6-42D0-8B87-4EAAD1F6B0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8957EB-DA71-4F54-AC7A-89C09CBAE2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D1BCA8-3105-476E-9FF6-BFFAD14BBF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93717C-0329-4354-859D-850F108A2B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2EAE6A-A19E-4DC9-A373-66AC7E0B57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9B9A58-BACD-49CB-9AFD-F2879B2A8A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5D6E60-4ACA-4192-B51E-C8B7AB2E17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460C59-200C-459E-BC04-A36D212227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1D63D0-25D8-4663-9602-F90B8E69A0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2FAF0E-EBC0-4A1C-9BB9-F9F798BD9A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156815-77A7-4CBC-86D5-EBE52A16D9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618B18-6D62-4AF5-9AC2-903565DF97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AED8E2-8F17-4413-9FF2-AC4FB58FB2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1FE8CB-4C47-4D50-B4E3-BD9D0416F8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7D05F1-5A91-4B11-8986-B15F10B0A5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B7E944-0281-4399-B267-B5208DA593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5C6411-248E-46AB-A796-E7A175688A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3A0668-1C53-4967-9A26-F3DAEA9B77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8866EB-523F-468F-9032-8A779A3850A1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BD46B4-0D38-41C3-A686-7A3147AF941A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81600" y="804960"/>
            <a:ext cx="9515520" cy="286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Тема проекта:</a:t>
            </a:r>
            <a:br>
              <a:rPr sz="3200"/>
            </a:b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Категоризация сайтов при использовании маршрутизатора пользователем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287;p37"/>
          <p:cNvSpPr/>
          <p:nvPr/>
        </p:nvSpPr>
        <p:spPr>
          <a:xfrm>
            <a:off x="346680" y="226080"/>
            <a:ext cx="37908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Прототип продукта: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88;p37"/>
          <p:cNvSpPr/>
          <p:nvPr/>
        </p:nvSpPr>
        <p:spPr>
          <a:xfrm>
            <a:off x="3988440" y="384120"/>
            <a:ext cx="1760400" cy="770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89;p37"/>
          <p:cNvSpPr/>
          <p:nvPr/>
        </p:nvSpPr>
        <p:spPr>
          <a:xfrm>
            <a:off x="8263800" y="384120"/>
            <a:ext cx="1760400" cy="770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ff0000"/>
                </a:solidFill>
                <a:latin typeface="Arial"/>
                <a:ea typeface="Arial"/>
              </a:rPr>
              <a:t>Squid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90;p37"/>
          <p:cNvSpPr/>
          <p:nvPr/>
        </p:nvSpPr>
        <p:spPr>
          <a:xfrm>
            <a:off x="346680" y="2477880"/>
            <a:ext cx="1826640" cy="944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Создание базы нежелательных сайтов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291;p37"/>
          <p:cNvSpPr/>
          <p:nvPr/>
        </p:nvSpPr>
        <p:spPr>
          <a:xfrm>
            <a:off x="2694600" y="4450320"/>
            <a:ext cx="1968840" cy="944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Настройка прокси-сервера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292;p37"/>
          <p:cNvSpPr/>
          <p:nvPr/>
        </p:nvSpPr>
        <p:spPr>
          <a:xfrm>
            <a:off x="403560" y="4450320"/>
            <a:ext cx="1911240" cy="944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Программа с отслеживанием веб-трафика пользователя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293;p37"/>
          <p:cNvSpPr/>
          <p:nvPr/>
        </p:nvSpPr>
        <p:spPr>
          <a:xfrm>
            <a:off x="7930080" y="3556080"/>
            <a:ext cx="2051280" cy="944280"/>
          </a:xfrm>
          <a:prstGeom prst="roundRect">
            <a:avLst>
              <a:gd name="adj" fmla="val 1230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Блокировка при посещении заблокированного сайта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294;p37"/>
          <p:cNvSpPr/>
          <p:nvPr/>
        </p:nvSpPr>
        <p:spPr>
          <a:xfrm>
            <a:off x="2653560" y="2513160"/>
            <a:ext cx="2051280" cy="889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обновления и обжалования списка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6" name="Google Shape;295;p37"/>
          <p:cNvCxnSpPr>
            <a:stCxn id="141" idx="3"/>
            <a:endCxn id="145" idx="1"/>
          </p:cNvCxnSpPr>
          <p:nvPr/>
        </p:nvCxnSpPr>
        <p:spPr>
          <a:xfrm>
            <a:off x="2173320" y="2949840"/>
            <a:ext cx="480600" cy="828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cxnSp>
        <p:nvCxnSpPr>
          <p:cNvPr id="147" name="Google Shape;296;p37"/>
          <p:cNvCxnSpPr>
            <a:stCxn id="143" idx="3"/>
            <a:endCxn id="142" idx="1"/>
          </p:cNvCxnSpPr>
          <p:nvPr/>
        </p:nvCxnSpPr>
        <p:spPr>
          <a:xfrm>
            <a:off x="2314800" y="4922280"/>
            <a:ext cx="380160" cy="36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cxnSp>
        <p:nvCxnSpPr>
          <p:cNvPr id="148" name="Google Shape;297;p37"/>
          <p:cNvCxnSpPr>
            <a:stCxn id="145" idx="3"/>
            <a:endCxn id="144" idx="1"/>
          </p:cNvCxnSpPr>
          <p:nvPr/>
        </p:nvCxnSpPr>
        <p:spPr>
          <a:xfrm>
            <a:off x="4704840" y="2957760"/>
            <a:ext cx="3225600" cy="1070640"/>
          </a:xfrm>
          <a:prstGeom prst="bentConnector3">
            <a:avLst>
              <a:gd name="adj1" fmla="val 50005"/>
            </a:avLst>
          </a:prstGeom>
          <a:ln w="9525">
            <a:solidFill>
              <a:srgbClr val="1f497d"/>
            </a:solidFill>
            <a:round/>
          </a:ln>
        </p:spPr>
      </p:cxnSp>
      <p:sp>
        <p:nvSpPr>
          <p:cNvPr id="149" name="Google Shape;298;p37"/>
          <p:cNvSpPr/>
          <p:nvPr/>
        </p:nvSpPr>
        <p:spPr>
          <a:xfrm>
            <a:off x="6126120" y="384120"/>
            <a:ext cx="1760400" cy="770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Flask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0" name="Google Shape;299;p37"/>
          <p:cNvCxnSpPr>
            <a:stCxn id="139" idx="2"/>
          </p:cNvCxnSpPr>
          <p:nvPr/>
        </p:nvCxnSpPr>
        <p:spPr>
          <a:xfrm flipH="1" rot="16200000">
            <a:off x="4868640" y="1153800"/>
            <a:ext cx="2160" cy="2160"/>
          </a:xfrm>
          <a:prstGeom prst="bentConnector3">
            <a:avLst>
              <a:gd name="adj1" fmla="val 260000"/>
            </a:avLst>
          </a:prstGeom>
          <a:ln w="9525">
            <a:solidFill>
              <a:srgbClr val="1f497d"/>
            </a:solidFill>
            <a:round/>
          </a:ln>
        </p:spPr>
      </p:cxnSp>
      <p:cxnSp>
        <p:nvCxnSpPr>
          <p:cNvPr id="151" name="Google Shape;300;p37"/>
          <p:cNvCxnSpPr>
            <a:stCxn id="139" idx="3"/>
            <a:endCxn id="149" idx="1"/>
          </p:cNvCxnSpPr>
          <p:nvPr/>
        </p:nvCxnSpPr>
        <p:spPr>
          <a:xfrm>
            <a:off x="5748840" y="768960"/>
            <a:ext cx="377640" cy="360"/>
          </a:xfrm>
          <a:prstGeom prst="bentConnector2">
            <a:avLst/>
          </a:prstGeom>
          <a:ln w="9525">
            <a:solidFill>
              <a:srgbClr val="1f497d"/>
            </a:solidFill>
            <a:round/>
          </a:ln>
        </p:spPr>
      </p:cxnSp>
      <p:cxnSp>
        <p:nvCxnSpPr>
          <p:cNvPr id="152" name="Google Shape;301;p37"/>
          <p:cNvCxnSpPr>
            <a:stCxn id="149" idx="3"/>
            <a:endCxn id="140" idx="1"/>
          </p:cNvCxnSpPr>
          <p:nvPr/>
        </p:nvCxnSpPr>
        <p:spPr>
          <a:xfrm>
            <a:off x="7886520" y="768960"/>
            <a:ext cx="377640" cy="360"/>
          </a:xfrm>
          <a:prstGeom prst="bentConnector2">
            <a:avLst/>
          </a:prstGeom>
          <a:ln w="9525">
            <a:solidFill>
              <a:srgbClr val="1f497d"/>
            </a:solidFill>
            <a:round/>
          </a:ln>
        </p:spPr>
      </p:cxnSp>
      <p:pic>
        <p:nvPicPr>
          <p:cNvPr id="153" name="Google Shape;302;p37" descr=""/>
          <p:cNvPicPr/>
          <p:nvPr/>
        </p:nvPicPr>
        <p:blipFill>
          <a:blip r:embed="rId1"/>
          <a:srcRect l="25842" t="1768" r="22758" b="-1768"/>
          <a:stretch/>
        </p:blipFill>
        <p:spPr>
          <a:xfrm>
            <a:off x="5045040" y="1325520"/>
            <a:ext cx="1365480" cy="132876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303;p37" descr=""/>
          <p:cNvPicPr/>
          <p:nvPr/>
        </p:nvPicPr>
        <p:blipFill>
          <a:blip r:embed="rId2"/>
          <a:srcRect l="0" t="0" r="0" b="29343"/>
          <a:stretch/>
        </p:blipFill>
        <p:spPr>
          <a:xfrm>
            <a:off x="6676920" y="1463760"/>
            <a:ext cx="1645560" cy="149436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304;p37" descr=""/>
          <p:cNvPicPr/>
          <p:nvPr/>
        </p:nvPicPr>
        <p:blipFill>
          <a:blip r:embed="rId3"/>
          <a:stretch/>
        </p:blipFill>
        <p:spPr>
          <a:xfrm>
            <a:off x="8550000" y="1349640"/>
            <a:ext cx="1269000" cy="1281240"/>
          </a:xfrm>
          <a:prstGeom prst="rect">
            <a:avLst/>
          </a:prstGeom>
          <a:ln w="0">
            <a:noFill/>
          </a:ln>
        </p:spPr>
      </p:pic>
      <p:sp>
        <p:nvSpPr>
          <p:cNvPr id="156" name="Google Shape;305;p37"/>
          <p:cNvSpPr/>
          <p:nvPr/>
        </p:nvSpPr>
        <p:spPr>
          <a:xfrm>
            <a:off x="5043240" y="4450320"/>
            <a:ext cx="1968840" cy="944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Подключение к прокси-серверу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7" name="Google Shape;306;p37"/>
          <p:cNvCxnSpPr>
            <a:stCxn id="142" idx="3"/>
            <a:endCxn id="156" idx="1"/>
          </p:cNvCxnSpPr>
          <p:nvPr/>
        </p:nvCxnSpPr>
        <p:spPr>
          <a:xfrm>
            <a:off x="4663440" y="4922280"/>
            <a:ext cx="380160" cy="36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cxnSp>
        <p:nvCxnSpPr>
          <p:cNvPr id="158" name="Google Shape;307;p37"/>
          <p:cNvCxnSpPr>
            <a:stCxn id="156" idx="3"/>
            <a:endCxn id="144" idx="1"/>
          </p:cNvCxnSpPr>
          <p:nvPr/>
        </p:nvCxnSpPr>
        <p:spPr>
          <a:xfrm flipV="1">
            <a:off x="7012080" y="4028040"/>
            <a:ext cx="918360" cy="894600"/>
          </a:xfrm>
          <a:prstGeom prst="bentConnector3">
            <a:avLst>
              <a:gd name="adj1" fmla="val 50000"/>
            </a:avLst>
          </a:prstGeom>
          <a:ln w="9525">
            <a:solidFill>
              <a:srgbClr val="1f497d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312;p38"/>
          <p:cNvSpPr/>
          <p:nvPr/>
        </p:nvSpPr>
        <p:spPr>
          <a:xfrm>
            <a:off x="504360" y="22644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>
              <a:lnSpc>
                <a:spcPct val="115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Внедрение: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313;p38"/>
          <p:cNvSpPr/>
          <p:nvPr/>
        </p:nvSpPr>
        <p:spPr>
          <a:xfrm>
            <a:off x="504360" y="1085040"/>
            <a:ext cx="7511760" cy="28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Сообщить о программе потенциальным пользователям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Сотрудничество с технологическими компаниями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Опциональная функция роутера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Сотрудничество с организациями, которые занимаются защитой детей от нежелательного контента в интернете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314;p38" descr=""/>
          <p:cNvPicPr/>
          <p:nvPr/>
        </p:nvPicPr>
        <p:blipFill>
          <a:blip r:embed="rId1"/>
          <a:stretch/>
        </p:blipFill>
        <p:spPr>
          <a:xfrm>
            <a:off x="6955200" y="3192480"/>
            <a:ext cx="3030480" cy="23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319;p39"/>
          <p:cNvSpPr/>
          <p:nvPr/>
        </p:nvSpPr>
        <p:spPr>
          <a:xfrm>
            <a:off x="504720" y="23436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Правовые акты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320;p39"/>
          <p:cNvSpPr/>
          <p:nvPr/>
        </p:nvSpPr>
        <p:spPr>
          <a:xfrm>
            <a:off x="504360" y="1326960"/>
            <a:ext cx="9069480" cy="27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Не ведёт сбор конфиденциальной информации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Пользователю достаточно дать согласие на отслеживание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своей активности в Интернете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Продукт не противоречит законам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321;p39" descr=""/>
          <p:cNvPicPr/>
          <p:nvPr/>
        </p:nvPicPr>
        <p:blipFill>
          <a:blip r:embed="rId1"/>
          <a:stretch/>
        </p:blipFill>
        <p:spPr>
          <a:xfrm>
            <a:off x="7388640" y="3215160"/>
            <a:ext cx="2185560" cy="218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95;p28"/>
          <p:cNvSpPr/>
          <p:nvPr/>
        </p:nvSpPr>
        <p:spPr>
          <a:xfrm>
            <a:off x="309240" y="2314800"/>
            <a:ext cx="9310680" cy="16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1" lang="ru-RU" sz="18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Цели работы: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  <a:p>
            <a:pPr marL="892800" indent="-340920" algn="just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17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Выявить проблемы информационной безопасности при использовании сети Интернет</a:t>
            </a:r>
            <a:endParaRPr b="0" lang="ru-RU" sz="1729" spc="-1" strike="noStrike">
              <a:solidFill>
                <a:srgbClr val="000000"/>
              </a:solidFill>
              <a:latin typeface="Arial"/>
            </a:endParaRPr>
          </a:p>
          <a:p>
            <a:pPr marL="892800" indent="-340920" algn="just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172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Рассмотреть возможные варианты решения проблем</a:t>
            </a:r>
            <a:endParaRPr b="0" lang="ru-RU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96;p28"/>
          <p:cNvSpPr/>
          <p:nvPr/>
        </p:nvSpPr>
        <p:spPr>
          <a:xfrm>
            <a:off x="2171160" y="360000"/>
            <a:ext cx="558648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Объект исследования: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4"/>
              </a:spcBef>
              <a:tabLst>
                <a:tab algn="l" pos="0"/>
              </a:tabLst>
            </a:pP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197;p28"/>
          <p:cNvSpPr/>
          <p:nvPr/>
        </p:nvSpPr>
        <p:spPr>
          <a:xfrm>
            <a:off x="2650680" y="877680"/>
            <a:ext cx="462780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безопасность использования сети Интернет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4928760" y="2664360"/>
            <a:ext cx="2448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928760" y="2664360"/>
            <a:ext cx="2448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209;p30" descr=""/>
          <p:cNvPicPr/>
          <p:nvPr/>
        </p:nvPicPr>
        <p:blipFill>
          <a:blip r:embed="rId1"/>
          <a:stretch/>
        </p:blipFill>
        <p:spPr>
          <a:xfrm>
            <a:off x="303120" y="184320"/>
            <a:ext cx="9200880" cy="511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221;p32"/>
          <p:cNvSpPr/>
          <p:nvPr/>
        </p:nvSpPr>
        <p:spPr>
          <a:xfrm>
            <a:off x="2017440" y="209880"/>
            <a:ext cx="6297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Угрозы поддельных сайтов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222;p32"/>
          <p:cNvSpPr/>
          <p:nvPr/>
        </p:nvSpPr>
        <p:spPr>
          <a:xfrm>
            <a:off x="163800" y="1271520"/>
            <a:ext cx="1744920" cy="627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Кража личных данных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223;p32"/>
          <p:cNvSpPr/>
          <p:nvPr/>
        </p:nvSpPr>
        <p:spPr>
          <a:xfrm rot="1800">
            <a:off x="162720" y="2028600"/>
            <a:ext cx="1731240" cy="8377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Государственные и правительственные сайты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224;p32"/>
          <p:cNvSpPr/>
          <p:nvPr/>
        </p:nvSpPr>
        <p:spPr>
          <a:xfrm>
            <a:off x="2044440" y="1271520"/>
            <a:ext cx="1744920" cy="627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Финансовое мошенничество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225;p32"/>
          <p:cNvSpPr/>
          <p:nvPr/>
        </p:nvSpPr>
        <p:spPr>
          <a:xfrm rot="1800">
            <a:off x="2043360" y="2028600"/>
            <a:ext cx="1731240" cy="8377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199"/>
              </a:spcBef>
              <a:spcAft>
                <a:spcPts val="1400"/>
              </a:spcAft>
              <a:tabLst>
                <a:tab algn="l" pos="0"/>
              </a:tabLst>
            </a:pPr>
            <a:r>
              <a:rPr b="0" lang="ru-RU" sz="1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Банковская или платежная система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226;p32"/>
          <p:cNvSpPr/>
          <p:nvPr/>
        </p:nvSpPr>
        <p:spPr>
          <a:xfrm>
            <a:off x="3926520" y="1271520"/>
            <a:ext cx="1744920" cy="627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400"/>
              </a:spcAft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Вредоносное ПО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227;p32"/>
          <p:cNvSpPr/>
          <p:nvPr/>
        </p:nvSpPr>
        <p:spPr>
          <a:xfrm rot="1800">
            <a:off x="3939480" y="2681640"/>
            <a:ext cx="1731240" cy="8377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400"/>
              </a:spcAft>
              <a:tabLst>
                <a:tab algn="l" pos="0"/>
              </a:tabLst>
            </a:pPr>
            <a:r>
              <a:rPr b="0" lang="ru-RU" sz="1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Вирусы, троянские программы или шпионское ПО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228;p32"/>
          <p:cNvSpPr/>
          <p:nvPr/>
        </p:nvSpPr>
        <p:spPr>
          <a:xfrm>
            <a:off x="5940360" y="1271520"/>
            <a:ext cx="1897200" cy="627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400"/>
              </a:spcAft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Распространение спама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229;p32"/>
          <p:cNvSpPr/>
          <p:nvPr/>
        </p:nvSpPr>
        <p:spPr>
          <a:xfrm rot="1800">
            <a:off x="5940360" y="2681640"/>
            <a:ext cx="1935720" cy="8377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400"/>
              </a:spcAft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Сбор адресов электронной почты и других контактных данных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230;p32"/>
          <p:cNvSpPr/>
          <p:nvPr/>
        </p:nvSpPr>
        <p:spPr>
          <a:xfrm>
            <a:off x="8027640" y="1271520"/>
            <a:ext cx="1880280" cy="627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50000"/>
              </a:lnSpc>
              <a:spcBef>
                <a:spcPts val="1199"/>
              </a:spcBef>
              <a:spcAft>
                <a:spcPts val="1400"/>
              </a:spcAft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Кража паролей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231;p32"/>
          <p:cNvSpPr/>
          <p:nvPr/>
        </p:nvSpPr>
        <p:spPr>
          <a:xfrm rot="1800">
            <a:off x="8019360" y="2028600"/>
            <a:ext cx="1896840" cy="8377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199"/>
              </a:spcBef>
              <a:spcAft>
                <a:spcPts val="1400"/>
              </a:spcAft>
              <a:tabLst>
                <a:tab algn="l" pos="0"/>
              </a:tabLst>
            </a:pPr>
            <a:r>
              <a:rPr b="0" lang="ru-RU" sz="1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Социальная сеть, онлайн-сервис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232;p32" descr=""/>
          <p:cNvPicPr/>
          <p:nvPr/>
        </p:nvPicPr>
        <p:blipFill>
          <a:blip r:embed="rId1"/>
          <a:stretch/>
        </p:blipFill>
        <p:spPr>
          <a:xfrm>
            <a:off x="162720" y="3051360"/>
            <a:ext cx="3612240" cy="2440080"/>
          </a:xfrm>
          <a:prstGeom prst="rect">
            <a:avLst/>
          </a:prstGeom>
          <a:ln w="0">
            <a:noFill/>
          </a:ln>
        </p:spPr>
      </p:pic>
      <p:cxnSp>
        <p:nvCxnSpPr>
          <p:cNvPr id="101" name="Google Shape;233;p32"/>
          <p:cNvCxnSpPr>
            <a:stCxn id="89" idx="2"/>
            <a:endCxn id="90" idx="0"/>
          </p:cNvCxnSpPr>
          <p:nvPr/>
        </p:nvCxnSpPr>
        <p:spPr>
          <a:xfrm flipH="1">
            <a:off x="1036080" y="665280"/>
            <a:ext cx="4130640" cy="60660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cxnSp>
        <p:nvCxnSpPr>
          <p:cNvPr id="102" name="Google Shape;234;p32"/>
          <p:cNvCxnSpPr>
            <a:stCxn id="89" idx="2"/>
            <a:endCxn id="92" idx="0"/>
          </p:cNvCxnSpPr>
          <p:nvPr/>
        </p:nvCxnSpPr>
        <p:spPr>
          <a:xfrm flipH="1">
            <a:off x="2916720" y="665280"/>
            <a:ext cx="2250000" cy="60660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cxnSp>
        <p:nvCxnSpPr>
          <p:cNvPr id="103" name="Google Shape;235;p32"/>
          <p:cNvCxnSpPr>
            <a:stCxn id="89" idx="2"/>
            <a:endCxn id="94" idx="0"/>
          </p:cNvCxnSpPr>
          <p:nvPr/>
        </p:nvCxnSpPr>
        <p:spPr>
          <a:xfrm flipH="1">
            <a:off x="4798800" y="665280"/>
            <a:ext cx="367920" cy="60660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cxnSp>
        <p:nvCxnSpPr>
          <p:cNvPr id="104" name="Google Shape;236;p32"/>
          <p:cNvCxnSpPr>
            <a:stCxn id="89" idx="2"/>
            <a:endCxn id="96" idx="0"/>
          </p:cNvCxnSpPr>
          <p:nvPr/>
        </p:nvCxnSpPr>
        <p:spPr>
          <a:xfrm>
            <a:off x="5166360" y="665280"/>
            <a:ext cx="1722960" cy="60660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cxnSp>
        <p:nvCxnSpPr>
          <p:cNvPr id="105" name="Google Shape;237;p32"/>
          <p:cNvCxnSpPr>
            <a:stCxn id="89" idx="2"/>
            <a:endCxn id="98" idx="0"/>
          </p:cNvCxnSpPr>
          <p:nvPr/>
        </p:nvCxnSpPr>
        <p:spPr>
          <a:xfrm>
            <a:off x="5166360" y="665280"/>
            <a:ext cx="3801600" cy="60660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cxnSp>
        <p:nvCxnSpPr>
          <p:cNvPr id="106" name="Google Shape;238;p32"/>
          <p:cNvCxnSpPr>
            <a:stCxn id="94" idx="2"/>
            <a:endCxn id="95" idx="0"/>
          </p:cNvCxnSpPr>
          <p:nvPr/>
        </p:nvCxnSpPr>
        <p:spPr>
          <a:xfrm>
            <a:off x="4798800" y="1899360"/>
            <a:ext cx="6840" cy="782280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round/>
          </a:ln>
        </p:spPr>
      </p:cxnSp>
      <p:cxnSp>
        <p:nvCxnSpPr>
          <p:cNvPr id="107" name="Google Shape;239;p32"/>
          <p:cNvCxnSpPr/>
          <p:nvPr/>
        </p:nvCxnSpPr>
        <p:spPr>
          <a:xfrm>
            <a:off x="6886080" y="1900800"/>
            <a:ext cx="8280" cy="782280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221;p 1"/>
          <p:cNvSpPr/>
          <p:nvPr/>
        </p:nvSpPr>
        <p:spPr>
          <a:xfrm>
            <a:off x="3293640" y="149400"/>
            <a:ext cx="3089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Статистика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 rot="16800">
            <a:off x="2027880" y="865440"/>
            <a:ext cx="5942880" cy="4648320"/>
          </a:xfrm>
          <a:prstGeom prst="rect">
            <a:avLst/>
          </a:prstGeom>
          <a:solidFill>
            <a:srgbClr val="fffff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850760" y="510480"/>
            <a:ext cx="6312960" cy="520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Варианты реализации угрозы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096160" cy="396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создание доменных имен, похожих на оригинальные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2237"/>
              </a:spcBef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копия дизайна и контента 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2237"/>
              </a:spcBef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социальная инженерия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2237"/>
              </a:spcBef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некачественные поисковые запросы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2237"/>
              </a:spcBef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рассылка спама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246;p33"/>
          <p:cNvSpPr/>
          <p:nvPr/>
        </p:nvSpPr>
        <p:spPr>
          <a:xfrm>
            <a:off x="5581800" y="3990600"/>
            <a:ext cx="42127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Пример поддельного сайта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247;p33" descr=""/>
          <p:cNvPicPr/>
          <p:nvPr/>
        </p:nvPicPr>
        <p:blipFill>
          <a:blip r:embed="rId1"/>
          <a:stretch/>
        </p:blipFill>
        <p:spPr>
          <a:xfrm>
            <a:off x="5601600" y="1326600"/>
            <a:ext cx="4172760" cy="247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5080" y="514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Процесс работы программы: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1440" y="1744920"/>
            <a:ext cx="9069480" cy="37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just">
              <a:lnSpc>
                <a:spcPct val="100000"/>
              </a:lnSpc>
              <a:spcBef>
                <a:spcPts val="2237"/>
              </a:spcBef>
              <a:buNone/>
              <a:tabLst>
                <a:tab algn="l" pos="0"/>
              </a:tabLst>
            </a:pPr>
            <a:r>
              <a:rPr b="0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</a:t>
            </a:r>
            <a:r>
              <a:rPr b="1" lang="ru-RU" sz="153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Встроена</a:t>
            </a:r>
            <a:r>
              <a:rPr b="1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маршрутизатор и </a:t>
            </a:r>
            <a:r>
              <a:rPr b="1" lang="ru-RU" sz="153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отслеживает</a:t>
            </a:r>
            <a:r>
              <a:rPr b="1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активность</a:t>
            </a:r>
            <a:endParaRPr b="0" lang="ru-RU" sz="153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2237"/>
              </a:spcBef>
              <a:buNone/>
              <a:tabLst>
                <a:tab algn="l" pos="0"/>
              </a:tabLst>
            </a:pPr>
            <a:r>
              <a:rPr b="0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</a:t>
            </a:r>
            <a:r>
              <a:rPr b="1" lang="ru-RU" sz="153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Сверяет</a:t>
            </a:r>
            <a:r>
              <a:rPr b="0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URL-адрес со списком заблокированных сайтов</a:t>
            </a:r>
            <a:endParaRPr b="0" lang="ru-RU" sz="153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2237"/>
              </a:spcBef>
              <a:buNone/>
              <a:tabLst>
                <a:tab algn="l" pos="0"/>
              </a:tabLst>
            </a:pPr>
            <a:r>
              <a:rPr b="0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</a:t>
            </a:r>
            <a:r>
              <a:rPr b="1" lang="ru-RU" sz="153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Блокирует</a:t>
            </a:r>
            <a:r>
              <a:rPr b="0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доступ к сайту из списка нежелательных</a:t>
            </a:r>
            <a:endParaRPr b="0" lang="ru-RU" sz="153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2237"/>
              </a:spcBef>
              <a:buNone/>
              <a:tabLst>
                <a:tab algn="l" pos="0"/>
              </a:tabLst>
            </a:pPr>
            <a:r>
              <a:rPr b="0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Список  хранится на сервере и может обновляться пользователями </a:t>
            </a:r>
            <a:endParaRPr b="0" lang="ru-RU" sz="153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2237"/>
              </a:spcBef>
              <a:buNone/>
              <a:tabLst>
                <a:tab algn="l" pos="0"/>
              </a:tabLst>
            </a:pPr>
            <a:r>
              <a:rPr b="0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Пользователь может обжаловать нахождение сайта в списке</a:t>
            </a:r>
            <a:endParaRPr b="0" lang="ru-RU" sz="153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2237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Этот процесс обеспечивает </a:t>
            </a:r>
            <a:r>
              <a:rPr b="1" lang="ru-RU" sz="153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актуальность</a:t>
            </a:r>
            <a:r>
              <a:rPr b="1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списка заблокированных сайтов и отражает </a:t>
            </a:r>
            <a:r>
              <a:rPr b="1" lang="ru-RU" sz="153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изменяющийся</a:t>
            </a:r>
            <a:r>
              <a:rPr b="1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153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характер Интернета</a:t>
            </a:r>
            <a:endParaRPr b="0" lang="ru-RU" sz="153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254;p34" descr=""/>
          <p:cNvPicPr/>
          <p:nvPr/>
        </p:nvPicPr>
        <p:blipFill>
          <a:blip r:embed="rId1"/>
          <a:stretch/>
        </p:blipFill>
        <p:spPr>
          <a:xfrm>
            <a:off x="6991920" y="120600"/>
            <a:ext cx="2789640" cy="23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99040" y="2736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Преимущества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8400960" cy="396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блокировка на уровне маршрутизатора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223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не требует установки на каждом устройстве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223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родительский контроль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223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настраиваемость (список может обновляться любым пользователем)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265;p36"/>
          <p:cNvSpPr/>
          <p:nvPr/>
        </p:nvSpPr>
        <p:spPr>
          <a:xfrm>
            <a:off x="346680" y="226080"/>
            <a:ext cx="37908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Создание программы: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266;p36"/>
          <p:cNvSpPr/>
          <p:nvPr/>
        </p:nvSpPr>
        <p:spPr>
          <a:xfrm>
            <a:off x="3988440" y="384120"/>
            <a:ext cx="1760400" cy="770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267;p36"/>
          <p:cNvSpPr/>
          <p:nvPr/>
        </p:nvSpPr>
        <p:spPr>
          <a:xfrm>
            <a:off x="8263800" y="384120"/>
            <a:ext cx="1760400" cy="770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OpenWRT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268;p36"/>
          <p:cNvSpPr/>
          <p:nvPr/>
        </p:nvSpPr>
        <p:spPr>
          <a:xfrm>
            <a:off x="346680" y="2477880"/>
            <a:ext cx="1826640" cy="944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Создание базы нежелательных сайтов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269;p36"/>
          <p:cNvSpPr/>
          <p:nvPr/>
        </p:nvSpPr>
        <p:spPr>
          <a:xfrm>
            <a:off x="2886480" y="4422600"/>
            <a:ext cx="1968840" cy="944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Встраивание программы в маршрутизатор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270;p36"/>
          <p:cNvSpPr/>
          <p:nvPr/>
        </p:nvSpPr>
        <p:spPr>
          <a:xfrm>
            <a:off x="403560" y="4450320"/>
            <a:ext cx="1911240" cy="944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Программа с отслеживанием веб-трафика пользователя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271;p36"/>
          <p:cNvSpPr/>
          <p:nvPr/>
        </p:nvSpPr>
        <p:spPr>
          <a:xfrm>
            <a:off x="6676920" y="3476880"/>
            <a:ext cx="2051280" cy="944280"/>
          </a:xfrm>
          <a:prstGeom prst="roundRect">
            <a:avLst>
              <a:gd name="adj" fmla="val 1230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Блокировка при посещении заблокированного сайта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272;p36"/>
          <p:cNvSpPr/>
          <p:nvPr/>
        </p:nvSpPr>
        <p:spPr>
          <a:xfrm>
            <a:off x="2804040" y="2513880"/>
            <a:ext cx="2051280" cy="889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обновления и обжалования списка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8" name="Google Shape;273;p36"/>
          <p:cNvCxnSpPr>
            <a:endCxn id="127" idx="1"/>
          </p:cNvCxnSpPr>
          <p:nvPr/>
        </p:nvCxnSpPr>
        <p:spPr>
          <a:xfrm>
            <a:off x="2206080" y="2957760"/>
            <a:ext cx="598320" cy="108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cxnSp>
        <p:nvCxnSpPr>
          <p:cNvPr id="129" name="Google Shape;274;p36"/>
          <p:cNvCxnSpPr>
            <a:endCxn id="124" idx="1"/>
          </p:cNvCxnSpPr>
          <p:nvPr/>
        </p:nvCxnSpPr>
        <p:spPr>
          <a:xfrm flipV="1">
            <a:off x="2316600" y="4894560"/>
            <a:ext cx="570240" cy="396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cxnSp>
        <p:nvCxnSpPr>
          <p:cNvPr id="130" name="Google Shape;275;p36"/>
          <p:cNvCxnSpPr>
            <a:stCxn id="127" idx="3"/>
            <a:endCxn id="126" idx="1"/>
          </p:cNvCxnSpPr>
          <p:nvPr/>
        </p:nvCxnSpPr>
        <p:spPr>
          <a:xfrm>
            <a:off x="4855320" y="2958480"/>
            <a:ext cx="1821960" cy="990720"/>
          </a:xfrm>
          <a:prstGeom prst="bentConnector3">
            <a:avLst>
              <a:gd name="adj1" fmla="val 50000"/>
            </a:avLst>
          </a:prstGeom>
          <a:ln w="9525">
            <a:solidFill>
              <a:srgbClr val="1f497d"/>
            </a:solidFill>
            <a:round/>
          </a:ln>
        </p:spPr>
      </p:cxnSp>
      <p:cxnSp>
        <p:nvCxnSpPr>
          <p:cNvPr id="131" name="Google Shape;276;p36"/>
          <p:cNvCxnSpPr>
            <a:stCxn id="124" idx="3"/>
            <a:endCxn id="126" idx="1"/>
          </p:cNvCxnSpPr>
          <p:nvPr/>
        </p:nvCxnSpPr>
        <p:spPr>
          <a:xfrm flipV="1">
            <a:off x="4855320" y="3948840"/>
            <a:ext cx="1821960" cy="946080"/>
          </a:xfrm>
          <a:prstGeom prst="bentConnector3">
            <a:avLst>
              <a:gd name="adj1" fmla="val 50000"/>
            </a:avLst>
          </a:prstGeom>
          <a:ln w="9525">
            <a:solidFill>
              <a:srgbClr val="1f497d"/>
            </a:solidFill>
            <a:round/>
          </a:ln>
        </p:spPr>
      </p:cxnSp>
      <p:sp>
        <p:nvSpPr>
          <p:cNvPr id="132" name="Google Shape;277;p36"/>
          <p:cNvSpPr/>
          <p:nvPr/>
        </p:nvSpPr>
        <p:spPr>
          <a:xfrm>
            <a:off x="6126120" y="384120"/>
            <a:ext cx="1760400" cy="770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Flask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3" name="Google Shape;278;p36"/>
          <p:cNvCxnSpPr>
            <a:stCxn id="121" idx="2"/>
          </p:cNvCxnSpPr>
          <p:nvPr/>
        </p:nvCxnSpPr>
        <p:spPr>
          <a:xfrm flipH="1" rot="16200000">
            <a:off x="4868640" y="1153800"/>
            <a:ext cx="2160" cy="2160"/>
          </a:xfrm>
          <a:prstGeom prst="bentConnector3">
            <a:avLst>
              <a:gd name="adj1" fmla="val 260000"/>
            </a:avLst>
          </a:prstGeom>
          <a:ln w="9525">
            <a:solidFill>
              <a:srgbClr val="1f497d"/>
            </a:solidFill>
            <a:round/>
          </a:ln>
        </p:spPr>
      </p:cxnSp>
      <p:cxnSp>
        <p:nvCxnSpPr>
          <p:cNvPr id="134" name="Google Shape;279;p36"/>
          <p:cNvCxnSpPr>
            <a:stCxn id="121" idx="3"/>
            <a:endCxn id="132" idx="1"/>
          </p:cNvCxnSpPr>
          <p:nvPr/>
        </p:nvCxnSpPr>
        <p:spPr>
          <a:xfrm>
            <a:off x="5748840" y="768960"/>
            <a:ext cx="377640" cy="360"/>
          </a:xfrm>
          <a:prstGeom prst="bentConnector2">
            <a:avLst/>
          </a:prstGeom>
          <a:ln w="9525">
            <a:solidFill>
              <a:srgbClr val="1f497d"/>
            </a:solidFill>
            <a:round/>
          </a:ln>
        </p:spPr>
      </p:cxnSp>
      <p:cxnSp>
        <p:nvCxnSpPr>
          <p:cNvPr id="135" name="Google Shape;280;p36"/>
          <p:cNvCxnSpPr>
            <a:stCxn id="132" idx="3"/>
            <a:endCxn id="122" idx="1"/>
          </p:cNvCxnSpPr>
          <p:nvPr/>
        </p:nvCxnSpPr>
        <p:spPr>
          <a:xfrm>
            <a:off x="7886520" y="768960"/>
            <a:ext cx="377640" cy="360"/>
          </a:xfrm>
          <a:prstGeom prst="bentConnector2">
            <a:avLst/>
          </a:prstGeom>
          <a:ln w="9525">
            <a:solidFill>
              <a:srgbClr val="1f497d"/>
            </a:solidFill>
            <a:round/>
          </a:ln>
        </p:spPr>
      </p:cxnSp>
      <p:pic>
        <p:nvPicPr>
          <p:cNvPr id="136" name="Google Shape;281;p36" descr=""/>
          <p:cNvPicPr/>
          <p:nvPr/>
        </p:nvPicPr>
        <p:blipFill>
          <a:blip r:embed="rId1"/>
          <a:srcRect l="25842" t="1768" r="22758" b="-1768"/>
          <a:stretch/>
        </p:blipFill>
        <p:spPr>
          <a:xfrm>
            <a:off x="5045040" y="1325520"/>
            <a:ext cx="1365480" cy="132876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282;p36" descr=""/>
          <p:cNvPicPr/>
          <p:nvPr/>
        </p:nvPicPr>
        <p:blipFill>
          <a:blip r:embed="rId2"/>
          <a:srcRect l="0" t="0" r="0" b="29343"/>
          <a:stretch/>
        </p:blipFill>
        <p:spPr>
          <a:xfrm>
            <a:off x="7197840" y="1513080"/>
            <a:ext cx="1645560" cy="149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2023-04-20T01:27:18Z</dcterms:modified>
  <cp:revision>55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