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288000" cy="10287000"/>
  <p:notesSz cx="6858000" cy="9144000"/>
  <p:embeddedFontLst>
    <p:embeddedFont>
      <p:font typeface="Open Sans Light Bold" panose="020B0806030504020204"/>
      <p:bold r:id="rId16"/>
    </p:embeddedFont>
    <p:embeddedFont>
      <p:font typeface="Open Sans Extra Bold" panose="020B0906030804020204"/>
      <p:bold r:id="rId17"/>
    </p:embeddedFont>
    <p:embeddedFont>
      <p:font typeface="Open Sans Light" panose="020B0306030504020204"/>
      <p:regular r:id="rId18"/>
    </p:embeddedFont>
    <p:embeddedFont>
      <p:font typeface="Open Sans" panose="020B0606030504020204"/>
      <p:regular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24.png"/><Relationship Id="rId4" Type="http://schemas.openxmlformats.org/officeDocument/2006/relationships/image" Target="../media/image11.svg"/><Relationship Id="rId3" Type="http://schemas.openxmlformats.org/officeDocument/2006/relationships/image" Target="../media/image23.png"/><Relationship Id="rId2" Type="http://schemas.openxmlformats.org/officeDocument/2006/relationships/image" Target="../media/image10.sv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.svg"/><Relationship Id="rId7" Type="http://schemas.openxmlformats.org/officeDocument/2006/relationships/image" Target="../media/image5.png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svg"/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GIF"/><Relationship Id="rId2" Type="http://schemas.openxmlformats.org/officeDocument/2006/relationships/image" Target="../media/image8.sv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sv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3805176" y="1028700"/>
            <a:ext cx="13454124" cy="6800814"/>
            <a:chOff x="0" y="0"/>
            <a:chExt cx="4551148" cy="23005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51149" cy="2300522"/>
            </a:xfrm>
            <a:custGeom>
              <a:avLst/>
              <a:gdLst/>
              <a:ahLst/>
              <a:cxnLst/>
              <a:rect l="l" t="t" r="r" b="b"/>
              <a:pathLst>
                <a:path w="4551149" h="2300522">
                  <a:moveTo>
                    <a:pt x="4426688" y="2300522"/>
                  </a:moveTo>
                  <a:lnTo>
                    <a:pt x="124460" y="2300522"/>
                  </a:lnTo>
                  <a:cubicBezTo>
                    <a:pt x="55880" y="2300522"/>
                    <a:pt x="0" y="2244642"/>
                    <a:pt x="0" y="217606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426688" y="0"/>
                  </a:lnTo>
                  <a:cubicBezTo>
                    <a:pt x="4495268" y="0"/>
                    <a:pt x="4551149" y="55880"/>
                    <a:pt x="4551149" y="124460"/>
                  </a:cubicBezTo>
                  <a:lnTo>
                    <a:pt x="4551149" y="2176062"/>
                  </a:lnTo>
                  <a:cubicBezTo>
                    <a:pt x="4551149" y="2244642"/>
                    <a:pt x="4495268" y="2300522"/>
                    <a:pt x="4426688" y="230052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145041" y="2878719"/>
            <a:ext cx="10774394" cy="2597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10000">
                <a:solidFill>
                  <a:srgbClr val="191919"/>
                </a:solidFill>
                <a:latin typeface="HK Grotesk Bold" panose="00000800000000000000"/>
              </a:rPr>
              <a:t>Расписание Олимпиад</a:t>
            </a:r>
            <a:endParaRPr lang="en-US" sz="10000">
              <a:solidFill>
                <a:srgbClr val="191919"/>
              </a:solidFill>
              <a:latin typeface="HK Grotesk Bold" panose="00000800000000000000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5429070" y="8635083"/>
            <a:ext cx="1830230" cy="858081"/>
            <a:chOff x="0" y="0"/>
            <a:chExt cx="2440306" cy="1144108"/>
          </a:xfrm>
        </p:grpSpPr>
        <p:grpSp>
          <p:nvGrpSpPr>
            <p:cNvPr id="6" name="Group 6"/>
            <p:cNvGrpSpPr/>
            <p:nvPr/>
          </p:nvGrpSpPr>
          <p:grpSpPr>
            <a:xfrm rot="0"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rgbClr val="4BD600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 rot="0">
              <a:off x="764557" y="409093"/>
              <a:ext cx="911193" cy="325922"/>
              <a:chOff x="0" y="0"/>
              <a:chExt cx="1200098" cy="42926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-5080"/>
                <a:ext cx="120009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200099" h="434340">
                    <a:moveTo>
                      <a:pt x="1182319" y="187960"/>
                    </a:moveTo>
                    <a:lnTo>
                      <a:pt x="920698" y="11430"/>
                    </a:lnTo>
                    <a:cubicBezTo>
                      <a:pt x="902918" y="0"/>
                      <a:pt x="880058" y="3810"/>
                      <a:pt x="867358" y="21590"/>
                    </a:cubicBezTo>
                    <a:cubicBezTo>
                      <a:pt x="855928" y="39370"/>
                      <a:pt x="859738" y="62230"/>
                      <a:pt x="877518" y="74930"/>
                    </a:cubicBezTo>
                    <a:lnTo>
                      <a:pt x="1036268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036269" y="257810"/>
                    </a:lnTo>
                    <a:lnTo>
                      <a:pt x="877519" y="364490"/>
                    </a:lnTo>
                    <a:cubicBezTo>
                      <a:pt x="859739" y="375920"/>
                      <a:pt x="855928" y="400050"/>
                      <a:pt x="867358" y="417830"/>
                    </a:cubicBezTo>
                    <a:cubicBezTo>
                      <a:pt x="874978" y="429260"/>
                      <a:pt x="886408" y="434340"/>
                      <a:pt x="899108" y="434340"/>
                    </a:cubicBezTo>
                    <a:cubicBezTo>
                      <a:pt x="906728" y="434340"/>
                      <a:pt x="914349" y="431800"/>
                      <a:pt x="920699" y="427990"/>
                    </a:cubicBezTo>
                    <a:lnTo>
                      <a:pt x="1183589" y="251460"/>
                    </a:lnTo>
                    <a:cubicBezTo>
                      <a:pt x="1193749" y="243840"/>
                      <a:pt x="1200099" y="232410"/>
                      <a:pt x="1200099" y="219710"/>
                    </a:cubicBezTo>
                    <a:cubicBezTo>
                      <a:pt x="1200099" y="207010"/>
                      <a:pt x="1193749" y="195580"/>
                      <a:pt x="1182319" y="187960"/>
                    </a:cubicBezTo>
                    <a:close/>
                  </a:path>
                </a:pathLst>
              </a:custGeom>
              <a:solidFill>
                <a:srgbClr val="FDDD0F"/>
              </a:solidFill>
            </p:spPr>
          </p:sp>
        </p:grp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80650" y="5827809"/>
            <a:ext cx="7315200" cy="4003409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8125092" y="6042212"/>
            <a:ext cx="4814292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32A25"/>
                </a:solidFill>
                <a:latin typeface="Open Sans Light Bold" panose="020B0806030504020204"/>
              </a:rPr>
              <a:t>Автор: Давидян Матвей</a:t>
            </a:r>
            <a:endParaRPr lang="en-US" sz="3000">
              <a:solidFill>
                <a:srgbClr val="332A25"/>
              </a:solidFill>
              <a:latin typeface="Open Sans Light Bold" panose="020B0806030504020204"/>
            </a:endParaRPr>
          </a:p>
          <a:p>
            <a:pPr algn="ctr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028700" y="1984809"/>
            <a:ext cx="3934778" cy="4114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166886" y="2410577"/>
            <a:ext cx="6514875" cy="198703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6482402" y="4042209"/>
            <a:ext cx="3934778" cy="4114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2344439" y="5504211"/>
            <a:ext cx="3934778" cy="4114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28700" y="5923875"/>
            <a:ext cx="3703320" cy="4114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868001" y="-161925"/>
            <a:ext cx="4551997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FFFFFF"/>
                </a:solidFill>
                <a:latin typeface="Open Sans Extra Bold" panose="020B0906030804020204"/>
              </a:rPr>
              <a:t>Анализ</a:t>
            </a:r>
            <a:endParaRPr lang="en-US" sz="9000">
              <a:solidFill>
                <a:srgbClr val="FFFFFF"/>
              </a:solidFill>
              <a:latin typeface="Open Sans Extra Bold" panose="020B090603080402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95720" y="3830846"/>
            <a:ext cx="3600737" cy="1076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55"/>
              </a:lnSpc>
            </a:pPr>
            <a:r>
              <a:rPr lang="en-US" sz="3110">
                <a:solidFill>
                  <a:srgbClr val="000000"/>
                </a:solidFill>
                <a:latin typeface="Open Sans Light Bold" panose="020B0806030504020204"/>
              </a:rPr>
              <a:t>Всё, что было задумано</a:t>
            </a:r>
            <a:endParaRPr lang="en-US" sz="3110">
              <a:solidFill>
                <a:srgbClr val="000000"/>
              </a:solidFill>
              <a:latin typeface="Open Sans Light Bold" panose="020B0806030504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737861" y="5447061"/>
            <a:ext cx="3600737" cy="1625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55"/>
              </a:lnSpc>
            </a:pPr>
            <a:r>
              <a:rPr lang="en-US" sz="3110">
                <a:solidFill>
                  <a:srgbClr val="000000"/>
                </a:solidFill>
                <a:latin typeface="Open Sans Light Bold" panose="020B0806030504020204"/>
              </a:rPr>
              <a:t>Дополнительно аккаунт администратора</a:t>
            </a:r>
            <a:endParaRPr lang="en-US" sz="3110">
              <a:solidFill>
                <a:srgbClr val="000000"/>
              </a:solidFill>
              <a:latin typeface="Open Sans Light Bold" panose="020B0806030504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511459" y="7454022"/>
            <a:ext cx="3600737" cy="1076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55"/>
              </a:lnSpc>
            </a:pPr>
            <a:r>
              <a:rPr lang="en-US" sz="3110">
                <a:solidFill>
                  <a:srgbClr val="000000"/>
                </a:solidFill>
                <a:latin typeface="Open Sans Light Bold" panose="020B0806030504020204"/>
              </a:rPr>
              <a:t>Система регистрации</a:t>
            </a:r>
            <a:endParaRPr lang="en-US" sz="3110">
              <a:solidFill>
                <a:srgbClr val="000000"/>
              </a:solidFill>
              <a:latin typeface="Open Sans Light Bold" panose="020B08060305040202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33696" y="1295400"/>
            <a:ext cx="5820609" cy="752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FFFFFF"/>
                </a:solidFill>
                <a:latin typeface="Open Sans Light" panose="020B0306030504020204"/>
              </a:rPr>
              <a:t>Проделанной работы</a:t>
            </a:r>
            <a:endParaRPr lang="en-US" sz="4500">
              <a:solidFill>
                <a:srgbClr val="FFFFFF"/>
              </a:solidFill>
              <a:latin typeface="Open Sans Light" panose="020B0306030504020204"/>
            </a:endParaRPr>
          </a:p>
        </p:txBody>
      </p:sp>
      <p:grpSp>
        <p:nvGrpSpPr>
          <p:cNvPr id="12" name="Group 12"/>
          <p:cNvGrpSpPr/>
          <p:nvPr/>
        </p:nvGrpSpPr>
        <p:grpSpPr>
          <a:xfrm rot="0">
            <a:off x="16279216" y="9258300"/>
            <a:ext cx="1830230" cy="858081"/>
            <a:chOff x="0" y="0"/>
            <a:chExt cx="2440306" cy="1144108"/>
          </a:xfrm>
        </p:grpSpPr>
        <p:grpSp>
          <p:nvGrpSpPr>
            <p:cNvPr id="13" name="Group 13"/>
            <p:cNvGrpSpPr/>
            <p:nvPr/>
          </p:nvGrpSpPr>
          <p:grpSpPr>
            <a:xfrm rot="0"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rgbClr val="4BD600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 rot="0">
              <a:off x="764557" y="409093"/>
              <a:ext cx="911193" cy="325922"/>
              <a:chOff x="0" y="0"/>
              <a:chExt cx="1200098" cy="42926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-5080"/>
                <a:ext cx="120009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200099" h="434340">
                    <a:moveTo>
                      <a:pt x="1182319" y="187960"/>
                    </a:moveTo>
                    <a:lnTo>
                      <a:pt x="920698" y="11430"/>
                    </a:lnTo>
                    <a:cubicBezTo>
                      <a:pt x="902918" y="0"/>
                      <a:pt x="880058" y="3810"/>
                      <a:pt x="867358" y="21590"/>
                    </a:cubicBezTo>
                    <a:cubicBezTo>
                      <a:pt x="855928" y="39370"/>
                      <a:pt x="859738" y="62230"/>
                      <a:pt x="877518" y="74930"/>
                    </a:cubicBezTo>
                    <a:lnTo>
                      <a:pt x="1036268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036269" y="257810"/>
                    </a:lnTo>
                    <a:lnTo>
                      <a:pt x="877519" y="364490"/>
                    </a:lnTo>
                    <a:cubicBezTo>
                      <a:pt x="859739" y="375920"/>
                      <a:pt x="855928" y="400050"/>
                      <a:pt x="867358" y="417830"/>
                    </a:cubicBezTo>
                    <a:cubicBezTo>
                      <a:pt x="874978" y="429260"/>
                      <a:pt x="886408" y="434340"/>
                      <a:pt x="899108" y="434340"/>
                    </a:cubicBezTo>
                    <a:cubicBezTo>
                      <a:pt x="906728" y="434340"/>
                      <a:pt x="914349" y="431800"/>
                      <a:pt x="920699" y="427990"/>
                    </a:cubicBezTo>
                    <a:lnTo>
                      <a:pt x="1183589" y="251460"/>
                    </a:lnTo>
                    <a:cubicBezTo>
                      <a:pt x="1193749" y="243840"/>
                      <a:pt x="1200099" y="232410"/>
                      <a:pt x="1200099" y="219710"/>
                    </a:cubicBezTo>
                    <a:cubicBezTo>
                      <a:pt x="1200099" y="207010"/>
                      <a:pt x="1193749" y="195580"/>
                      <a:pt x="1182319" y="187960"/>
                    </a:cubicBezTo>
                    <a:close/>
                  </a:path>
                </a:pathLst>
              </a:custGeom>
              <a:solidFill>
                <a:srgbClr val="FDDD0F"/>
              </a:solidFill>
            </p:spPr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3682036" y="2485396"/>
            <a:ext cx="10223106" cy="6172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0">
            <a:off x="4893908" y="2745579"/>
            <a:ext cx="7799363" cy="5246370"/>
            <a:chOff x="0" y="0"/>
            <a:chExt cx="2845229" cy="1913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5229" cy="1913890"/>
            </a:xfrm>
            <a:custGeom>
              <a:avLst/>
              <a:gdLst/>
              <a:ahLst/>
              <a:cxnLst/>
              <a:rect l="l" t="t" r="r" b="b"/>
              <a:pathLst>
                <a:path w="2845229" h="1913890">
                  <a:moveTo>
                    <a:pt x="0" y="0"/>
                  </a:moveTo>
                  <a:lnTo>
                    <a:pt x="2845229" y="0"/>
                  </a:lnTo>
                  <a:lnTo>
                    <a:pt x="2845229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81500" y="1708426"/>
            <a:ext cx="3551299" cy="343507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743732" y="2968716"/>
            <a:ext cx="7949539" cy="4403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9450" lvl="1" indent="-339725" algn="ctr">
              <a:lnSpc>
                <a:spcPts val="4905"/>
              </a:lnSpc>
              <a:buFont typeface="Arial" panose="020B0604020202020204"/>
              <a:buChar char="•"/>
            </a:pPr>
            <a:r>
              <a:rPr lang="en-US" sz="3145" spc="125">
                <a:solidFill>
                  <a:srgbClr val="191919"/>
                </a:solidFill>
                <a:latin typeface="Open Sans Light Bold" panose="020B0806030504020204"/>
              </a:rPr>
              <a:t>Появление олимпиад в старших классах</a:t>
            </a:r>
            <a:endParaRPr lang="en-US" sz="3145" spc="125">
              <a:solidFill>
                <a:srgbClr val="191919"/>
              </a:solidFill>
              <a:latin typeface="Open Sans Light Bold" panose="020B0806030504020204"/>
            </a:endParaRPr>
          </a:p>
          <a:p>
            <a:pPr marL="679450" lvl="1" indent="-339725" algn="ctr">
              <a:lnSpc>
                <a:spcPts val="4905"/>
              </a:lnSpc>
              <a:buFont typeface="Arial" panose="020B0604020202020204"/>
              <a:buChar char="•"/>
            </a:pPr>
            <a:r>
              <a:rPr lang="en-US" sz="3145" spc="125">
                <a:solidFill>
                  <a:srgbClr val="191919"/>
                </a:solidFill>
                <a:latin typeface="Open Sans Light Bold" panose="020B0806030504020204"/>
              </a:rPr>
              <a:t>Неудобство  планеров, так как они не специализирован</a:t>
            </a:r>
            <a:r>
              <a:rPr lang="ru-RU" altLang="en-US" sz="3145" spc="125">
                <a:solidFill>
                  <a:srgbClr val="191919"/>
                </a:solidFill>
                <a:latin typeface="Open Sans Light Bold" panose="020B0806030504020204"/>
              </a:rPr>
              <a:t>н</a:t>
            </a:r>
            <a:r>
              <a:rPr lang="en-US" sz="3145" spc="125">
                <a:solidFill>
                  <a:srgbClr val="191919"/>
                </a:solidFill>
                <a:latin typeface="Open Sans Light Bold" panose="020B0806030504020204"/>
              </a:rPr>
              <a:t>ы под олимпиады</a:t>
            </a:r>
            <a:endParaRPr lang="en-US" sz="3145" spc="125">
              <a:solidFill>
                <a:srgbClr val="191919"/>
              </a:solidFill>
              <a:latin typeface="Open Sans Light Bold" panose="020B0806030504020204"/>
            </a:endParaRPr>
          </a:p>
          <a:p>
            <a:pPr marL="679450" lvl="1" indent="-339725" algn="ctr">
              <a:lnSpc>
                <a:spcPts val="4905"/>
              </a:lnSpc>
              <a:buFont typeface="Arial" panose="020B0604020202020204"/>
              <a:buChar char="•"/>
            </a:pPr>
            <a:r>
              <a:rPr lang="en-US" sz="3145" spc="125">
                <a:solidFill>
                  <a:srgbClr val="191919"/>
                </a:solidFill>
                <a:latin typeface="Open Sans Light Bold" panose="020B0806030504020204"/>
              </a:rPr>
              <a:t>Таблица на листочке неудобн</a:t>
            </a:r>
            <a:r>
              <a:rPr lang="ru-RU" altLang="en-US" sz="3145" spc="125">
                <a:solidFill>
                  <a:srgbClr val="191919"/>
                </a:solidFill>
                <a:latin typeface="Open Sans Light Bold" panose="020B0806030504020204"/>
              </a:rPr>
              <a:t>а</a:t>
            </a:r>
            <a:r>
              <a:rPr lang="en-US" sz="3145" spc="125">
                <a:solidFill>
                  <a:srgbClr val="191919"/>
                </a:solidFill>
                <a:latin typeface="Open Sans Light Bold" panose="020B0806030504020204"/>
              </a:rPr>
              <a:t>...</a:t>
            </a:r>
            <a:endParaRPr lang="en-US" sz="3145" spc="125">
              <a:solidFill>
                <a:srgbClr val="191919"/>
              </a:solidFill>
              <a:latin typeface="Open Sans Light Bold" panose="020B0806030504020204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3905142" y="5368764"/>
            <a:ext cx="2845612" cy="262318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1912848" y="7203984"/>
            <a:ext cx="383746" cy="601312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674330" y="180975"/>
            <a:ext cx="6238518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FFFFFF"/>
                </a:solidFill>
                <a:latin typeface="Open Sans Extra Bold" panose="020B0906030804020204"/>
              </a:rPr>
              <a:t>Проблема</a:t>
            </a:r>
            <a:endParaRPr lang="en-US" sz="9000">
              <a:solidFill>
                <a:srgbClr val="FFFFFF"/>
              </a:solidFill>
              <a:latin typeface="Open Sans Extra Bold" panose="020B0906030804020204"/>
            </a:endParaRPr>
          </a:p>
        </p:txBody>
      </p:sp>
      <p:grpSp>
        <p:nvGrpSpPr>
          <p:cNvPr id="10" name="Group 10"/>
          <p:cNvGrpSpPr/>
          <p:nvPr/>
        </p:nvGrpSpPr>
        <p:grpSpPr>
          <a:xfrm rot="0">
            <a:off x="14920524" y="8657596"/>
            <a:ext cx="1830230" cy="858081"/>
            <a:chOff x="0" y="0"/>
            <a:chExt cx="2440306" cy="1144108"/>
          </a:xfrm>
        </p:grpSpPr>
        <p:grpSp>
          <p:nvGrpSpPr>
            <p:cNvPr id="11" name="Group 11"/>
            <p:cNvGrpSpPr/>
            <p:nvPr/>
          </p:nvGrpSpPr>
          <p:grpSpPr>
            <a:xfrm rot="0"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rgbClr val="4BD600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 rot="0">
              <a:off x="764557" y="409093"/>
              <a:ext cx="911193" cy="325922"/>
              <a:chOff x="0" y="0"/>
              <a:chExt cx="1200098" cy="42926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-5080"/>
                <a:ext cx="120009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200099" h="434340">
                    <a:moveTo>
                      <a:pt x="1182319" y="187960"/>
                    </a:moveTo>
                    <a:lnTo>
                      <a:pt x="920698" y="11430"/>
                    </a:lnTo>
                    <a:cubicBezTo>
                      <a:pt x="902918" y="0"/>
                      <a:pt x="880058" y="3810"/>
                      <a:pt x="867358" y="21590"/>
                    </a:cubicBezTo>
                    <a:cubicBezTo>
                      <a:pt x="855928" y="39370"/>
                      <a:pt x="859738" y="62230"/>
                      <a:pt x="877518" y="74930"/>
                    </a:cubicBezTo>
                    <a:lnTo>
                      <a:pt x="1036268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036269" y="257810"/>
                    </a:lnTo>
                    <a:lnTo>
                      <a:pt x="877519" y="364490"/>
                    </a:lnTo>
                    <a:cubicBezTo>
                      <a:pt x="859739" y="375920"/>
                      <a:pt x="855928" y="400050"/>
                      <a:pt x="867358" y="417830"/>
                    </a:cubicBezTo>
                    <a:cubicBezTo>
                      <a:pt x="874978" y="429260"/>
                      <a:pt x="886408" y="434340"/>
                      <a:pt x="899108" y="434340"/>
                    </a:cubicBezTo>
                    <a:cubicBezTo>
                      <a:pt x="906728" y="434340"/>
                      <a:pt x="914349" y="431800"/>
                      <a:pt x="920699" y="427990"/>
                    </a:cubicBezTo>
                    <a:lnTo>
                      <a:pt x="1183589" y="251460"/>
                    </a:lnTo>
                    <a:cubicBezTo>
                      <a:pt x="1193749" y="243840"/>
                      <a:pt x="1200099" y="232410"/>
                      <a:pt x="1200099" y="219710"/>
                    </a:cubicBezTo>
                    <a:cubicBezTo>
                      <a:pt x="1200099" y="207010"/>
                      <a:pt x="1193749" y="195580"/>
                      <a:pt x="1182319" y="187960"/>
                    </a:cubicBezTo>
                    <a:close/>
                  </a:path>
                </a:pathLst>
              </a:custGeom>
              <a:solidFill>
                <a:srgbClr val="FDDD0F"/>
              </a:solidFill>
            </p:spPr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5592440" y="1028700"/>
            <a:ext cx="2602313" cy="320913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365654" y="5057775"/>
            <a:ext cx="13427866" cy="3141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FFFFFF"/>
                </a:solidFill>
                <a:latin typeface="Open Sans Light" panose="020B0306030504020204"/>
              </a:rPr>
              <a:t>Продумать реализацию проекта ;</a:t>
            </a:r>
            <a:endParaRPr lang="en-US" sz="4400" b="1">
              <a:solidFill>
                <a:srgbClr val="FFFFFF"/>
              </a:solidFill>
              <a:latin typeface="Open Sans Light" panose="020B0306030504020204"/>
            </a:endParaRPr>
          </a:p>
          <a:p>
            <a:pPr algn="ctr">
              <a:lnSpc>
                <a:spcPts val="6020"/>
              </a:lnSpc>
            </a:pPr>
            <a:r>
              <a:rPr lang="en-US" sz="4300" b="1">
                <a:solidFill>
                  <a:srgbClr val="FFFFFF"/>
                </a:solidFill>
                <a:latin typeface="Open Sans Light" panose="020B0306030504020204"/>
              </a:rPr>
              <a:t>Понять, какие функции понадобятся пользователю;</a:t>
            </a:r>
            <a:endParaRPr lang="en-US" sz="4300" b="1">
              <a:solidFill>
                <a:srgbClr val="FFFFFF"/>
              </a:solidFill>
              <a:latin typeface="Open Sans Light" panose="020B0306030504020204"/>
            </a:endParaRPr>
          </a:p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FFFFFF"/>
                </a:solidFill>
                <a:latin typeface="Open Sans Light" panose="020B0306030504020204"/>
              </a:rPr>
              <a:t>Сделать понятный интерфейс;</a:t>
            </a:r>
            <a:endParaRPr lang="en-US" sz="4400" b="1">
              <a:solidFill>
                <a:srgbClr val="FFFFFF"/>
              </a:solidFill>
              <a:latin typeface="Open Sans Light" panose="020B0306030504020204"/>
            </a:endParaRPr>
          </a:p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FFFFFF"/>
                </a:solidFill>
                <a:latin typeface="Open Sans Light" panose="020B0306030504020204"/>
              </a:rPr>
              <a:t>Создать удобную платформу</a:t>
            </a:r>
            <a:endParaRPr lang="en-US" sz="4400" b="1">
              <a:solidFill>
                <a:srgbClr val="FFFFFF"/>
              </a:solidFill>
              <a:latin typeface="Open Sans Light" panose="020B0306030504020204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4070" y="5832166"/>
            <a:ext cx="3755399" cy="419810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629971" y="2087079"/>
            <a:ext cx="9595247" cy="2665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30"/>
              </a:lnSpc>
            </a:pPr>
            <a:r>
              <a:rPr lang="en-US" sz="4745" b="1">
                <a:solidFill>
                  <a:srgbClr val="FFFFFF"/>
                </a:solidFill>
                <a:latin typeface="Open Sans Light" panose="020B0306030504020204"/>
              </a:rPr>
              <a:t>Разработать планер олимпиад,</a:t>
            </a:r>
            <a:endParaRPr lang="en-US" sz="4745" b="1">
              <a:solidFill>
                <a:srgbClr val="FFFFFF"/>
              </a:solidFill>
              <a:latin typeface="Open Sans Light" panose="020B0306030504020204"/>
            </a:endParaRPr>
          </a:p>
          <a:p>
            <a:pPr algn="ctr">
              <a:lnSpc>
                <a:spcPts val="6930"/>
              </a:lnSpc>
            </a:pPr>
            <a:r>
              <a:rPr lang="en-US" sz="4745" b="1">
                <a:solidFill>
                  <a:srgbClr val="FFFFFF"/>
                </a:solidFill>
                <a:latin typeface="Open Sans Light" panose="020B0306030504020204"/>
              </a:rPr>
              <a:t> который будет удобен в распределении времени</a:t>
            </a:r>
            <a:endParaRPr lang="en-US" sz="4745" b="1">
              <a:solidFill>
                <a:srgbClr val="FFFFFF"/>
              </a:solidFill>
              <a:latin typeface="Open Sans Light" panose="020B030603050402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90947" y="4706714"/>
            <a:ext cx="3401973" cy="1219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40"/>
              </a:lnSpc>
            </a:pPr>
            <a:r>
              <a:rPr lang="en-US" sz="7100">
                <a:solidFill>
                  <a:srgbClr val="FFFFFF"/>
                </a:solidFill>
                <a:latin typeface="Open Sans" panose="020B0606030504020204"/>
              </a:rPr>
              <a:t>Задачи:</a:t>
            </a:r>
            <a:endParaRPr lang="en-US" sz="71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78815" y="340995"/>
            <a:ext cx="17136745" cy="1615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FFFFFF"/>
                </a:solidFill>
                <a:latin typeface="Open Sans Extra Bold" panose="020B0906030804020204"/>
              </a:rPr>
              <a:t>Цели и задачи</a:t>
            </a:r>
            <a:endParaRPr lang="en-US" sz="9000">
              <a:solidFill>
                <a:srgbClr val="FFFFFF"/>
              </a:solidFill>
              <a:latin typeface="Open Sans Extra Bold" panose="020B090603080402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90947" y="2068029"/>
            <a:ext cx="2458522" cy="1219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40"/>
              </a:lnSpc>
            </a:pPr>
            <a:r>
              <a:rPr lang="en-US" sz="7100">
                <a:solidFill>
                  <a:srgbClr val="FFFFFF"/>
                </a:solidFill>
                <a:latin typeface="Open Sans" panose="020B0606030504020204"/>
              </a:rPr>
              <a:t>Цель:</a:t>
            </a:r>
            <a:endParaRPr lang="en-US" sz="7100">
              <a:solidFill>
                <a:srgbClr val="FFFFFF"/>
              </a:solidFill>
              <a:latin typeface="Open Sans" panose="020B0606030504020204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15592440" y="9041766"/>
            <a:ext cx="1830230" cy="858081"/>
            <a:chOff x="0" y="0"/>
            <a:chExt cx="2440306" cy="1144108"/>
          </a:xfrm>
        </p:grpSpPr>
        <p:grpSp>
          <p:nvGrpSpPr>
            <p:cNvPr id="10" name="Group 10"/>
            <p:cNvGrpSpPr/>
            <p:nvPr/>
          </p:nvGrpSpPr>
          <p:grpSpPr>
            <a:xfrm rot="0"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rgbClr val="4BD600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 rot="0">
              <a:off x="764557" y="409093"/>
              <a:ext cx="911193" cy="325922"/>
              <a:chOff x="0" y="0"/>
              <a:chExt cx="1200098" cy="42926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-5080"/>
                <a:ext cx="120009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200099" h="434340">
                    <a:moveTo>
                      <a:pt x="1182319" y="187960"/>
                    </a:moveTo>
                    <a:lnTo>
                      <a:pt x="920698" y="11430"/>
                    </a:lnTo>
                    <a:cubicBezTo>
                      <a:pt x="902918" y="0"/>
                      <a:pt x="880058" y="3810"/>
                      <a:pt x="867358" y="21590"/>
                    </a:cubicBezTo>
                    <a:cubicBezTo>
                      <a:pt x="855928" y="39370"/>
                      <a:pt x="859738" y="62230"/>
                      <a:pt x="877518" y="74930"/>
                    </a:cubicBezTo>
                    <a:lnTo>
                      <a:pt x="1036268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036269" y="257810"/>
                    </a:lnTo>
                    <a:lnTo>
                      <a:pt x="877519" y="364490"/>
                    </a:lnTo>
                    <a:cubicBezTo>
                      <a:pt x="859739" y="375920"/>
                      <a:pt x="855928" y="400050"/>
                      <a:pt x="867358" y="417830"/>
                    </a:cubicBezTo>
                    <a:cubicBezTo>
                      <a:pt x="874978" y="429260"/>
                      <a:pt x="886408" y="434340"/>
                      <a:pt x="899108" y="434340"/>
                    </a:cubicBezTo>
                    <a:cubicBezTo>
                      <a:pt x="906728" y="434340"/>
                      <a:pt x="914349" y="431800"/>
                      <a:pt x="920699" y="427990"/>
                    </a:cubicBezTo>
                    <a:lnTo>
                      <a:pt x="1183589" y="251460"/>
                    </a:lnTo>
                    <a:cubicBezTo>
                      <a:pt x="1193749" y="243840"/>
                      <a:pt x="1200099" y="232410"/>
                      <a:pt x="1200099" y="219710"/>
                    </a:cubicBezTo>
                    <a:cubicBezTo>
                      <a:pt x="1200099" y="207010"/>
                      <a:pt x="1193749" y="195580"/>
                      <a:pt x="1182319" y="187960"/>
                    </a:cubicBezTo>
                    <a:close/>
                  </a:path>
                </a:pathLst>
              </a:custGeom>
              <a:solidFill>
                <a:srgbClr val="FDDD0F"/>
              </a:solidFill>
            </p:spPr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082394" y="5771807"/>
            <a:ext cx="4572000" cy="4114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508446" y="0"/>
            <a:ext cx="1567543" cy="1371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284543" y="2439483"/>
            <a:ext cx="9385411" cy="636754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994856" y="-161925"/>
            <a:ext cx="6298287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FFFFFF"/>
                </a:solidFill>
                <a:latin typeface="Open Sans Extra Bold" panose="020B0906030804020204"/>
              </a:rPr>
              <a:t>Результат</a:t>
            </a:r>
            <a:endParaRPr lang="en-US" sz="9000">
              <a:solidFill>
                <a:srgbClr val="FFFFFF"/>
              </a:solidFill>
              <a:latin typeface="Open Sans Extra Bold" panose="020B090603080402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15379" y="2363283"/>
            <a:ext cx="7114478" cy="2180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60"/>
              </a:lnSpc>
            </a:pPr>
            <a:r>
              <a:rPr lang="en-US" sz="4185">
                <a:solidFill>
                  <a:srgbClr val="FFFFFF"/>
                </a:solidFill>
                <a:latin typeface="Open Sans Light" panose="020B0306030504020204"/>
              </a:rPr>
              <a:t>- Страница-регистрация</a:t>
            </a:r>
            <a:endParaRPr lang="en-US" sz="4185">
              <a:solidFill>
                <a:srgbClr val="FFFFFF"/>
              </a:solidFill>
              <a:latin typeface="Open Sans Light" panose="020B0306030504020204"/>
            </a:endParaRPr>
          </a:p>
          <a:p>
            <a:pPr algn="ctr">
              <a:lnSpc>
                <a:spcPts val="5860"/>
              </a:lnSpc>
            </a:pPr>
            <a:r>
              <a:rPr lang="en-US" sz="4185">
                <a:solidFill>
                  <a:srgbClr val="FFFFFF"/>
                </a:solidFill>
                <a:latin typeface="Open Sans Light" panose="020B0306030504020204"/>
              </a:rPr>
              <a:t>Для этого использовалась таблица базы данных</a:t>
            </a:r>
            <a:endParaRPr lang="en-US" sz="4185">
              <a:solidFill>
                <a:srgbClr val="FFFFFF"/>
              </a:solidFill>
              <a:latin typeface="Open Sans Light" panose="020B0306030504020204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16031486" y="9428919"/>
            <a:ext cx="1830230" cy="858081"/>
            <a:chOff x="0" y="0"/>
            <a:chExt cx="2440306" cy="1144108"/>
          </a:xfrm>
        </p:grpSpPr>
        <p:grpSp>
          <p:nvGrpSpPr>
            <p:cNvPr id="8" name="Group 8"/>
            <p:cNvGrpSpPr/>
            <p:nvPr/>
          </p:nvGrpSpPr>
          <p:grpSpPr>
            <a:xfrm rot="0"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rgbClr val="4BD600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0">
              <a:off x="764557" y="409093"/>
              <a:ext cx="911193" cy="325922"/>
              <a:chOff x="0" y="0"/>
              <a:chExt cx="1200098" cy="42926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-5080"/>
                <a:ext cx="120009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200099" h="434340">
                    <a:moveTo>
                      <a:pt x="1182319" y="187960"/>
                    </a:moveTo>
                    <a:lnTo>
                      <a:pt x="920698" y="11430"/>
                    </a:lnTo>
                    <a:cubicBezTo>
                      <a:pt x="902918" y="0"/>
                      <a:pt x="880058" y="3810"/>
                      <a:pt x="867358" y="21590"/>
                    </a:cubicBezTo>
                    <a:cubicBezTo>
                      <a:pt x="855928" y="39370"/>
                      <a:pt x="859738" y="62230"/>
                      <a:pt x="877518" y="74930"/>
                    </a:cubicBezTo>
                    <a:lnTo>
                      <a:pt x="1036268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036269" y="257810"/>
                    </a:lnTo>
                    <a:lnTo>
                      <a:pt x="877519" y="364490"/>
                    </a:lnTo>
                    <a:cubicBezTo>
                      <a:pt x="859739" y="375920"/>
                      <a:pt x="855928" y="400050"/>
                      <a:pt x="867358" y="417830"/>
                    </a:cubicBezTo>
                    <a:cubicBezTo>
                      <a:pt x="874978" y="429260"/>
                      <a:pt x="886408" y="434340"/>
                      <a:pt x="899108" y="434340"/>
                    </a:cubicBezTo>
                    <a:cubicBezTo>
                      <a:pt x="906728" y="434340"/>
                      <a:pt x="914349" y="431800"/>
                      <a:pt x="920699" y="427990"/>
                    </a:cubicBezTo>
                    <a:lnTo>
                      <a:pt x="1183589" y="251460"/>
                    </a:lnTo>
                    <a:cubicBezTo>
                      <a:pt x="1193749" y="243840"/>
                      <a:pt x="1200099" y="232410"/>
                      <a:pt x="1200099" y="219710"/>
                    </a:cubicBezTo>
                    <a:cubicBezTo>
                      <a:pt x="1200099" y="207010"/>
                      <a:pt x="1193749" y="195580"/>
                      <a:pt x="1182319" y="187960"/>
                    </a:cubicBezTo>
                    <a:close/>
                  </a:path>
                </a:pathLst>
              </a:custGeom>
              <a:solidFill>
                <a:srgbClr val="FDDD0F"/>
              </a:solidFill>
            </p:spPr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508446" y="0"/>
            <a:ext cx="1567543" cy="13716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0">
            <a:off x="16031486" y="9428919"/>
            <a:ext cx="1830230" cy="858081"/>
            <a:chOff x="0" y="0"/>
            <a:chExt cx="2440306" cy="1144108"/>
          </a:xfrm>
        </p:grpSpPr>
        <p:grpSp>
          <p:nvGrpSpPr>
            <p:cNvPr id="4" name="Group 4"/>
            <p:cNvGrpSpPr/>
            <p:nvPr/>
          </p:nvGrpSpPr>
          <p:grpSpPr>
            <a:xfrm rot="0"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rgbClr val="4BD600"/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0">
              <a:off x="764557" y="409093"/>
              <a:ext cx="911193" cy="325922"/>
              <a:chOff x="0" y="0"/>
              <a:chExt cx="1200098" cy="42926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-5080"/>
                <a:ext cx="120009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200099" h="434340">
                    <a:moveTo>
                      <a:pt x="1182319" y="187960"/>
                    </a:moveTo>
                    <a:lnTo>
                      <a:pt x="920698" y="11430"/>
                    </a:lnTo>
                    <a:cubicBezTo>
                      <a:pt x="902918" y="0"/>
                      <a:pt x="880058" y="3810"/>
                      <a:pt x="867358" y="21590"/>
                    </a:cubicBezTo>
                    <a:cubicBezTo>
                      <a:pt x="855928" y="39370"/>
                      <a:pt x="859738" y="62230"/>
                      <a:pt x="877518" y="74930"/>
                    </a:cubicBezTo>
                    <a:lnTo>
                      <a:pt x="1036268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036269" y="257810"/>
                    </a:lnTo>
                    <a:lnTo>
                      <a:pt x="877519" y="364490"/>
                    </a:lnTo>
                    <a:cubicBezTo>
                      <a:pt x="859739" y="375920"/>
                      <a:pt x="855928" y="400050"/>
                      <a:pt x="867358" y="417830"/>
                    </a:cubicBezTo>
                    <a:cubicBezTo>
                      <a:pt x="874978" y="429260"/>
                      <a:pt x="886408" y="434340"/>
                      <a:pt x="899108" y="434340"/>
                    </a:cubicBezTo>
                    <a:cubicBezTo>
                      <a:pt x="906728" y="434340"/>
                      <a:pt x="914349" y="431800"/>
                      <a:pt x="920699" y="427990"/>
                    </a:cubicBezTo>
                    <a:lnTo>
                      <a:pt x="1183589" y="251460"/>
                    </a:lnTo>
                    <a:cubicBezTo>
                      <a:pt x="1193749" y="243840"/>
                      <a:pt x="1200099" y="232410"/>
                      <a:pt x="1200099" y="219710"/>
                    </a:cubicBezTo>
                    <a:cubicBezTo>
                      <a:pt x="1200099" y="207010"/>
                      <a:pt x="1193749" y="195580"/>
                      <a:pt x="1182319" y="187960"/>
                    </a:cubicBezTo>
                    <a:close/>
                  </a:path>
                </a:pathLst>
              </a:custGeom>
              <a:solidFill>
                <a:srgbClr val="FDDD0F"/>
              </a:solidFill>
            </p:spPr>
          </p:sp>
        </p:grp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 t="1502" b="1502"/>
          <a:stretch>
            <a:fillRect/>
          </a:stretch>
        </p:blipFill>
        <p:spPr>
          <a:xfrm>
            <a:off x="7429857" y="1968564"/>
            <a:ext cx="9860935" cy="634987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39700" y="5035661"/>
            <a:ext cx="6150456" cy="4092654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5994856" y="-161925"/>
            <a:ext cx="6298287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FFFFFF"/>
                </a:solidFill>
                <a:latin typeface="Open Sans Extra Bold" panose="020B0906030804020204"/>
              </a:rPr>
              <a:t>Результат</a:t>
            </a:r>
            <a:endParaRPr lang="en-US" sz="9000">
              <a:solidFill>
                <a:srgbClr val="FFFFFF"/>
              </a:solidFill>
              <a:latin typeface="Open Sans Extra Bold" panose="020B09060308040202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0" y="1892364"/>
            <a:ext cx="7429857" cy="286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60"/>
              </a:lnSpc>
            </a:pPr>
            <a:r>
              <a:rPr lang="en-US" sz="4185">
                <a:solidFill>
                  <a:srgbClr val="FFFFFF"/>
                </a:solidFill>
                <a:latin typeface="Open Sans Light" panose="020B0306030504020204"/>
              </a:rPr>
              <a:t>- Главное окно</a:t>
            </a:r>
            <a:endParaRPr lang="en-US" sz="4185">
              <a:solidFill>
                <a:srgbClr val="FFFFFF"/>
              </a:solidFill>
              <a:latin typeface="Open Sans Light" panose="020B0306030504020204"/>
            </a:endParaRP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 Light" panose="020B0306030504020204"/>
              </a:rPr>
              <a:t>1) </a:t>
            </a:r>
            <a:r>
              <a:rPr lang="en-US" sz="3000">
                <a:solidFill>
                  <a:srgbClr val="FFFFFF"/>
                </a:solidFill>
                <a:latin typeface="Open Sans Light" panose="020B0306030504020204"/>
              </a:rPr>
              <a:t>запросы в базу данных</a:t>
            </a:r>
            <a:endParaRPr lang="en-US" sz="3000">
              <a:solidFill>
                <a:srgbClr val="FFFFFF"/>
              </a:solidFill>
              <a:latin typeface="Open Sans Light" panose="020B0306030504020204"/>
            </a:endParaRP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 Light" panose="020B0306030504020204"/>
              </a:rPr>
              <a:t>2) выгрузить (txt и csv) или загрузить(csv) олимпиады</a:t>
            </a:r>
            <a:endParaRPr lang="en-US" sz="3000">
              <a:solidFill>
                <a:srgbClr val="FFFFFF"/>
              </a:solidFill>
              <a:latin typeface="Open Sans Light" panose="020B0306030504020204"/>
            </a:endParaRP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 Light" panose="020B0306030504020204"/>
              </a:rPr>
              <a:t>3) Поиск и фильтрация</a:t>
            </a:r>
            <a:endParaRPr lang="en-US" sz="3000">
              <a:solidFill>
                <a:srgbClr val="FFFFFF"/>
              </a:solidFill>
              <a:latin typeface="Open Sans Light" panose="020B0306030504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508446" y="0"/>
            <a:ext cx="1567543" cy="13716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0">
            <a:off x="16031486" y="9428919"/>
            <a:ext cx="1830230" cy="858081"/>
            <a:chOff x="0" y="0"/>
            <a:chExt cx="2440306" cy="1144108"/>
          </a:xfrm>
        </p:grpSpPr>
        <p:grpSp>
          <p:nvGrpSpPr>
            <p:cNvPr id="4" name="Group 4"/>
            <p:cNvGrpSpPr/>
            <p:nvPr/>
          </p:nvGrpSpPr>
          <p:grpSpPr>
            <a:xfrm rot="0"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rgbClr val="4BD600"/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0">
              <a:off x="764557" y="409093"/>
              <a:ext cx="911193" cy="325922"/>
              <a:chOff x="0" y="0"/>
              <a:chExt cx="1200098" cy="42926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-5080"/>
                <a:ext cx="120009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200099" h="434340">
                    <a:moveTo>
                      <a:pt x="1182319" y="187960"/>
                    </a:moveTo>
                    <a:lnTo>
                      <a:pt x="920698" y="11430"/>
                    </a:lnTo>
                    <a:cubicBezTo>
                      <a:pt x="902918" y="0"/>
                      <a:pt x="880058" y="3810"/>
                      <a:pt x="867358" y="21590"/>
                    </a:cubicBezTo>
                    <a:cubicBezTo>
                      <a:pt x="855928" y="39370"/>
                      <a:pt x="859738" y="62230"/>
                      <a:pt x="877518" y="74930"/>
                    </a:cubicBezTo>
                    <a:lnTo>
                      <a:pt x="1036268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036269" y="257810"/>
                    </a:lnTo>
                    <a:lnTo>
                      <a:pt x="877519" y="364490"/>
                    </a:lnTo>
                    <a:cubicBezTo>
                      <a:pt x="859739" y="375920"/>
                      <a:pt x="855928" y="400050"/>
                      <a:pt x="867358" y="417830"/>
                    </a:cubicBezTo>
                    <a:cubicBezTo>
                      <a:pt x="874978" y="429260"/>
                      <a:pt x="886408" y="434340"/>
                      <a:pt x="899108" y="434340"/>
                    </a:cubicBezTo>
                    <a:cubicBezTo>
                      <a:pt x="906728" y="434340"/>
                      <a:pt x="914349" y="431800"/>
                      <a:pt x="920699" y="427990"/>
                    </a:cubicBezTo>
                    <a:lnTo>
                      <a:pt x="1183589" y="251460"/>
                    </a:lnTo>
                    <a:cubicBezTo>
                      <a:pt x="1193749" y="243840"/>
                      <a:pt x="1200099" y="232410"/>
                      <a:pt x="1200099" y="219710"/>
                    </a:cubicBezTo>
                    <a:cubicBezTo>
                      <a:pt x="1200099" y="207010"/>
                      <a:pt x="1193749" y="195580"/>
                      <a:pt x="1182319" y="187960"/>
                    </a:cubicBezTo>
                    <a:close/>
                  </a:path>
                </a:pathLst>
              </a:custGeom>
              <a:solidFill>
                <a:srgbClr val="FDDD0F"/>
              </a:solidFill>
            </p:spPr>
          </p:sp>
        </p:grp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506991" y="1968564"/>
            <a:ext cx="9450510" cy="635341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30499" y="4018122"/>
            <a:ext cx="7954950" cy="430386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5994856" y="-161925"/>
            <a:ext cx="6298287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FFFFFF"/>
                </a:solidFill>
                <a:latin typeface="Open Sans Extra Bold" panose="020B0906030804020204"/>
              </a:rPr>
              <a:t>Результат</a:t>
            </a:r>
            <a:endParaRPr lang="en-US" sz="9000">
              <a:solidFill>
                <a:srgbClr val="FFFFFF"/>
              </a:solidFill>
              <a:latin typeface="Open Sans Extra Bold" panose="020B09060308040202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0" y="1892364"/>
            <a:ext cx="7429857" cy="1261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60"/>
              </a:lnSpc>
            </a:pPr>
            <a:r>
              <a:rPr lang="en-US" sz="4185">
                <a:solidFill>
                  <a:srgbClr val="FFFFFF"/>
                </a:solidFill>
                <a:latin typeface="Open Sans Light" panose="020B0306030504020204"/>
              </a:rPr>
              <a:t>- Окно результатов</a:t>
            </a:r>
            <a:endParaRPr lang="en-US" sz="4185">
              <a:solidFill>
                <a:srgbClr val="FFFFFF"/>
              </a:solidFill>
              <a:latin typeface="Open Sans Light" panose="020B0306030504020204"/>
            </a:endParaRPr>
          </a:p>
          <a:p>
            <a:pPr algn="ctr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508446" y="0"/>
            <a:ext cx="1567543" cy="13716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0">
            <a:off x="16031486" y="9428919"/>
            <a:ext cx="1830230" cy="858081"/>
            <a:chOff x="0" y="0"/>
            <a:chExt cx="2440306" cy="1144108"/>
          </a:xfrm>
        </p:grpSpPr>
        <p:grpSp>
          <p:nvGrpSpPr>
            <p:cNvPr id="4" name="Group 4"/>
            <p:cNvGrpSpPr/>
            <p:nvPr/>
          </p:nvGrpSpPr>
          <p:grpSpPr>
            <a:xfrm rot="0"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rgbClr val="4BD600"/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0">
              <a:off x="764557" y="409093"/>
              <a:ext cx="911193" cy="325922"/>
              <a:chOff x="0" y="0"/>
              <a:chExt cx="1200098" cy="42926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-5080"/>
                <a:ext cx="120009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200099" h="434340">
                    <a:moveTo>
                      <a:pt x="1182319" y="187960"/>
                    </a:moveTo>
                    <a:lnTo>
                      <a:pt x="920698" y="11430"/>
                    </a:lnTo>
                    <a:cubicBezTo>
                      <a:pt x="902918" y="0"/>
                      <a:pt x="880058" y="3810"/>
                      <a:pt x="867358" y="21590"/>
                    </a:cubicBezTo>
                    <a:cubicBezTo>
                      <a:pt x="855928" y="39370"/>
                      <a:pt x="859738" y="62230"/>
                      <a:pt x="877518" y="74930"/>
                    </a:cubicBezTo>
                    <a:lnTo>
                      <a:pt x="1036268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036269" y="257810"/>
                    </a:lnTo>
                    <a:lnTo>
                      <a:pt x="877519" y="364490"/>
                    </a:lnTo>
                    <a:cubicBezTo>
                      <a:pt x="859739" y="375920"/>
                      <a:pt x="855928" y="400050"/>
                      <a:pt x="867358" y="417830"/>
                    </a:cubicBezTo>
                    <a:cubicBezTo>
                      <a:pt x="874978" y="429260"/>
                      <a:pt x="886408" y="434340"/>
                      <a:pt x="899108" y="434340"/>
                    </a:cubicBezTo>
                    <a:cubicBezTo>
                      <a:pt x="906728" y="434340"/>
                      <a:pt x="914349" y="431800"/>
                      <a:pt x="920699" y="427990"/>
                    </a:cubicBezTo>
                    <a:lnTo>
                      <a:pt x="1183589" y="251460"/>
                    </a:lnTo>
                    <a:cubicBezTo>
                      <a:pt x="1193749" y="243840"/>
                      <a:pt x="1200099" y="232410"/>
                      <a:pt x="1200099" y="219710"/>
                    </a:cubicBezTo>
                    <a:cubicBezTo>
                      <a:pt x="1200099" y="207010"/>
                      <a:pt x="1193749" y="195580"/>
                      <a:pt x="1182319" y="187960"/>
                    </a:cubicBezTo>
                    <a:close/>
                  </a:path>
                </a:pathLst>
              </a:custGeom>
              <a:solidFill>
                <a:srgbClr val="FDDD0F"/>
              </a:solidFill>
            </p:spPr>
          </p:sp>
        </p:grp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03408" y="1582825"/>
            <a:ext cx="10584592" cy="712134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t="610"/>
          <a:stretch>
            <a:fillRect/>
          </a:stretch>
        </p:blipFill>
        <p:spPr>
          <a:xfrm>
            <a:off x="106492" y="5733886"/>
            <a:ext cx="7429857" cy="2970288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5994856" y="-161925"/>
            <a:ext cx="6298287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FFFFFF"/>
                </a:solidFill>
                <a:latin typeface="Open Sans Extra Bold" panose="020B0906030804020204"/>
              </a:rPr>
              <a:t>Результат</a:t>
            </a:r>
            <a:endParaRPr lang="en-US" sz="9000">
              <a:solidFill>
                <a:srgbClr val="FFFFFF"/>
              </a:solidFill>
              <a:latin typeface="Open Sans Extra Bold" panose="020B09060308040202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0" y="1892364"/>
            <a:ext cx="7429857" cy="2747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60"/>
              </a:lnSpc>
            </a:pPr>
            <a:r>
              <a:rPr lang="en-US" sz="4185">
                <a:solidFill>
                  <a:srgbClr val="FFFFFF"/>
                </a:solidFill>
                <a:latin typeface="Open Sans Light" panose="020B0306030504020204"/>
              </a:rPr>
              <a:t>- Окно администратора</a:t>
            </a:r>
            <a:endParaRPr lang="en-US" sz="4185">
              <a:solidFill>
                <a:srgbClr val="FFFFFF"/>
              </a:solidFill>
              <a:latin typeface="Open Sans Light" panose="020B0306030504020204"/>
            </a:endParaRPr>
          </a:p>
          <a:p>
            <a:pPr algn="ctr">
              <a:lnSpc>
                <a:spcPts val="5860"/>
              </a:lnSpc>
            </a:pPr>
            <a:r>
              <a:rPr lang="en-US" sz="4185">
                <a:solidFill>
                  <a:srgbClr val="FFFFFF"/>
                </a:solidFill>
                <a:latin typeface="Open Sans Light" panose="020B0306030504020204"/>
              </a:rPr>
              <a:t>1) поиск</a:t>
            </a:r>
            <a:endParaRPr lang="en-US" sz="4185">
              <a:solidFill>
                <a:srgbClr val="FFFFFF"/>
              </a:solidFill>
              <a:latin typeface="Open Sans Light" panose="020B0306030504020204"/>
            </a:endParaRPr>
          </a:p>
          <a:p>
            <a:pPr algn="ctr">
              <a:lnSpc>
                <a:spcPts val="5860"/>
              </a:lnSpc>
            </a:pPr>
            <a:r>
              <a:rPr lang="en-US" sz="4185">
                <a:solidFill>
                  <a:srgbClr val="FFFFFF"/>
                </a:solidFill>
                <a:latin typeface="Open Sans Light" panose="020B0306030504020204"/>
              </a:rPr>
              <a:t>2) выгрузка</a:t>
            </a:r>
            <a:endParaRPr lang="en-US" sz="4185">
              <a:solidFill>
                <a:srgbClr val="FFFFFF"/>
              </a:solidFill>
              <a:latin typeface="Open Sans Light" panose="020B0306030504020204"/>
            </a:endParaRPr>
          </a:p>
          <a:p>
            <a:pPr algn="ctr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508446" y="0"/>
            <a:ext cx="1567543" cy="13716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0">
            <a:off x="16031486" y="9428919"/>
            <a:ext cx="1830230" cy="858081"/>
            <a:chOff x="0" y="0"/>
            <a:chExt cx="2440306" cy="1144108"/>
          </a:xfrm>
        </p:grpSpPr>
        <p:grpSp>
          <p:nvGrpSpPr>
            <p:cNvPr id="4" name="Group 4"/>
            <p:cNvGrpSpPr/>
            <p:nvPr/>
          </p:nvGrpSpPr>
          <p:grpSpPr>
            <a:xfrm rot="0"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rgbClr val="4BD600"/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0">
              <a:off x="764557" y="409093"/>
              <a:ext cx="911193" cy="325922"/>
              <a:chOff x="0" y="0"/>
              <a:chExt cx="1200098" cy="42926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-5080"/>
                <a:ext cx="120009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200099" h="434340">
                    <a:moveTo>
                      <a:pt x="1182319" y="187960"/>
                    </a:moveTo>
                    <a:lnTo>
                      <a:pt x="920698" y="11430"/>
                    </a:lnTo>
                    <a:cubicBezTo>
                      <a:pt x="902918" y="0"/>
                      <a:pt x="880058" y="3810"/>
                      <a:pt x="867358" y="21590"/>
                    </a:cubicBezTo>
                    <a:cubicBezTo>
                      <a:pt x="855928" y="39370"/>
                      <a:pt x="859738" y="62230"/>
                      <a:pt x="877518" y="74930"/>
                    </a:cubicBezTo>
                    <a:lnTo>
                      <a:pt x="1036268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036269" y="257810"/>
                    </a:lnTo>
                    <a:lnTo>
                      <a:pt x="877519" y="364490"/>
                    </a:lnTo>
                    <a:cubicBezTo>
                      <a:pt x="859739" y="375920"/>
                      <a:pt x="855928" y="400050"/>
                      <a:pt x="867358" y="417830"/>
                    </a:cubicBezTo>
                    <a:cubicBezTo>
                      <a:pt x="874978" y="429260"/>
                      <a:pt x="886408" y="434340"/>
                      <a:pt x="899108" y="434340"/>
                    </a:cubicBezTo>
                    <a:cubicBezTo>
                      <a:pt x="906728" y="434340"/>
                      <a:pt x="914349" y="431800"/>
                      <a:pt x="920699" y="427990"/>
                    </a:cubicBezTo>
                    <a:lnTo>
                      <a:pt x="1183589" y="251460"/>
                    </a:lnTo>
                    <a:cubicBezTo>
                      <a:pt x="1193749" y="243840"/>
                      <a:pt x="1200099" y="232410"/>
                      <a:pt x="1200099" y="219710"/>
                    </a:cubicBezTo>
                    <a:cubicBezTo>
                      <a:pt x="1200099" y="207010"/>
                      <a:pt x="1193749" y="195580"/>
                      <a:pt x="1182319" y="187960"/>
                    </a:cubicBezTo>
                    <a:close/>
                  </a:path>
                </a:pathLst>
              </a:custGeom>
              <a:solidFill>
                <a:srgbClr val="FDDD0F"/>
              </a:solidFill>
            </p:spPr>
          </p:sp>
        </p:grp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081694" y="1800614"/>
            <a:ext cx="11116649" cy="261782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6492" y="1898384"/>
            <a:ext cx="6818548" cy="575205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405158" y="4505650"/>
            <a:ext cx="4206574" cy="2851436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5994856" y="-161925"/>
            <a:ext cx="6298287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FFFFFF"/>
                </a:solidFill>
                <a:latin typeface="Open Sans Extra Bold" panose="020B0906030804020204"/>
              </a:rPr>
              <a:t>Результат</a:t>
            </a:r>
            <a:endParaRPr lang="en-US" sz="9000">
              <a:solidFill>
                <a:srgbClr val="FFFFFF"/>
              </a:solidFill>
              <a:latin typeface="Open Sans Extra Bold" panose="020B09060308040202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387588" y="7349053"/>
            <a:ext cx="650486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FFFF"/>
                </a:solidFill>
                <a:latin typeface="Open Sans" panose="020B0606030504020204"/>
              </a:rPr>
              <a:t>Скачивание данных</a:t>
            </a:r>
            <a:endParaRPr lang="en-US" sz="5200">
              <a:solidFill>
                <a:srgbClr val="FFFFFF"/>
              </a:solidFill>
              <a:latin typeface="Open Sans" panose="020B0606030504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508446" y="0"/>
            <a:ext cx="1567543" cy="13716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0">
            <a:off x="16031486" y="9428919"/>
            <a:ext cx="1830230" cy="858081"/>
            <a:chOff x="0" y="0"/>
            <a:chExt cx="2440306" cy="1144108"/>
          </a:xfrm>
        </p:grpSpPr>
        <p:grpSp>
          <p:nvGrpSpPr>
            <p:cNvPr id="4" name="Group 4"/>
            <p:cNvGrpSpPr/>
            <p:nvPr/>
          </p:nvGrpSpPr>
          <p:grpSpPr>
            <a:xfrm rot="0"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rgbClr val="4BD600"/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0">
              <a:off x="764557" y="409093"/>
              <a:ext cx="911193" cy="325922"/>
              <a:chOff x="0" y="0"/>
              <a:chExt cx="1200098" cy="42926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-5080"/>
                <a:ext cx="120009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200099" h="434340">
                    <a:moveTo>
                      <a:pt x="1182319" y="187960"/>
                    </a:moveTo>
                    <a:lnTo>
                      <a:pt x="920698" y="11430"/>
                    </a:lnTo>
                    <a:cubicBezTo>
                      <a:pt x="902918" y="0"/>
                      <a:pt x="880058" y="3810"/>
                      <a:pt x="867358" y="21590"/>
                    </a:cubicBezTo>
                    <a:cubicBezTo>
                      <a:pt x="855928" y="39370"/>
                      <a:pt x="859738" y="62230"/>
                      <a:pt x="877518" y="74930"/>
                    </a:cubicBezTo>
                    <a:lnTo>
                      <a:pt x="1036268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036269" y="257810"/>
                    </a:lnTo>
                    <a:lnTo>
                      <a:pt x="877519" y="364490"/>
                    </a:lnTo>
                    <a:cubicBezTo>
                      <a:pt x="859739" y="375920"/>
                      <a:pt x="855928" y="400050"/>
                      <a:pt x="867358" y="417830"/>
                    </a:cubicBezTo>
                    <a:cubicBezTo>
                      <a:pt x="874978" y="429260"/>
                      <a:pt x="886408" y="434340"/>
                      <a:pt x="899108" y="434340"/>
                    </a:cubicBezTo>
                    <a:cubicBezTo>
                      <a:pt x="906728" y="434340"/>
                      <a:pt x="914349" y="431800"/>
                      <a:pt x="920699" y="427990"/>
                    </a:cubicBezTo>
                    <a:lnTo>
                      <a:pt x="1183589" y="251460"/>
                    </a:lnTo>
                    <a:cubicBezTo>
                      <a:pt x="1193749" y="243840"/>
                      <a:pt x="1200099" y="232410"/>
                      <a:pt x="1200099" y="219710"/>
                    </a:cubicBezTo>
                    <a:cubicBezTo>
                      <a:pt x="1200099" y="207010"/>
                      <a:pt x="1193749" y="195580"/>
                      <a:pt x="1182319" y="187960"/>
                    </a:cubicBezTo>
                    <a:close/>
                  </a:path>
                </a:pathLst>
              </a:custGeom>
              <a:solidFill>
                <a:srgbClr val="FDDD0F"/>
              </a:solidFill>
            </p:spPr>
          </p:sp>
        </p:grp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56614" y="2332635"/>
            <a:ext cx="8144295" cy="613524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2234544" y="4610102"/>
            <a:ext cx="4340192" cy="4529612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5994856" y="-161925"/>
            <a:ext cx="6298287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FFFFFF"/>
                </a:solidFill>
                <a:latin typeface="Open Sans Extra Bold" panose="020B0906030804020204"/>
              </a:rPr>
              <a:t>Результат</a:t>
            </a:r>
            <a:endParaRPr lang="en-US" sz="9000">
              <a:solidFill>
                <a:srgbClr val="FFFFFF"/>
              </a:solidFill>
              <a:latin typeface="Open Sans Extra Bold" panose="020B09060308040202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77113" y="2237385"/>
            <a:ext cx="8055054" cy="1510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FFFF"/>
                </a:solidFill>
                <a:latin typeface="Open Sans" panose="020B0606030504020204"/>
              </a:rPr>
              <a:t>Добавление</a:t>
            </a:r>
            <a:endParaRPr lang="en-US" sz="5200">
              <a:solidFill>
                <a:srgbClr val="FFFFFF"/>
              </a:solidFill>
              <a:latin typeface="Open Sans" panose="020B0606030504020204"/>
            </a:endParaRPr>
          </a:p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Open Sans" panose="020B0606030504020204"/>
              </a:rPr>
              <a:t>Человек сам выбирает, что добавлять</a:t>
            </a:r>
            <a:endParaRPr lang="en-US" sz="3400">
              <a:solidFill>
                <a:srgbClr val="FFFFFF"/>
              </a:solidFill>
              <a:latin typeface="Open Sans" panose="020B0606030504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WPS Presentation</Application>
  <PresentationFormat>On-screen Show 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HK Grotesk Bold</vt:lpstr>
      <vt:lpstr>Segoe Print</vt:lpstr>
      <vt:lpstr>Open Sans Light Bold</vt:lpstr>
      <vt:lpstr>Arial</vt:lpstr>
      <vt:lpstr>Open Sans Extra Bold</vt:lpstr>
      <vt:lpstr>Open Sans Light</vt:lpstr>
      <vt:lpstr>Open Sans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Угадай слово</dc:title>
  <dc:creator/>
  <cp:lastModifiedBy>matve</cp:lastModifiedBy>
  <cp:revision>6</cp:revision>
  <dcterms:created xsi:type="dcterms:W3CDTF">2006-08-16T00:00:00Z</dcterms:created>
  <dcterms:modified xsi:type="dcterms:W3CDTF">2022-12-10T06:52:07Z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846C13C03E674D54A545C563974F10B2</vt:lpwstr>
  </property>
  <property fmtid="{D5CDD505-2E9C-101B-9397-08002B2CF9AE}" pid="3" name="KSOProductBuildVer">
    <vt:lpwstr>1033-11.2.0.11214</vt:lpwstr>
  </property>
</Properties>
</file>