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58300"/>
            <a:ext cx="4477385" cy="1028700"/>
          </a:xfrm>
          <a:custGeom>
            <a:avLst/>
            <a:gdLst/>
            <a:ahLst/>
            <a:cxnLst/>
            <a:rect l="l" t="t" r="r" b="b"/>
            <a:pathLst>
              <a:path w="4477385" h="1028700">
                <a:moveTo>
                  <a:pt x="4477381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361387" y="0"/>
                </a:lnTo>
                <a:lnTo>
                  <a:pt x="4477381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51692" y="0"/>
            <a:ext cx="3036570" cy="2799080"/>
          </a:xfrm>
          <a:custGeom>
            <a:avLst/>
            <a:gdLst/>
            <a:ahLst/>
            <a:cxnLst/>
            <a:rect l="l" t="t" r="r" b="b"/>
            <a:pathLst>
              <a:path w="3036569" h="2799080">
                <a:moveTo>
                  <a:pt x="0" y="0"/>
                </a:moveTo>
                <a:lnTo>
                  <a:pt x="3036308" y="0"/>
                </a:lnTo>
                <a:lnTo>
                  <a:pt x="3036307" y="2798802"/>
                </a:lnTo>
                <a:lnTo>
                  <a:pt x="0" y="0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35235" cy="1958339"/>
          </a:xfrm>
          <a:custGeom>
            <a:avLst/>
            <a:gdLst/>
            <a:ahLst/>
            <a:cxnLst/>
            <a:rect l="l" t="t" r="r" b="b"/>
            <a:pathLst>
              <a:path w="10135235" h="1958339">
                <a:moveTo>
                  <a:pt x="0" y="0"/>
                </a:moveTo>
                <a:lnTo>
                  <a:pt x="10134636" y="0"/>
                </a:lnTo>
                <a:lnTo>
                  <a:pt x="8559980" y="1958009"/>
                </a:lnTo>
                <a:lnTo>
                  <a:pt x="0" y="1958009"/>
                </a:lnTo>
                <a:lnTo>
                  <a:pt x="0" y="0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107" y="322294"/>
            <a:ext cx="6563995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317" y="2787398"/>
            <a:ext cx="16793365" cy="648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56180" y="0"/>
            <a:ext cx="10132060" cy="10287000"/>
            <a:chOff x="8156180" y="0"/>
            <a:chExt cx="1013206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8156180" y="0"/>
              <a:ext cx="10132060" cy="8142605"/>
            </a:xfrm>
            <a:custGeom>
              <a:avLst/>
              <a:gdLst/>
              <a:ahLst/>
              <a:cxnLst/>
              <a:rect l="l" t="t" r="r" b="b"/>
              <a:pathLst>
                <a:path w="10132060" h="8142605">
                  <a:moveTo>
                    <a:pt x="0" y="0"/>
                  </a:moveTo>
                  <a:lnTo>
                    <a:pt x="10131819" y="0"/>
                  </a:lnTo>
                  <a:lnTo>
                    <a:pt x="10131819" y="6945893"/>
                  </a:lnTo>
                  <a:lnTo>
                    <a:pt x="8833569" y="814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2051465"/>
              <a:ext cx="9144000" cy="823553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06847" y="6804594"/>
              <a:ext cx="7555865" cy="3482975"/>
            </a:xfrm>
            <a:custGeom>
              <a:avLst/>
              <a:gdLst/>
              <a:ahLst/>
              <a:cxnLst/>
              <a:rect l="l" t="t" r="r" b="b"/>
              <a:pathLst>
                <a:path w="7555865" h="3482975">
                  <a:moveTo>
                    <a:pt x="7555840" y="3482405"/>
                  </a:moveTo>
                  <a:lnTo>
                    <a:pt x="0" y="3482405"/>
                  </a:lnTo>
                  <a:lnTo>
                    <a:pt x="3777921" y="0"/>
                  </a:lnTo>
                  <a:lnTo>
                    <a:pt x="7555840" y="3482405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834" y="859566"/>
            <a:ext cx="4257674" cy="14954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04263" y="182543"/>
            <a:ext cx="4670425" cy="1625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410845">
              <a:lnSpc>
                <a:spcPct val="116700"/>
              </a:lnSpc>
              <a:spcBef>
                <a:spcPts val="95"/>
              </a:spcBef>
              <a:tabLst>
                <a:tab pos="2336800" algn="l"/>
              </a:tabLst>
            </a:pPr>
            <a:r>
              <a:rPr dirty="0" sz="3000" spc="-135">
                <a:latin typeface="Tahoma"/>
                <a:cs typeface="Tahoma"/>
              </a:rPr>
              <a:t>Department</a:t>
            </a:r>
            <a:r>
              <a:rPr dirty="0" sz="3000" spc="-8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of</a:t>
            </a:r>
            <a:r>
              <a:rPr dirty="0" sz="3000" spc="-150">
                <a:latin typeface="Tahoma"/>
                <a:cs typeface="Tahoma"/>
              </a:rPr>
              <a:t> </a:t>
            </a:r>
            <a:r>
              <a:rPr dirty="0" sz="3000" spc="-80">
                <a:latin typeface="Tahoma"/>
                <a:cs typeface="Tahoma"/>
              </a:rPr>
              <a:t>Artificial </a:t>
            </a:r>
            <a:r>
              <a:rPr dirty="0" sz="3000" spc="-10">
                <a:latin typeface="Tahoma"/>
                <a:cs typeface="Tahoma"/>
              </a:rPr>
              <a:t>Intelligence</a:t>
            </a:r>
            <a:r>
              <a:rPr dirty="0" sz="3000">
                <a:latin typeface="Tahoma"/>
                <a:cs typeface="Tahoma"/>
              </a:rPr>
              <a:t>	</a:t>
            </a:r>
            <a:r>
              <a:rPr dirty="0" sz="3000" spc="-50">
                <a:latin typeface="Tahoma"/>
                <a:cs typeface="Tahoma"/>
              </a:rPr>
              <a:t>and</a:t>
            </a:r>
            <a:r>
              <a:rPr dirty="0" sz="3000" spc="-165">
                <a:latin typeface="Tahoma"/>
                <a:cs typeface="Tahoma"/>
              </a:rPr>
              <a:t> </a:t>
            </a:r>
            <a:r>
              <a:rPr dirty="0" sz="3000" spc="-85">
                <a:latin typeface="Tahoma"/>
                <a:cs typeface="Tahoma"/>
              </a:rPr>
              <a:t>Machine</a:t>
            </a:r>
            <a:endParaRPr sz="30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3000" spc="-10">
                <a:latin typeface="Tahoma"/>
                <a:cs typeface="Tahoma"/>
              </a:rPr>
              <a:t>Learning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9134" y="4133623"/>
            <a:ext cx="8250555" cy="34632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2700" marR="5080">
              <a:lnSpc>
                <a:spcPts val="7300"/>
              </a:lnSpc>
              <a:spcBef>
                <a:spcPts val="370"/>
              </a:spcBef>
            </a:pPr>
            <a:r>
              <a:rPr dirty="0" sz="6100" spc="-415" b="1">
                <a:solidFill>
                  <a:srgbClr val="292E3A"/>
                </a:solidFill>
                <a:latin typeface="Verdana"/>
                <a:cs typeface="Verdana"/>
              </a:rPr>
              <a:t>Crafting</a:t>
            </a:r>
            <a:r>
              <a:rPr dirty="0" sz="6100" spc="-44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655" b="1">
                <a:solidFill>
                  <a:srgbClr val="292E3A"/>
                </a:solidFill>
                <a:latin typeface="Verdana"/>
                <a:cs typeface="Verdana"/>
              </a:rPr>
              <a:t>a</a:t>
            </a:r>
            <a:r>
              <a:rPr dirty="0" sz="6100" spc="-44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425" b="1">
                <a:solidFill>
                  <a:srgbClr val="292E3A"/>
                </a:solidFill>
                <a:latin typeface="Verdana"/>
                <a:cs typeface="Verdana"/>
              </a:rPr>
              <a:t>Secure</a:t>
            </a:r>
            <a:r>
              <a:rPr dirty="0" sz="6100" spc="-44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595" b="1">
                <a:solidFill>
                  <a:srgbClr val="292E3A"/>
                </a:solidFill>
                <a:latin typeface="Verdana"/>
                <a:cs typeface="Verdana"/>
              </a:rPr>
              <a:t>and</a:t>
            </a:r>
            <a:r>
              <a:rPr dirty="0" sz="6100" spc="-21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555" b="1">
                <a:solidFill>
                  <a:srgbClr val="292E3A"/>
                </a:solidFill>
                <a:latin typeface="Verdana"/>
                <a:cs typeface="Verdana"/>
              </a:rPr>
              <a:t>Seamless</a:t>
            </a:r>
            <a:r>
              <a:rPr dirty="0" sz="6100" spc="-44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495" b="1">
                <a:solidFill>
                  <a:srgbClr val="292E3A"/>
                </a:solidFill>
                <a:latin typeface="Verdana"/>
                <a:cs typeface="Verdana"/>
              </a:rPr>
              <a:t>Future</a:t>
            </a:r>
            <a:r>
              <a:rPr dirty="0" sz="6100" spc="-440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610" b="1">
                <a:solidFill>
                  <a:srgbClr val="292E3A"/>
                </a:solidFill>
                <a:latin typeface="Verdana"/>
                <a:cs typeface="Verdana"/>
              </a:rPr>
              <a:t>with</a:t>
            </a:r>
            <a:r>
              <a:rPr dirty="0" sz="6100" spc="-315" b="1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dirty="0" sz="6100" spc="-430" b="1">
                <a:solidFill>
                  <a:srgbClr val="A20D20"/>
                </a:solidFill>
                <a:latin typeface="Verdana"/>
                <a:cs typeface="Verdana"/>
              </a:rPr>
              <a:t>Facial</a:t>
            </a:r>
            <a:r>
              <a:rPr dirty="0" sz="6100" spc="-440" b="1">
                <a:solidFill>
                  <a:srgbClr val="A20D20"/>
                </a:solidFill>
                <a:latin typeface="Verdana"/>
                <a:cs typeface="Verdana"/>
              </a:rPr>
              <a:t> </a:t>
            </a:r>
            <a:r>
              <a:rPr dirty="0" sz="6100" spc="-475" b="1">
                <a:solidFill>
                  <a:srgbClr val="A20D20"/>
                </a:solidFill>
                <a:latin typeface="Verdana"/>
                <a:cs typeface="Verdana"/>
              </a:rPr>
              <a:t>Recognition</a:t>
            </a:r>
            <a:endParaRPr sz="6100">
              <a:latin typeface="Verdana"/>
              <a:cs typeface="Verdana"/>
            </a:endParaRPr>
          </a:p>
          <a:p>
            <a:pPr marL="199390">
              <a:lnSpc>
                <a:spcPct val="100000"/>
              </a:lnSpc>
              <a:spcBef>
                <a:spcPts val="1655"/>
              </a:spcBef>
            </a:pPr>
            <a:r>
              <a:rPr dirty="0" sz="2700">
                <a:solidFill>
                  <a:srgbClr val="292E3A"/>
                </a:solidFill>
                <a:latin typeface="Consolas"/>
                <a:cs typeface="Consolas"/>
              </a:rPr>
              <a:t>Artificial</a:t>
            </a:r>
            <a:r>
              <a:rPr dirty="0" sz="2700" spc="-275">
                <a:solidFill>
                  <a:srgbClr val="292E3A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292E3A"/>
                </a:solidFill>
                <a:latin typeface="Consolas"/>
                <a:cs typeface="Consolas"/>
              </a:rPr>
              <a:t>Intelligence</a:t>
            </a:r>
            <a:r>
              <a:rPr dirty="0" sz="2700" spc="-270">
                <a:solidFill>
                  <a:srgbClr val="292E3A"/>
                </a:solidFill>
                <a:latin typeface="Consolas"/>
                <a:cs typeface="Consolas"/>
              </a:rPr>
              <a:t> </a:t>
            </a:r>
            <a:r>
              <a:rPr dirty="0" sz="2700">
                <a:solidFill>
                  <a:srgbClr val="292E3A"/>
                </a:solidFill>
                <a:latin typeface="Consolas"/>
                <a:cs typeface="Consolas"/>
              </a:rPr>
              <a:t>Mini</a:t>
            </a:r>
            <a:r>
              <a:rPr dirty="0" sz="2700" spc="-270">
                <a:solidFill>
                  <a:srgbClr val="292E3A"/>
                </a:solidFill>
                <a:latin typeface="Consolas"/>
                <a:cs typeface="Consolas"/>
              </a:rPr>
              <a:t> </a:t>
            </a:r>
            <a:r>
              <a:rPr dirty="0" sz="2700" spc="-10">
                <a:solidFill>
                  <a:srgbClr val="292E3A"/>
                </a:solidFill>
                <a:latin typeface="Consolas"/>
                <a:cs typeface="Consolas"/>
              </a:rPr>
              <a:t>Project</a:t>
            </a:r>
            <a:endParaRPr sz="2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7382" y="2642318"/>
            <a:ext cx="12011023" cy="7134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65231"/>
            <a:ext cx="925322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50" algn="l"/>
              </a:tabLst>
            </a:pPr>
            <a:r>
              <a:rPr dirty="0" spc="-850">
                <a:solidFill>
                  <a:srgbClr val="A20D20"/>
                </a:solidFill>
              </a:rPr>
              <a:t>Sample</a:t>
            </a:r>
            <a:r>
              <a:rPr dirty="0">
                <a:solidFill>
                  <a:srgbClr val="A20D20"/>
                </a:solidFill>
              </a:rPr>
              <a:t>	</a:t>
            </a:r>
            <a:r>
              <a:rPr dirty="0" spc="-630">
                <a:solidFill>
                  <a:srgbClr val="A20D20"/>
                </a:solidFill>
              </a:rPr>
              <a:t>Output-</a:t>
            </a:r>
            <a:r>
              <a:rPr dirty="0" spc="-605">
                <a:solidFill>
                  <a:srgbClr val="A20D20"/>
                </a:solidFill>
              </a:rPr>
              <a:t> </a:t>
            </a:r>
            <a:r>
              <a:rPr dirty="0" spc="-2185">
                <a:solidFill>
                  <a:srgbClr val="A20D20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755" y="2798921"/>
            <a:ext cx="10382249" cy="6162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65231"/>
            <a:ext cx="95770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50" algn="l"/>
              </a:tabLst>
            </a:pPr>
            <a:r>
              <a:rPr dirty="0" spc="-850">
                <a:solidFill>
                  <a:srgbClr val="A20D20"/>
                </a:solidFill>
              </a:rPr>
              <a:t>Sample</a:t>
            </a:r>
            <a:r>
              <a:rPr dirty="0">
                <a:solidFill>
                  <a:srgbClr val="A20D20"/>
                </a:solidFill>
              </a:rPr>
              <a:t>	</a:t>
            </a:r>
            <a:r>
              <a:rPr dirty="0" spc="-630">
                <a:solidFill>
                  <a:srgbClr val="A20D20"/>
                </a:solidFill>
              </a:rPr>
              <a:t>Output-</a:t>
            </a:r>
            <a:r>
              <a:rPr dirty="0" spc="-605">
                <a:solidFill>
                  <a:srgbClr val="A20D20"/>
                </a:solidFill>
              </a:rPr>
              <a:t> </a:t>
            </a:r>
            <a:r>
              <a:rPr dirty="0" spc="-2160">
                <a:solidFill>
                  <a:srgbClr val="A20D20"/>
                </a:solidFill>
              </a:rPr>
              <a:t>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8107" y="2098831"/>
            <a:ext cx="17206595" cy="72974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941705" indent="-514984">
              <a:lnSpc>
                <a:spcPct val="100000"/>
              </a:lnSpc>
              <a:spcBef>
                <a:spcPts val="1010"/>
              </a:spcBef>
              <a:buFont typeface="Tahoma"/>
              <a:buAutoNum type="arabicPeriod"/>
              <a:tabLst>
                <a:tab pos="941705" algn="l"/>
              </a:tabLst>
            </a:pPr>
            <a:r>
              <a:rPr dirty="0" sz="4300" spc="135" b="1">
                <a:latin typeface="Tahoma"/>
                <a:cs typeface="Tahoma"/>
              </a:rPr>
              <a:t>Access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75" b="1">
                <a:latin typeface="Tahoma"/>
                <a:cs typeface="Tahoma"/>
              </a:rPr>
              <a:t>Control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85" b="1">
                <a:latin typeface="Tahoma"/>
                <a:cs typeface="Tahoma"/>
              </a:rPr>
              <a:t>and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10" b="1">
                <a:latin typeface="Tahoma"/>
                <a:cs typeface="Tahoma"/>
              </a:rPr>
              <a:t>Security:</a:t>
            </a:r>
            <a:endParaRPr sz="4300">
              <a:latin typeface="Tahoma"/>
              <a:cs typeface="Tahoma"/>
            </a:endParaRPr>
          </a:p>
          <a:p>
            <a:pPr marL="12700" marR="1012190" indent="2449195">
              <a:lnSpc>
                <a:spcPct val="116300"/>
              </a:lnSpc>
              <a:spcBef>
                <a:spcPts val="75"/>
              </a:spcBef>
            </a:pPr>
            <a:r>
              <a:rPr dirty="0" sz="4300" spc="-50">
                <a:latin typeface="Tahoma"/>
                <a:cs typeface="Tahoma"/>
              </a:rPr>
              <a:t>Implement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65">
                <a:latin typeface="Tahoma"/>
                <a:cs typeface="Tahoma"/>
              </a:rPr>
              <a:t>face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recognition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-20">
                <a:latin typeface="Tahoma"/>
                <a:cs typeface="Tahoma"/>
              </a:rPr>
              <a:t>for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80">
                <a:latin typeface="Tahoma"/>
                <a:cs typeface="Tahoma"/>
              </a:rPr>
              <a:t>secure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180">
                <a:latin typeface="Tahoma"/>
                <a:cs typeface="Tahoma"/>
              </a:rPr>
              <a:t>access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-25">
                <a:latin typeface="Tahoma"/>
                <a:cs typeface="Tahoma"/>
              </a:rPr>
              <a:t>to </a:t>
            </a:r>
            <a:r>
              <a:rPr dirty="0" sz="4300">
                <a:latin typeface="Tahoma"/>
                <a:cs typeface="Tahoma"/>
              </a:rPr>
              <a:t>buildings,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rooms,or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computer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 spc="85">
                <a:latin typeface="Tahoma"/>
                <a:cs typeface="Tahoma"/>
              </a:rPr>
              <a:t>systems.Enhance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 spc="-25">
                <a:latin typeface="Tahoma"/>
                <a:cs typeface="Tahoma"/>
              </a:rPr>
              <a:t>traditional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security </a:t>
            </a:r>
            <a:r>
              <a:rPr dirty="0" sz="4300" spc="80">
                <a:latin typeface="Tahoma"/>
                <a:cs typeface="Tahoma"/>
              </a:rPr>
              <a:t>systems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by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 spc="-25">
                <a:latin typeface="Tahoma"/>
                <a:cs typeface="Tahoma"/>
              </a:rPr>
              <a:t>integrating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facial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recognition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 spc="-20">
                <a:latin typeface="Tahoma"/>
                <a:cs typeface="Tahoma"/>
              </a:rPr>
              <a:t>for</a:t>
            </a:r>
            <a:r>
              <a:rPr dirty="0" sz="4300" spc="-14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more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robust authentication</a:t>
            </a:r>
            <a:endParaRPr sz="4300">
              <a:latin typeface="Tahoma"/>
              <a:cs typeface="Tahoma"/>
            </a:endParaRPr>
          </a:p>
          <a:p>
            <a:pPr marL="967105" indent="-508000">
              <a:lnSpc>
                <a:spcPct val="100000"/>
              </a:lnSpc>
              <a:spcBef>
                <a:spcPts val="4540"/>
              </a:spcBef>
              <a:buSzPct val="97560"/>
              <a:buAutoNum type="arabicPeriod" startAt="2"/>
              <a:tabLst>
                <a:tab pos="967105" algn="l"/>
              </a:tabLst>
            </a:pPr>
            <a:r>
              <a:rPr dirty="0" sz="4100" spc="-65" b="1">
                <a:latin typeface="Tahoma"/>
                <a:cs typeface="Tahoma"/>
              </a:rPr>
              <a:t>Attendance</a:t>
            </a:r>
            <a:r>
              <a:rPr dirty="0" sz="4100" spc="-235" b="1">
                <a:latin typeface="Tahoma"/>
                <a:cs typeface="Tahoma"/>
              </a:rPr>
              <a:t> </a:t>
            </a:r>
            <a:r>
              <a:rPr dirty="0" sz="4100" spc="-10" b="1">
                <a:latin typeface="Tahoma"/>
                <a:cs typeface="Tahoma"/>
              </a:rPr>
              <a:t>Tracking:</a:t>
            </a:r>
            <a:endParaRPr sz="4100">
              <a:latin typeface="Tahoma"/>
              <a:cs typeface="Tahoma"/>
            </a:endParaRPr>
          </a:p>
          <a:p>
            <a:pPr marL="86360" marR="5080" indent="2251075">
              <a:lnSpc>
                <a:spcPct val="116100"/>
              </a:lnSpc>
              <a:spcBef>
                <a:spcPts val="95"/>
              </a:spcBef>
            </a:pPr>
            <a:r>
              <a:rPr dirty="0" sz="4200">
                <a:latin typeface="Tahoma"/>
                <a:cs typeface="Tahoma"/>
              </a:rPr>
              <a:t>Streamline</a:t>
            </a:r>
            <a:r>
              <a:rPr dirty="0" sz="4200" spc="17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attendance</a:t>
            </a:r>
            <a:r>
              <a:rPr dirty="0" sz="4200" spc="17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management</a:t>
            </a:r>
            <a:r>
              <a:rPr dirty="0" sz="4200" spc="17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in</a:t>
            </a:r>
            <a:r>
              <a:rPr dirty="0" sz="4200" spc="17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educational</a:t>
            </a:r>
            <a:r>
              <a:rPr dirty="0" sz="4200" spc="175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institutions </a:t>
            </a:r>
            <a:r>
              <a:rPr dirty="0" sz="4200">
                <a:latin typeface="Tahoma"/>
                <a:cs typeface="Tahoma"/>
              </a:rPr>
              <a:t>or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 spc="65">
                <a:latin typeface="Tahoma"/>
                <a:cs typeface="Tahoma"/>
              </a:rPr>
              <a:t>workplaces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by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50">
                <a:latin typeface="Tahoma"/>
                <a:cs typeface="Tahoma"/>
              </a:rPr>
              <a:t>using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 spc="75">
                <a:latin typeface="Tahoma"/>
                <a:cs typeface="Tahoma"/>
              </a:rPr>
              <a:t>face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recognition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for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automated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attendance tracking.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8107" y="2253725"/>
            <a:ext cx="16243300" cy="671893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777875" indent="-532130">
              <a:lnSpc>
                <a:spcPct val="100000"/>
              </a:lnSpc>
              <a:spcBef>
                <a:spcPts val="1010"/>
              </a:spcBef>
              <a:buSzPct val="97674"/>
              <a:buAutoNum type="arabicPeriod" startAt="3"/>
              <a:tabLst>
                <a:tab pos="777875" algn="l"/>
              </a:tabLst>
            </a:pPr>
            <a:r>
              <a:rPr dirty="0" sz="4300" spc="135" b="1">
                <a:latin typeface="Tahoma"/>
                <a:cs typeface="Tahoma"/>
              </a:rPr>
              <a:t>Access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75" b="1">
                <a:latin typeface="Tahoma"/>
                <a:cs typeface="Tahoma"/>
              </a:rPr>
              <a:t>Control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85" b="1">
                <a:latin typeface="Tahoma"/>
                <a:cs typeface="Tahoma"/>
              </a:rPr>
              <a:t>and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10" b="1">
                <a:latin typeface="Tahoma"/>
                <a:cs typeface="Tahoma"/>
              </a:rPr>
              <a:t>Security:</a:t>
            </a:r>
            <a:endParaRPr sz="4300">
              <a:latin typeface="Tahoma"/>
              <a:cs typeface="Tahoma"/>
            </a:endParaRPr>
          </a:p>
          <a:p>
            <a:pPr marL="12700" marR="5080" indent="2449195">
              <a:lnSpc>
                <a:spcPct val="116300"/>
              </a:lnSpc>
              <a:spcBef>
                <a:spcPts val="75"/>
              </a:spcBef>
            </a:pPr>
            <a:r>
              <a:rPr dirty="0" sz="4300" spc="-80">
                <a:latin typeface="Tahoma"/>
                <a:cs typeface="Tahoma"/>
              </a:rPr>
              <a:t>Integrate</a:t>
            </a:r>
            <a:r>
              <a:rPr dirty="0" sz="4300" spc="-160">
                <a:latin typeface="Tahoma"/>
                <a:cs typeface="Tahoma"/>
              </a:rPr>
              <a:t> </a:t>
            </a:r>
            <a:r>
              <a:rPr dirty="0" sz="4300" spc="65">
                <a:latin typeface="Tahoma"/>
                <a:cs typeface="Tahoma"/>
              </a:rPr>
              <a:t>face</a:t>
            </a:r>
            <a:r>
              <a:rPr dirty="0" sz="4300" spc="-15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recognition</a:t>
            </a:r>
            <a:r>
              <a:rPr dirty="0" sz="4300" spc="-155">
                <a:latin typeface="Tahoma"/>
                <a:cs typeface="Tahoma"/>
              </a:rPr>
              <a:t> </a:t>
            </a:r>
            <a:r>
              <a:rPr dirty="0" sz="4300" spc="180">
                <a:latin typeface="Tahoma"/>
                <a:cs typeface="Tahoma"/>
              </a:rPr>
              <a:t>as</a:t>
            </a:r>
            <a:r>
              <a:rPr dirty="0" sz="4300" spc="-155">
                <a:latin typeface="Tahoma"/>
                <a:cs typeface="Tahoma"/>
              </a:rPr>
              <a:t> </a:t>
            </a:r>
            <a:r>
              <a:rPr dirty="0" sz="4300" spc="135">
                <a:latin typeface="Tahoma"/>
                <a:cs typeface="Tahoma"/>
              </a:rPr>
              <a:t>a</a:t>
            </a:r>
            <a:r>
              <a:rPr dirty="0" sz="4300" spc="-15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biometric</a:t>
            </a:r>
            <a:r>
              <a:rPr dirty="0" sz="4300" spc="-15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authentication </a:t>
            </a:r>
            <a:r>
              <a:rPr dirty="0" sz="4300">
                <a:latin typeface="Tahoma"/>
                <a:cs typeface="Tahoma"/>
              </a:rPr>
              <a:t>method</a:t>
            </a:r>
            <a:r>
              <a:rPr dirty="0" sz="4300" spc="-125">
                <a:latin typeface="Tahoma"/>
                <a:cs typeface="Tahoma"/>
              </a:rPr>
              <a:t> </a:t>
            </a:r>
            <a:r>
              <a:rPr dirty="0" sz="4300" spc="-20">
                <a:latin typeface="Tahoma"/>
                <a:cs typeface="Tahoma"/>
              </a:rPr>
              <a:t>for</a:t>
            </a:r>
            <a:r>
              <a:rPr dirty="0" sz="4300" spc="-12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smartphones,</a:t>
            </a:r>
            <a:r>
              <a:rPr dirty="0" sz="4300" spc="-12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computers,</a:t>
            </a:r>
            <a:r>
              <a:rPr dirty="0" sz="4300" spc="-12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or</a:t>
            </a:r>
            <a:r>
              <a:rPr dirty="0" sz="4300" spc="-12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online</a:t>
            </a:r>
            <a:r>
              <a:rPr dirty="0" sz="4300" spc="-120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platforms,</a:t>
            </a:r>
            <a:r>
              <a:rPr dirty="0" sz="4300" spc="-12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providing </a:t>
            </a:r>
            <a:r>
              <a:rPr dirty="0" sz="4300" spc="135">
                <a:latin typeface="Tahoma"/>
                <a:cs typeface="Tahoma"/>
              </a:rPr>
              <a:t>a</a:t>
            </a:r>
            <a:r>
              <a:rPr dirty="0" sz="4300" spc="-10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more</a:t>
            </a:r>
            <a:r>
              <a:rPr dirty="0" sz="4300" spc="-100">
                <a:latin typeface="Tahoma"/>
                <a:cs typeface="Tahoma"/>
              </a:rPr>
              <a:t> </a:t>
            </a:r>
            <a:r>
              <a:rPr dirty="0" sz="4300" spc="80">
                <a:latin typeface="Tahoma"/>
                <a:cs typeface="Tahoma"/>
              </a:rPr>
              <a:t>secure</a:t>
            </a:r>
            <a:r>
              <a:rPr dirty="0" sz="4300" spc="-100">
                <a:latin typeface="Tahoma"/>
                <a:cs typeface="Tahoma"/>
              </a:rPr>
              <a:t> </a:t>
            </a:r>
            <a:r>
              <a:rPr dirty="0" sz="4300" spc="55">
                <a:latin typeface="Tahoma"/>
                <a:cs typeface="Tahoma"/>
              </a:rPr>
              <a:t>and</a:t>
            </a:r>
            <a:r>
              <a:rPr dirty="0" sz="4300" spc="-10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convenient</a:t>
            </a:r>
            <a:r>
              <a:rPr dirty="0" sz="4300" spc="-9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login</a:t>
            </a:r>
            <a:r>
              <a:rPr dirty="0" sz="4300" spc="-100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experience.</a:t>
            </a: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4300">
              <a:latin typeface="Tahoma"/>
              <a:cs typeface="Tahoma"/>
            </a:endParaRPr>
          </a:p>
          <a:p>
            <a:pPr marL="873760" indent="-499745">
              <a:lnSpc>
                <a:spcPct val="100000"/>
              </a:lnSpc>
              <a:buSzPct val="97530"/>
              <a:buAutoNum type="arabicPeriod" startAt="4"/>
              <a:tabLst>
                <a:tab pos="873760" algn="l"/>
              </a:tabLst>
            </a:pPr>
            <a:r>
              <a:rPr dirty="0" sz="4050" spc="-60" b="1">
                <a:latin typeface="Tahoma"/>
                <a:cs typeface="Tahoma"/>
              </a:rPr>
              <a:t>Customer</a:t>
            </a:r>
            <a:r>
              <a:rPr dirty="0" sz="4050" spc="-175" b="1">
                <a:latin typeface="Tahoma"/>
                <a:cs typeface="Tahoma"/>
              </a:rPr>
              <a:t> </a:t>
            </a:r>
            <a:r>
              <a:rPr dirty="0" sz="4050" spc="-130" b="1">
                <a:latin typeface="Tahoma"/>
                <a:cs typeface="Tahoma"/>
              </a:rPr>
              <a:t>Verification</a:t>
            </a:r>
            <a:r>
              <a:rPr dirty="0" sz="4050" spc="-170" b="1">
                <a:latin typeface="Tahoma"/>
                <a:cs typeface="Tahoma"/>
              </a:rPr>
              <a:t> </a:t>
            </a:r>
            <a:r>
              <a:rPr dirty="0" sz="4050" spc="-95" b="1">
                <a:latin typeface="Tahoma"/>
                <a:cs typeface="Tahoma"/>
              </a:rPr>
              <a:t>in</a:t>
            </a:r>
            <a:r>
              <a:rPr dirty="0" sz="4050" spc="-170" b="1">
                <a:latin typeface="Tahoma"/>
                <a:cs typeface="Tahoma"/>
              </a:rPr>
              <a:t> </a:t>
            </a:r>
            <a:r>
              <a:rPr dirty="0" sz="4050" spc="-100" b="1">
                <a:latin typeface="Tahoma"/>
                <a:cs typeface="Tahoma"/>
              </a:rPr>
              <a:t>Banking</a:t>
            </a:r>
            <a:r>
              <a:rPr dirty="0" sz="4050" spc="-170" b="1">
                <a:latin typeface="Tahoma"/>
                <a:cs typeface="Tahoma"/>
              </a:rPr>
              <a:t> </a:t>
            </a:r>
            <a:r>
              <a:rPr dirty="0" sz="4050" spc="-85" b="1">
                <a:latin typeface="Tahoma"/>
                <a:cs typeface="Tahoma"/>
              </a:rPr>
              <a:t>and</a:t>
            </a:r>
            <a:r>
              <a:rPr dirty="0" sz="4050" spc="-170" b="1">
                <a:latin typeface="Tahoma"/>
                <a:cs typeface="Tahoma"/>
              </a:rPr>
              <a:t> </a:t>
            </a:r>
            <a:r>
              <a:rPr dirty="0" sz="4050" spc="-10" b="1">
                <a:latin typeface="Tahoma"/>
                <a:cs typeface="Tahoma"/>
              </a:rPr>
              <a:t>Finance:</a:t>
            </a:r>
            <a:endParaRPr sz="4050">
              <a:latin typeface="Tahoma"/>
              <a:cs typeface="Tahoma"/>
            </a:endParaRPr>
          </a:p>
          <a:p>
            <a:pPr marL="12700" marR="194945" indent="2260600">
              <a:lnSpc>
                <a:spcPct val="117600"/>
              </a:lnSpc>
              <a:spcBef>
                <a:spcPts val="30"/>
              </a:spcBef>
            </a:pPr>
            <a:r>
              <a:rPr dirty="0" sz="4200">
                <a:latin typeface="Tahoma"/>
                <a:cs typeface="Tahoma"/>
              </a:rPr>
              <a:t>Utilize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 spc="80">
                <a:latin typeface="Tahoma"/>
                <a:cs typeface="Tahoma"/>
              </a:rPr>
              <a:t>face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recognition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for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 spc="45">
                <a:latin typeface="Tahoma"/>
                <a:cs typeface="Tahoma"/>
              </a:rPr>
              <a:t>customer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 spc="-20">
                <a:latin typeface="Tahoma"/>
                <a:cs typeface="Tahoma"/>
              </a:rPr>
              <a:t>identity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verification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 spc="-25">
                <a:latin typeface="Tahoma"/>
                <a:cs typeface="Tahoma"/>
              </a:rPr>
              <a:t>in </a:t>
            </a:r>
            <a:r>
              <a:rPr dirty="0" sz="4200">
                <a:latin typeface="Tahoma"/>
                <a:cs typeface="Tahoma"/>
              </a:rPr>
              <a:t>banking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 spc="75">
                <a:latin typeface="Tahoma"/>
                <a:cs typeface="Tahoma"/>
              </a:rPr>
              <a:t>and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financial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institutions,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reducing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the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risk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of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fraud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 spc="50">
                <a:latin typeface="Tahoma"/>
                <a:cs typeface="Tahoma"/>
              </a:rPr>
              <a:t>and </a:t>
            </a:r>
            <a:r>
              <a:rPr dirty="0" sz="4200" spc="60">
                <a:latin typeface="Tahoma"/>
                <a:cs typeface="Tahoma"/>
              </a:rPr>
              <a:t>enhancing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 spc="65">
                <a:latin typeface="Tahoma"/>
                <a:cs typeface="Tahoma"/>
              </a:rPr>
              <a:t>account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security.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8107" y="2168659"/>
            <a:ext cx="16661765" cy="7077709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930910" indent="-532130">
              <a:lnSpc>
                <a:spcPct val="100000"/>
              </a:lnSpc>
              <a:spcBef>
                <a:spcPts val="1010"/>
              </a:spcBef>
              <a:buSzPct val="97674"/>
              <a:buAutoNum type="arabicPeriod" startAt="5"/>
              <a:tabLst>
                <a:tab pos="930910" algn="l"/>
              </a:tabLst>
            </a:pPr>
            <a:r>
              <a:rPr dirty="0" sz="4300" spc="-155" b="1">
                <a:latin typeface="Tahoma"/>
                <a:cs typeface="Tahoma"/>
              </a:rPr>
              <a:t>Retail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10" b="1">
                <a:latin typeface="Tahoma"/>
                <a:cs typeface="Tahoma"/>
              </a:rPr>
              <a:t>Analytics:</a:t>
            </a:r>
            <a:endParaRPr sz="4300">
              <a:latin typeface="Tahoma"/>
              <a:cs typeface="Tahoma"/>
            </a:endParaRPr>
          </a:p>
          <a:p>
            <a:pPr marL="12700" marR="233679" indent="2143125">
              <a:lnSpc>
                <a:spcPct val="117000"/>
              </a:lnSpc>
              <a:spcBef>
                <a:spcPts val="40"/>
              </a:spcBef>
            </a:pPr>
            <a:r>
              <a:rPr dirty="0" sz="4300" spc="-50">
                <a:latin typeface="Tahoma"/>
                <a:cs typeface="Tahoma"/>
              </a:rPr>
              <a:t>Implement</a:t>
            </a:r>
            <a:r>
              <a:rPr dirty="0" sz="4300" spc="-16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facial</a:t>
            </a:r>
            <a:r>
              <a:rPr dirty="0" sz="4300" spc="-16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recognition</a:t>
            </a:r>
            <a:r>
              <a:rPr dirty="0" sz="4300" spc="-16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to</a:t>
            </a:r>
            <a:r>
              <a:rPr dirty="0" sz="4300" spc="-160">
                <a:latin typeface="Tahoma"/>
                <a:cs typeface="Tahoma"/>
              </a:rPr>
              <a:t> </a:t>
            </a:r>
            <a:r>
              <a:rPr dirty="0" sz="4300" spc="80">
                <a:latin typeface="Tahoma"/>
                <a:cs typeface="Tahoma"/>
              </a:rPr>
              <a:t>analyze</a:t>
            </a:r>
            <a:r>
              <a:rPr dirty="0" sz="4300" spc="-16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customer </a:t>
            </a:r>
            <a:r>
              <a:rPr dirty="0" sz="4300" spc="55">
                <a:latin typeface="Tahoma"/>
                <a:cs typeface="Tahoma"/>
              </a:rPr>
              <a:t>demographics</a:t>
            </a:r>
            <a:r>
              <a:rPr dirty="0" sz="4300" spc="-150">
                <a:latin typeface="Tahoma"/>
                <a:cs typeface="Tahoma"/>
              </a:rPr>
              <a:t> </a:t>
            </a:r>
            <a:r>
              <a:rPr dirty="0" sz="4300" spc="55">
                <a:latin typeface="Tahoma"/>
                <a:cs typeface="Tahoma"/>
              </a:rPr>
              <a:t>and</a:t>
            </a:r>
            <a:r>
              <a:rPr dirty="0" sz="4300" spc="-15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behavior</a:t>
            </a:r>
            <a:r>
              <a:rPr dirty="0" sz="4300" spc="-15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in</a:t>
            </a:r>
            <a:r>
              <a:rPr dirty="0" sz="4300" spc="-14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retail</a:t>
            </a:r>
            <a:r>
              <a:rPr dirty="0" sz="4300" spc="-15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environments,</a:t>
            </a:r>
            <a:r>
              <a:rPr dirty="0" sz="4300" spc="-150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enabling </a:t>
            </a:r>
            <a:r>
              <a:rPr dirty="0" sz="4300">
                <a:latin typeface="Tahoma"/>
                <a:cs typeface="Tahoma"/>
              </a:rPr>
              <a:t>targeted</a:t>
            </a:r>
            <a:r>
              <a:rPr dirty="0" sz="4300" spc="-13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marketing</a:t>
            </a:r>
            <a:r>
              <a:rPr dirty="0" sz="4300" spc="-13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strategies</a:t>
            </a:r>
            <a:r>
              <a:rPr dirty="0" sz="4300" spc="-130">
                <a:latin typeface="Tahoma"/>
                <a:cs typeface="Tahoma"/>
              </a:rPr>
              <a:t> </a:t>
            </a:r>
            <a:r>
              <a:rPr dirty="0" sz="4300" spc="55">
                <a:latin typeface="Tahoma"/>
                <a:cs typeface="Tahoma"/>
              </a:rPr>
              <a:t>and</a:t>
            </a:r>
            <a:r>
              <a:rPr dirty="0" sz="4300" spc="-13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improving</a:t>
            </a:r>
            <a:r>
              <a:rPr dirty="0" sz="4300" spc="-13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customer</a:t>
            </a:r>
            <a:r>
              <a:rPr dirty="0" sz="4300" spc="-130">
                <a:latin typeface="Tahoma"/>
                <a:cs typeface="Tahoma"/>
              </a:rPr>
              <a:t> </a:t>
            </a:r>
            <a:r>
              <a:rPr dirty="0" sz="4300" spc="40">
                <a:latin typeface="Tahoma"/>
                <a:cs typeface="Tahoma"/>
              </a:rPr>
              <a:t>experiences.</a:t>
            </a: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65"/>
              </a:spcBef>
            </a:pPr>
            <a:endParaRPr sz="4300">
              <a:latin typeface="Tahoma"/>
              <a:cs typeface="Tahoma"/>
            </a:endParaRPr>
          </a:p>
          <a:p>
            <a:pPr marL="1017905" indent="-499745">
              <a:lnSpc>
                <a:spcPct val="100000"/>
              </a:lnSpc>
              <a:buSzPct val="97530"/>
              <a:buAutoNum type="arabicPeriod" startAt="6"/>
              <a:tabLst>
                <a:tab pos="1017905" algn="l"/>
              </a:tabLst>
            </a:pPr>
            <a:r>
              <a:rPr dirty="0" sz="4050" spc="-110" b="1">
                <a:latin typeface="Tahoma"/>
                <a:cs typeface="Tahoma"/>
              </a:rPr>
              <a:t>Law</a:t>
            </a:r>
            <a:r>
              <a:rPr dirty="0" sz="4050" spc="-190" b="1">
                <a:latin typeface="Tahoma"/>
                <a:cs typeface="Tahoma"/>
              </a:rPr>
              <a:t> </a:t>
            </a:r>
            <a:r>
              <a:rPr dirty="0" sz="4050" spc="-95" b="1">
                <a:latin typeface="Tahoma"/>
                <a:cs typeface="Tahoma"/>
              </a:rPr>
              <a:t>Enforcement</a:t>
            </a:r>
            <a:r>
              <a:rPr dirty="0" sz="4050" spc="-200" b="1">
                <a:latin typeface="Tahoma"/>
                <a:cs typeface="Tahoma"/>
              </a:rPr>
              <a:t> </a:t>
            </a:r>
            <a:r>
              <a:rPr dirty="0" sz="4050" spc="-85" b="1">
                <a:latin typeface="Tahoma"/>
                <a:cs typeface="Tahoma"/>
              </a:rPr>
              <a:t>and</a:t>
            </a:r>
            <a:r>
              <a:rPr dirty="0" sz="4050" spc="-190" b="1">
                <a:latin typeface="Tahoma"/>
                <a:cs typeface="Tahoma"/>
              </a:rPr>
              <a:t> </a:t>
            </a:r>
            <a:r>
              <a:rPr dirty="0" sz="4050" spc="-50" b="1">
                <a:latin typeface="Tahoma"/>
                <a:cs typeface="Tahoma"/>
              </a:rPr>
              <a:t>Public</a:t>
            </a:r>
            <a:r>
              <a:rPr dirty="0" sz="4050" spc="-195" b="1">
                <a:latin typeface="Tahoma"/>
                <a:cs typeface="Tahoma"/>
              </a:rPr>
              <a:t> </a:t>
            </a:r>
            <a:r>
              <a:rPr dirty="0" sz="4050" spc="-10" b="1">
                <a:latin typeface="Tahoma"/>
                <a:cs typeface="Tahoma"/>
              </a:rPr>
              <a:t>Safety:</a:t>
            </a:r>
            <a:endParaRPr sz="4050">
              <a:latin typeface="Tahoma"/>
              <a:cs typeface="Tahoma"/>
            </a:endParaRPr>
          </a:p>
          <a:p>
            <a:pPr marL="2273300">
              <a:lnSpc>
                <a:spcPct val="100000"/>
              </a:lnSpc>
              <a:spcBef>
                <a:spcPts val="915"/>
              </a:spcBef>
            </a:pPr>
            <a:r>
              <a:rPr dirty="0" sz="4200" spc="140">
                <a:latin typeface="Tahoma"/>
                <a:cs typeface="Tahoma"/>
              </a:rPr>
              <a:t>Assist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law</a:t>
            </a:r>
            <a:r>
              <a:rPr dirty="0" sz="4200" spc="-10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enforcement</a:t>
            </a:r>
            <a:r>
              <a:rPr dirty="0" sz="4200" spc="-100">
                <a:latin typeface="Tahoma"/>
                <a:cs typeface="Tahoma"/>
              </a:rPr>
              <a:t> </a:t>
            </a:r>
            <a:r>
              <a:rPr dirty="0" sz="4200" spc="105">
                <a:latin typeface="Tahoma"/>
                <a:cs typeface="Tahoma"/>
              </a:rPr>
              <a:t>agencies</a:t>
            </a:r>
            <a:r>
              <a:rPr dirty="0" sz="4200" spc="-10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in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identifying</a:t>
            </a:r>
            <a:r>
              <a:rPr dirty="0" sz="4200" spc="-100">
                <a:latin typeface="Tahoma"/>
                <a:cs typeface="Tahoma"/>
              </a:rPr>
              <a:t> </a:t>
            </a:r>
            <a:r>
              <a:rPr dirty="0" sz="4200" spc="75">
                <a:latin typeface="Tahoma"/>
                <a:cs typeface="Tahoma"/>
              </a:rPr>
              <a:t>and</a:t>
            </a:r>
            <a:r>
              <a:rPr dirty="0" sz="4200" spc="-10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tracking</a:t>
            </a:r>
            <a:endParaRPr sz="4200">
              <a:latin typeface="Tahoma"/>
              <a:cs typeface="Tahoma"/>
            </a:endParaRPr>
          </a:p>
          <a:p>
            <a:pPr marL="12700" marR="5080">
              <a:lnSpc>
                <a:spcPct val="117600"/>
              </a:lnSpc>
              <a:spcBef>
                <a:spcPts val="75"/>
              </a:spcBef>
            </a:pPr>
            <a:r>
              <a:rPr dirty="0" sz="4200">
                <a:latin typeface="Tahoma"/>
                <a:cs typeface="Tahoma"/>
              </a:rPr>
              <a:t>individuals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in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public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 spc="135">
                <a:latin typeface="Tahoma"/>
                <a:cs typeface="Tahoma"/>
              </a:rPr>
              <a:t>spaces,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aiding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in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the</a:t>
            </a:r>
            <a:r>
              <a:rPr dirty="0" sz="4200" spc="-4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prevention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 spc="75">
                <a:latin typeface="Tahoma"/>
                <a:cs typeface="Tahoma"/>
              </a:rPr>
              <a:t>and</a:t>
            </a:r>
            <a:r>
              <a:rPr dirty="0" sz="4200" spc="-5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investigation </a:t>
            </a:r>
            <a:r>
              <a:rPr dirty="0" sz="4200">
                <a:latin typeface="Tahoma"/>
                <a:cs typeface="Tahoma"/>
              </a:rPr>
              <a:t>of</a:t>
            </a:r>
            <a:r>
              <a:rPr dirty="0" sz="4200" spc="-6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criminal</a:t>
            </a:r>
            <a:r>
              <a:rPr dirty="0" sz="4200" spc="-65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activities.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8107" y="2787399"/>
            <a:ext cx="16326485" cy="542353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930910" indent="-532130">
              <a:lnSpc>
                <a:spcPct val="100000"/>
              </a:lnSpc>
              <a:spcBef>
                <a:spcPts val="1010"/>
              </a:spcBef>
              <a:buSzPct val="97674"/>
              <a:buAutoNum type="arabicPeriod" startAt="7"/>
              <a:tabLst>
                <a:tab pos="930910" algn="l"/>
              </a:tabLst>
            </a:pPr>
            <a:r>
              <a:rPr dirty="0" sz="4300" spc="-45" b="1">
                <a:latin typeface="Tahoma"/>
                <a:cs typeface="Tahoma"/>
              </a:rPr>
              <a:t>Healthcare:</a:t>
            </a:r>
            <a:endParaRPr sz="4300">
              <a:latin typeface="Tahoma"/>
              <a:cs typeface="Tahoma"/>
            </a:endParaRPr>
          </a:p>
          <a:p>
            <a:pPr marL="12700" marR="1178560" indent="2143125">
              <a:lnSpc>
                <a:spcPct val="117700"/>
              </a:lnSpc>
              <a:spcBef>
                <a:spcPts val="5"/>
              </a:spcBef>
            </a:pPr>
            <a:r>
              <a:rPr dirty="0" sz="4300" spc="114">
                <a:latin typeface="Tahoma"/>
                <a:cs typeface="Tahoma"/>
              </a:rPr>
              <a:t>Enhance</a:t>
            </a:r>
            <a:r>
              <a:rPr dirty="0" sz="4300" spc="-190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patient</a:t>
            </a:r>
            <a:r>
              <a:rPr dirty="0" sz="4300" spc="-18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identification</a:t>
            </a:r>
            <a:r>
              <a:rPr dirty="0" sz="4300" spc="-185">
                <a:latin typeface="Tahoma"/>
                <a:cs typeface="Tahoma"/>
              </a:rPr>
              <a:t> </a:t>
            </a:r>
            <a:r>
              <a:rPr dirty="0" sz="4300" spc="55">
                <a:latin typeface="Tahoma"/>
                <a:cs typeface="Tahoma"/>
              </a:rPr>
              <a:t>and</a:t>
            </a:r>
            <a:r>
              <a:rPr dirty="0" sz="4300" spc="-185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streamline</a:t>
            </a:r>
            <a:r>
              <a:rPr dirty="0" sz="4300" spc="-18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hospital </a:t>
            </a:r>
            <a:r>
              <a:rPr dirty="0" sz="4300">
                <a:latin typeface="Tahoma"/>
                <a:cs typeface="Tahoma"/>
              </a:rPr>
              <a:t>workflows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by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using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 spc="65">
                <a:latin typeface="Tahoma"/>
                <a:cs typeface="Tahoma"/>
              </a:rPr>
              <a:t>face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recognition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in</a:t>
            </a:r>
            <a:r>
              <a:rPr dirty="0" sz="4300" spc="-90">
                <a:latin typeface="Tahoma"/>
                <a:cs typeface="Tahoma"/>
              </a:rPr>
              <a:t> </a:t>
            </a:r>
            <a:r>
              <a:rPr dirty="0" sz="4300">
                <a:latin typeface="Tahoma"/>
                <a:cs typeface="Tahoma"/>
              </a:rPr>
              <a:t>healthcare</a:t>
            </a:r>
            <a:r>
              <a:rPr dirty="0" sz="4300" spc="-85">
                <a:latin typeface="Tahoma"/>
                <a:cs typeface="Tahoma"/>
              </a:rPr>
              <a:t> </a:t>
            </a:r>
            <a:r>
              <a:rPr dirty="0" sz="4300" spc="-10">
                <a:latin typeface="Tahoma"/>
                <a:cs typeface="Tahoma"/>
              </a:rPr>
              <a:t>settings.</a:t>
            </a: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4300">
              <a:latin typeface="Tahoma"/>
              <a:cs typeface="Tahoma"/>
            </a:endParaRPr>
          </a:p>
          <a:p>
            <a:pPr marL="1017905" indent="-499745">
              <a:lnSpc>
                <a:spcPct val="100000"/>
              </a:lnSpc>
              <a:buSzPct val="97530"/>
              <a:buAutoNum type="arabicPeriod" startAt="8"/>
              <a:tabLst>
                <a:tab pos="1017905" algn="l"/>
              </a:tabLst>
            </a:pPr>
            <a:r>
              <a:rPr dirty="0" sz="4050" spc="-105" b="1">
                <a:latin typeface="Tahoma"/>
                <a:cs typeface="Tahoma"/>
              </a:rPr>
              <a:t>Airport</a:t>
            </a:r>
            <a:r>
              <a:rPr dirty="0" sz="4050" spc="-160" b="1">
                <a:latin typeface="Tahoma"/>
                <a:cs typeface="Tahoma"/>
              </a:rPr>
              <a:t> </a:t>
            </a:r>
            <a:r>
              <a:rPr dirty="0" sz="4050" spc="-10" b="1">
                <a:latin typeface="Tahoma"/>
                <a:cs typeface="Tahoma"/>
              </a:rPr>
              <a:t>Security:</a:t>
            </a:r>
            <a:endParaRPr sz="4050">
              <a:latin typeface="Tahoma"/>
              <a:cs typeface="Tahoma"/>
            </a:endParaRPr>
          </a:p>
          <a:p>
            <a:pPr marL="12700" marR="5080" indent="2260600">
              <a:lnSpc>
                <a:spcPts val="6000"/>
              </a:lnSpc>
              <a:spcBef>
                <a:spcPts val="114"/>
              </a:spcBef>
            </a:pPr>
            <a:r>
              <a:rPr dirty="0" sz="4200" spc="-30">
                <a:latin typeface="Tahoma"/>
                <a:cs typeface="Tahoma"/>
              </a:rPr>
              <a:t>Improve</a:t>
            </a:r>
            <a:r>
              <a:rPr dirty="0" sz="4200" spc="-12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airport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security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by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-10">
                <a:latin typeface="Tahoma"/>
                <a:cs typeface="Tahoma"/>
              </a:rPr>
              <a:t>integrating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50">
                <a:latin typeface="Tahoma"/>
                <a:cs typeface="Tahoma"/>
              </a:rPr>
              <a:t>facial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recognition</a:t>
            </a:r>
            <a:r>
              <a:rPr dirty="0" sz="4200" spc="-120">
                <a:latin typeface="Tahoma"/>
                <a:cs typeface="Tahoma"/>
              </a:rPr>
              <a:t> </a:t>
            </a:r>
            <a:r>
              <a:rPr dirty="0" sz="4200" spc="-25">
                <a:latin typeface="Tahoma"/>
                <a:cs typeface="Tahoma"/>
              </a:rPr>
              <a:t>for </a:t>
            </a:r>
            <a:r>
              <a:rPr dirty="0" sz="4200" spc="-20">
                <a:latin typeface="Tahoma"/>
                <a:cs typeface="Tahoma"/>
              </a:rPr>
              <a:t>identity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verification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in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 spc="65">
                <a:latin typeface="Tahoma"/>
                <a:cs typeface="Tahoma"/>
              </a:rPr>
              <a:t>passport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control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 spc="75">
                <a:latin typeface="Tahoma"/>
                <a:cs typeface="Tahoma"/>
              </a:rPr>
              <a:t>and</a:t>
            </a:r>
            <a:r>
              <a:rPr dirty="0" sz="4200" spc="-110">
                <a:latin typeface="Tahoma"/>
                <a:cs typeface="Tahoma"/>
              </a:rPr>
              <a:t> </a:t>
            </a:r>
            <a:r>
              <a:rPr dirty="0" sz="4200">
                <a:latin typeface="Tahoma"/>
                <a:cs typeface="Tahoma"/>
              </a:rPr>
              <a:t>boarding</a:t>
            </a:r>
            <a:r>
              <a:rPr dirty="0" sz="4200" spc="-105">
                <a:latin typeface="Tahoma"/>
                <a:cs typeface="Tahoma"/>
              </a:rPr>
              <a:t> </a:t>
            </a:r>
            <a:r>
              <a:rPr dirty="0" sz="4200" spc="100">
                <a:latin typeface="Tahoma"/>
                <a:cs typeface="Tahoma"/>
              </a:rPr>
              <a:t>processes.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8270" rIns="0" bIns="0" rtlCol="0" vert="horz">
            <a:spAutoFit/>
          </a:bodyPr>
          <a:lstStyle/>
          <a:p>
            <a:pPr marL="931544" indent="-532130">
              <a:lnSpc>
                <a:spcPct val="100000"/>
              </a:lnSpc>
              <a:spcBef>
                <a:spcPts val="1010"/>
              </a:spcBef>
              <a:buSzPct val="97674"/>
              <a:buAutoNum type="arabicPeriod" startAt="9"/>
              <a:tabLst>
                <a:tab pos="931544" algn="l"/>
              </a:tabLst>
            </a:pPr>
            <a:r>
              <a:rPr dirty="0" spc="-190"/>
              <a:t>Human</a:t>
            </a:r>
            <a:r>
              <a:rPr dirty="0" spc="-130"/>
              <a:t> </a:t>
            </a:r>
            <a:r>
              <a:rPr dirty="0" spc="-10"/>
              <a:t>Resource</a:t>
            </a:r>
            <a:r>
              <a:rPr dirty="0" spc="-204"/>
              <a:t> </a:t>
            </a:r>
            <a:r>
              <a:rPr dirty="0" spc="-55"/>
              <a:t>Management:</a:t>
            </a:r>
          </a:p>
          <a:p>
            <a:pPr marL="13335" marR="1645920" indent="2296160">
              <a:lnSpc>
                <a:spcPct val="117000"/>
              </a:lnSpc>
              <a:spcBef>
                <a:spcPts val="40"/>
              </a:spcBef>
            </a:pPr>
            <a:r>
              <a:rPr dirty="0" b="0">
                <a:latin typeface="Tahoma"/>
                <a:cs typeface="Tahoma"/>
              </a:rPr>
              <a:t>Facilitate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spc="295" b="0">
                <a:latin typeface="Tahoma"/>
                <a:cs typeface="Tahoma"/>
              </a:rPr>
              <a:t>HR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114" b="0">
                <a:latin typeface="Tahoma"/>
                <a:cs typeface="Tahoma"/>
              </a:rPr>
              <a:t>processes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by</a:t>
            </a:r>
            <a:r>
              <a:rPr dirty="0" spc="-6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using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65" b="0">
                <a:latin typeface="Tahoma"/>
                <a:cs typeface="Tahoma"/>
              </a:rPr>
              <a:t>face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recognition</a:t>
            </a:r>
            <a:r>
              <a:rPr dirty="0" spc="-55" b="0">
                <a:latin typeface="Tahoma"/>
                <a:cs typeface="Tahoma"/>
              </a:rPr>
              <a:t> </a:t>
            </a:r>
            <a:r>
              <a:rPr dirty="0" spc="-25" b="0">
                <a:latin typeface="Tahoma"/>
                <a:cs typeface="Tahoma"/>
              </a:rPr>
              <a:t>for </a:t>
            </a:r>
            <a:r>
              <a:rPr dirty="0" b="0">
                <a:latin typeface="Tahoma"/>
                <a:cs typeface="Tahoma"/>
              </a:rPr>
              <a:t>candidate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interviews,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employee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attendance</a:t>
            </a:r>
            <a:r>
              <a:rPr dirty="0" spc="-8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tracking,</a:t>
            </a:r>
            <a:r>
              <a:rPr dirty="0" spc="-75" b="0">
                <a:latin typeface="Tahoma"/>
                <a:cs typeface="Tahoma"/>
              </a:rPr>
              <a:t> </a:t>
            </a:r>
            <a:r>
              <a:rPr dirty="0" spc="30" b="0">
                <a:latin typeface="Tahoma"/>
                <a:cs typeface="Tahoma"/>
              </a:rPr>
              <a:t>and </a:t>
            </a:r>
            <a:r>
              <a:rPr dirty="0" spc="-20" b="0">
                <a:latin typeface="Tahoma"/>
                <a:cs typeface="Tahoma"/>
              </a:rPr>
              <a:t>monitoring</a:t>
            </a:r>
            <a:r>
              <a:rPr dirty="0" spc="-190" b="0">
                <a:latin typeface="Tahoma"/>
                <a:cs typeface="Tahoma"/>
              </a:rPr>
              <a:t> </a:t>
            </a:r>
            <a:r>
              <a:rPr dirty="0" spc="45" b="0">
                <a:latin typeface="Tahoma"/>
                <a:cs typeface="Tahoma"/>
              </a:rPr>
              <a:t>employee</a:t>
            </a:r>
            <a:r>
              <a:rPr dirty="0" spc="-185" b="0">
                <a:latin typeface="Tahoma"/>
                <a:cs typeface="Tahoma"/>
              </a:rPr>
              <a:t> </a:t>
            </a:r>
            <a:r>
              <a:rPr dirty="0" spc="180" b="0">
                <a:latin typeface="Tahoma"/>
                <a:cs typeface="Tahoma"/>
              </a:rPr>
              <a:t>access</a:t>
            </a:r>
            <a:r>
              <a:rPr dirty="0" spc="-19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to</a:t>
            </a:r>
            <a:r>
              <a:rPr dirty="0" spc="-185" b="0">
                <a:latin typeface="Tahoma"/>
                <a:cs typeface="Tahoma"/>
              </a:rPr>
              <a:t> </a:t>
            </a:r>
            <a:r>
              <a:rPr dirty="0" spc="80" b="0">
                <a:latin typeface="Tahoma"/>
                <a:cs typeface="Tahoma"/>
              </a:rPr>
              <a:t>secure</a:t>
            </a:r>
            <a:r>
              <a:rPr dirty="0" spc="-185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areas.</a:t>
            </a:r>
          </a:p>
          <a:p>
            <a:pPr marL="1305560" indent="-826769">
              <a:lnSpc>
                <a:spcPct val="100000"/>
              </a:lnSpc>
              <a:spcBef>
                <a:spcPts val="3890"/>
              </a:spcBef>
              <a:buSzPct val="97530"/>
              <a:buAutoNum type="arabicPeriod" startAt="10"/>
              <a:tabLst>
                <a:tab pos="1305560" algn="l"/>
              </a:tabLst>
            </a:pPr>
            <a:r>
              <a:rPr dirty="0" sz="4050" spc="-145"/>
              <a:t>Smart</a:t>
            </a:r>
            <a:r>
              <a:rPr dirty="0" sz="4050" spc="-150"/>
              <a:t> </a:t>
            </a:r>
            <a:r>
              <a:rPr dirty="0" sz="4050" spc="-10"/>
              <a:t>Cities:</a:t>
            </a:r>
            <a:endParaRPr sz="4050"/>
          </a:p>
          <a:p>
            <a:pPr marL="2425065">
              <a:lnSpc>
                <a:spcPct val="100000"/>
              </a:lnSpc>
              <a:spcBef>
                <a:spcPts val="915"/>
              </a:spcBef>
            </a:pPr>
            <a:r>
              <a:rPr dirty="0" sz="4200" b="0">
                <a:latin typeface="Tahoma"/>
                <a:cs typeface="Tahoma"/>
              </a:rPr>
              <a:t>Contribute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to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the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development</a:t>
            </a:r>
            <a:r>
              <a:rPr dirty="0" sz="4200" spc="-85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of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smart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city</a:t>
            </a:r>
            <a:r>
              <a:rPr dirty="0" sz="4200" spc="-90" b="0">
                <a:latin typeface="Tahoma"/>
                <a:cs typeface="Tahoma"/>
              </a:rPr>
              <a:t> </a:t>
            </a:r>
            <a:r>
              <a:rPr dirty="0" sz="4200" spc="-10" b="0">
                <a:latin typeface="Tahoma"/>
                <a:cs typeface="Tahoma"/>
              </a:rPr>
              <a:t>infrastructure</a:t>
            </a:r>
            <a:r>
              <a:rPr dirty="0" sz="4200" spc="-85" b="0">
                <a:latin typeface="Tahoma"/>
                <a:cs typeface="Tahoma"/>
              </a:rPr>
              <a:t> </a:t>
            </a:r>
            <a:r>
              <a:rPr dirty="0" sz="4200" spc="-25" b="0">
                <a:latin typeface="Tahoma"/>
                <a:cs typeface="Tahoma"/>
              </a:rPr>
              <a:t>by</a:t>
            </a:r>
            <a:endParaRPr sz="4200">
              <a:latin typeface="Tahoma"/>
              <a:cs typeface="Tahoma"/>
            </a:endParaRPr>
          </a:p>
          <a:p>
            <a:pPr marL="13335" marR="545465">
              <a:lnSpc>
                <a:spcPct val="117600"/>
              </a:lnSpc>
              <a:spcBef>
                <a:spcPts val="75"/>
              </a:spcBef>
            </a:pPr>
            <a:r>
              <a:rPr dirty="0" sz="4200" b="0">
                <a:latin typeface="Tahoma"/>
                <a:cs typeface="Tahoma"/>
              </a:rPr>
              <a:t>implementing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spc="80" b="0">
                <a:latin typeface="Tahoma"/>
                <a:cs typeface="Tahoma"/>
              </a:rPr>
              <a:t>face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recognition</a:t>
            </a:r>
            <a:r>
              <a:rPr dirty="0" sz="4200" spc="-95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for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public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b="0">
                <a:latin typeface="Tahoma"/>
                <a:cs typeface="Tahoma"/>
              </a:rPr>
              <a:t>safety,</a:t>
            </a:r>
            <a:r>
              <a:rPr dirty="0" sz="4200" spc="-95" b="0">
                <a:latin typeface="Tahoma"/>
                <a:cs typeface="Tahoma"/>
              </a:rPr>
              <a:t> </a:t>
            </a:r>
            <a:r>
              <a:rPr dirty="0" sz="4200" spc="-20" b="0">
                <a:latin typeface="Tahoma"/>
                <a:cs typeface="Tahoma"/>
              </a:rPr>
              <a:t>traffic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spc="-10" b="0">
                <a:latin typeface="Tahoma"/>
                <a:cs typeface="Tahoma"/>
              </a:rPr>
              <a:t>management, </a:t>
            </a:r>
            <a:r>
              <a:rPr dirty="0" sz="4200" spc="75" b="0">
                <a:latin typeface="Tahoma"/>
                <a:cs typeface="Tahoma"/>
              </a:rPr>
              <a:t>and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spc="70" b="0">
                <a:latin typeface="Tahoma"/>
                <a:cs typeface="Tahoma"/>
              </a:rPr>
              <a:t>personalized</a:t>
            </a:r>
            <a:r>
              <a:rPr dirty="0" sz="4200" spc="-100" b="0">
                <a:latin typeface="Tahoma"/>
                <a:cs typeface="Tahoma"/>
              </a:rPr>
              <a:t> </a:t>
            </a:r>
            <a:r>
              <a:rPr dirty="0" sz="4200" spc="70" b="0">
                <a:latin typeface="Tahoma"/>
                <a:cs typeface="Tahoma"/>
              </a:rPr>
              <a:t>services.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5"/>
              <a:t>Conclusion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8107" y="2373093"/>
            <a:ext cx="16741775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850" spc="-254">
                <a:latin typeface="Tahoma"/>
                <a:cs typeface="Tahoma"/>
              </a:rPr>
              <a:t>In</a:t>
            </a:r>
            <a:r>
              <a:rPr dirty="0" sz="3850" spc="-95">
                <a:latin typeface="Tahoma"/>
                <a:cs typeface="Tahoma"/>
              </a:rPr>
              <a:t> </a:t>
            </a:r>
            <a:r>
              <a:rPr dirty="0" sz="3850" spc="50">
                <a:latin typeface="Tahoma"/>
                <a:cs typeface="Tahoma"/>
              </a:rPr>
              <a:t>conclusion,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the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process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of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creating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55">
                <a:latin typeface="Tahoma"/>
                <a:cs typeface="Tahoma"/>
              </a:rPr>
              <a:t>and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deploying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the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facial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-10">
                <a:latin typeface="Tahoma"/>
                <a:cs typeface="Tahoma"/>
              </a:rPr>
              <a:t>recognition </a:t>
            </a:r>
            <a:r>
              <a:rPr dirty="0" sz="3850" spc="60">
                <a:latin typeface="Tahoma"/>
                <a:cs typeface="Tahoma"/>
              </a:rPr>
              <a:t>system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 spc="120">
                <a:latin typeface="Tahoma"/>
                <a:cs typeface="Tahoma"/>
              </a:rPr>
              <a:t>has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not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only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shown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 spc="-25">
                <a:latin typeface="Tahoma"/>
                <a:cs typeface="Tahoma"/>
              </a:rPr>
              <a:t>off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artificial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intelligence's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 spc="65">
                <a:latin typeface="Tahoma"/>
                <a:cs typeface="Tahoma"/>
              </a:rPr>
              <a:t>amazing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potential</a:t>
            </a:r>
            <a:r>
              <a:rPr dirty="0" sz="3850" spc="-114">
                <a:latin typeface="Tahoma"/>
                <a:cs typeface="Tahoma"/>
              </a:rPr>
              <a:t> </a:t>
            </a:r>
            <a:r>
              <a:rPr dirty="0" sz="3850" spc="-25">
                <a:latin typeface="Tahoma"/>
                <a:cs typeface="Tahoma"/>
              </a:rPr>
              <a:t>but </a:t>
            </a:r>
            <a:r>
              <a:rPr dirty="0" sz="3850" spc="100">
                <a:latin typeface="Tahoma"/>
                <a:cs typeface="Tahoma"/>
              </a:rPr>
              <a:t>also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shown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how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useful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-80">
                <a:latin typeface="Tahoma"/>
                <a:cs typeface="Tahoma"/>
              </a:rPr>
              <a:t>it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can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65">
                <a:latin typeface="Tahoma"/>
                <a:cs typeface="Tahoma"/>
              </a:rPr>
              <a:t>be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in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improving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ease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55">
                <a:latin typeface="Tahoma"/>
                <a:cs typeface="Tahoma"/>
              </a:rPr>
              <a:t>and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security.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70">
                <a:latin typeface="Tahoma"/>
                <a:cs typeface="Tahoma"/>
              </a:rPr>
              <a:t>Our</a:t>
            </a:r>
            <a:r>
              <a:rPr dirty="0" sz="3850" spc="-100">
                <a:latin typeface="Tahoma"/>
                <a:cs typeface="Tahoma"/>
              </a:rPr>
              <a:t> </a:t>
            </a:r>
            <a:r>
              <a:rPr dirty="0" sz="3850" spc="35">
                <a:latin typeface="Tahoma"/>
                <a:cs typeface="Tahoma"/>
              </a:rPr>
              <a:t>model's </a:t>
            </a:r>
            <a:r>
              <a:rPr dirty="0" sz="3850">
                <a:latin typeface="Tahoma"/>
                <a:cs typeface="Tahoma"/>
              </a:rPr>
              <a:t>efficiency</a:t>
            </a:r>
            <a:r>
              <a:rPr dirty="0" sz="3850" spc="-95">
                <a:latin typeface="Tahoma"/>
                <a:cs typeface="Tahoma"/>
              </a:rPr>
              <a:t> </a:t>
            </a:r>
            <a:r>
              <a:rPr dirty="0" sz="3850" spc="55">
                <a:latin typeface="Tahoma"/>
                <a:cs typeface="Tahoma"/>
              </a:rPr>
              <a:t>and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90">
                <a:latin typeface="Tahoma"/>
                <a:cs typeface="Tahoma"/>
              </a:rPr>
              <a:t>accuracy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demonstrate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the</a:t>
            </a:r>
            <a:r>
              <a:rPr dirty="0" sz="3850" spc="-95">
                <a:latin typeface="Tahoma"/>
                <a:cs typeface="Tahoma"/>
              </a:rPr>
              <a:t> </a:t>
            </a:r>
            <a:r>
              <a:rPr dirty="0" sz="3850" spc="60">
                <a:latin typeface="Tahoma"/>
                <a:cs typeface="Tahoma"/>
              </a:rPr>
              <a:t>progress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65">
                <a:latin typeface="Tahoma"/>
                <a:cs typeface="Tahoma"/>
              </a:rPr>
              <a:t>made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in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computer</a:t>
            </a:r>
            <a:r>
              <a:rPr dirty="0" sz="3850" spc="-90">
                <a:latin typeface="Tahoma"/>
                <a:cs typeface="Tahoma"/>
              </a:rPr>
              <a:t> </a:t>
            </a:r>
            <a:r>
              <a:rPr dirty="0" sz="3850" spc="-10">
                <a:latin typeface="Tahoma"/>
                <a:cs typeface="Tahoma"/>
              </a:rPr>
              <a:t>vision </a:t>
            </a:r>
            <a:r>
              <a:rPr dirty="0" sz="3850" spc="55">
                <a:latin typeface="Tahoma"/>
                <a:cs typeface="Tahoma"/>
              </a:rPr>
              <a:t>and</a:t>
            </a:r>
            <a:r>
              <a:rPr dirty="0" sz="3850" spc="-110">
                <a:latin typeface="Tahoma"/>
                <a:cs typeface="Tahoma"/>
              </a:rPr>
              <a:t> </a:t>
            </a:r>
            <a:r>
              <a:rPr dirty="0" sz="3850" spc="50">
                <a:latin typeface="Tahoma"/>
                <a:cs typeface="Tahoma"/>
              </a:rPr>
              <a:t>machine</a:t>
            </a:r>
            <a:r>
              <a:rPr dirty="0" sz="3850" spc="-110">
                <a:latin typeface="Tahoma"/>
                <a:cs typeface="Tahoma"/>
              </a:rPr>
              <a:t> </a:t>
            </a:r>
            <a:r>
              <a:rPr dirty="0" sz="3850" spc="-10">
                <a:latin typeface="Tahoma"/>
                <a:cs typeface="Tahoma"/>
              </a:rPr>
              <a:t>learning.</a:t>
            </a:r>
            <a:endParaRPr sz="3850">
              <a:latin typeface="Tahoma"/>
              <a:cs typeface="Tahoma"/>
            </a:endParaRPr>
          </a:p>
          <a:p>
            <a:pPr marL="12700" marR="199390">
              <a:lnSpc>
                <a:spcPct val="116900"/>
              </a:lnSpc>
            </a:pPr>
            <a:r>
              <a:rPr dirty="0" sz="3850" spc="90">
                <a:latin typeface="Tahoma"/>
                <a:cs typeface="Tahoma"/>
              </a:rPr>
              <a:t>Upon</a:t>
            </a:r>
            <a:r>
              <a:rPr dirty="0" sz="3850" spc="-13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reflection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on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the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work</a:t>
            </a:r>
            <a:r>
              <a:rPr dirty="0" sz="3850" spc="-13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completed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on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this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short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-20">
                <a:latin typeface="Tahoma"/>
                <a:cs typeface="Tahoma"/>
              </a:rPr>
              <a:t>project,</a:t>
            </a:r>
            <a:r>
              <a:rPr dirty="0" sz="3850" spc="-130">
                <a:latin typeface="Tahoma"/>
                <a:cs typeface="Tahoma"/>
              </a:rPr>
              <a:t> </a:t>
            </a:r>
            <a:r>
              <a:rPr dirty="0" sz="3850" spc="-80">
                <a:latin typeface="Tahoma"/>
                <a:cs typeface="Tahoma"/>
              </a:rPr>
              <a:t>it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95">
                <a:latin typeface="Tahoma"/>
                <a:cs typeface="Tahoma"/>
              </a:rPr>
              <a:t>is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50">
                <a:latin typeface="Tahoma"/>
                <a:cs typeface="Tahoma"/>
              </a:rPr>
              <a:t>clear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-20">
                <a:latin typeface="Tahoma"/>
                <a:cs typeface="Tahoma"/>
              </a:rPr>
              <a:t>that </a:t>
            </a:r>
            <a:r>
              <a:rPr dirty="0" sz="3850">
                <a:latin typeface="Tahoma"/>
                <a:cs typeface="Tahoma"/>
              </a:rPr>
              <a:t>facial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recognition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 spc="95">
                <a:latin typeface="Tahoma"/>
                <a:cs typeface="Tahoma"/>
              </a:rPr>
              <a:t>is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45">
                <a:latin typeface="Tahoma"/>
                <a:cs typeface="Tahoma"/>
              </a:rPr>
              <a:t>becoming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more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than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 spc="-35">
                <a:latin typeface="Tahoma"/>
                <a:cs typeface="Tahoma"/>
              </a:rPr>
              <a:t>just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a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science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fiction</a:t>
            </a:r>
            <a:r>
              <a:rPr dirty="0" sz="3850" spc="-120">
                <a:latin typeface="Tahoma"/>
                <a:cs typeface="Tahoma"/>
              </a:rPr>
              <a:t> </a:t>
            </a:r>
            <a:r>
              <a:rPr dirty="0" sz="3850" spc="90">
                <a:latin typeface="Tahoma"/>
                <a:cs typeface="Tahoma"/>
              </a:rPr>
              <a:t>concept—</a:t>
            </a:r>
            <a:r>
              <a:rPr dirty="0" sz="3850" spc="-80">
                <a:latin typeface="Tahoma"/>
                <a:cs typeface="Tahoma"/>
              </a:rPr>
              <a:t>it</a:t>
            </a:r>
            <a:r>
              <a:rPr dirty="0" sz="3850" spc="-125">
                <a:latin typeface="Tahoma"/>
                <a:cs typeface="Tahoma"/>
              </a:rPr>
              <a:t> </a:t>
            </a:r>
            <a:r>
              <a:rPr dirty="0" sz="3850" spc="70">
                <a:latin typeface="Tahoma"/>
                <a:cs typeface="Tahoma"/>
              </a:rPr>
              <a:t>is </a:t>
            </a:r>
            <a:r>
              <a:rPr dirty="0" sz="3850" spc="140">
                <a:latin typeface="Tahoma"/>
                <a:cs typeface="Tahoma"/>
              </a:rPr>
              <a:t>a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real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technology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 spc="-50">
                <a:latin typeface="Tahoma"/>
                <a:cs typeface="Tahoma"/>
              </a:rPr>
              <a:t>with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a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wide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range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of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practical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 spc="90">
                <a:latin typeface="Tahoma"/>
                <a:cs typeface="Tahoma"/>
              </a:rPr>
              <a:t>uses.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 spc="75">
                <a:latin typeface="Tahoma"/>
                <a:cs typeface="Tahoma"/>
              </a:rPr>
              <a:t>The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ramifications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 spc="-25">
                <a:latin typeface="Tahoma"/>
                <a:cs typeface="Tahoma"/>
              </a:rPr>
              <a:t>are </a:t>
            </a:r>
            <a:r>
              <a:rPr dirty="0" sz="3850" spc="-20">
                <a:latin typeface="Tahoma"/>
                <a:cs typeface="Tahoma"/>
              </a:rPr>
              <a:t>wide-</a:t>
            </a:r>
            <a:r>
              <a:rPr dirty="0" sz="3850">
                <a:latin typeface="Tahoma"/>
                <a:cs typeface="Tahoma"/>
              </a:rPr>
              <a:t>ranging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 spc="55">
                <a:latin typeface="Tahoma"/>
                <a:cs typeface="Tahoma"/>
              </a:rPr>
              <a:t>and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significant,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ranging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 spc="-10">
                <a:latin typeface="Tahoma"/>
                <a:cs typeface="Tahoma"/>
              </a:rPr>
              <a:t>from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protecting</a:t>
            </a:r>
            <a:r>
              <a:rPr dirty="0" sz="3850" spc="-60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sensitive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regions</a:t>
            </a:r>
            <a:r>
              <a:rPr dirty="0" sz="3850" spc="-55">
                <a:latin typeface="Tahoma"/>
                <a:cs typeface="Tahoma"/>
              </a:rPr>
              <a:t> </a:t>
            </a:r>
            <a:r>
              <a:rPr dirty="0" sz="3850" spc="-25">
                <a:latin typeface="Tahoma"/>
                <a:cs typeface="Tahoma"/>
              </a:rPr>
              <a:t>to </a:t>
            </a:r>
            <a:r>
              <a:rPr dirty="0" sz="3850">
                <a:latin typeface="Tahoma"/>
                <a:cs typeface="Tahoma"/>
              </a:rPr>
              <a:t>expediting</a:t>
            </a:r>
            <a:r>
              <a:rPr dirty="0" sz="3850" spc="-7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user</a:t>
            </a:r>
            <a:r>
              <a:rPr dirty="0" sz="3850" spc="-75">
                <a:latin typeface="Tahoma"/>
                <a:cs typeface="Tahoma"/>
              </a:rPr>
              <a:t> </a:t>
            </a:r>
            <a:r>
              <a:rPr dirty="0" sz="3850">
                <a:latin typeface="Tahoma"/>
                <a:cs typeface="Tahoma"/>
              </a:rPr>
              <a:t>verification</a:t>
            </a:r>
            <a:r>
              <a:rPr dirty="0" sz="3850" spc="-70">
                <a:latin typeface="Tahoma"/>
                <a:cs typeface="Tahoma"/>
              </a:rPr>
              <a:t> </a:t>
            </a:r>
            <a:r>
              <a:rPr dirty="0" sz="3850" spc="-10">
                <a:latin typeface="Tahoma"/>
                <a:cs typeface="Tahoma"/>
              </a:rPr>
              <a:t>procedures.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3097530"/>
            <a:chOff x="0" y="0"/>
            <a:chExt cx="18288000" cy="3097530"/>
          </a:xfrm>
        </p:grpSpPr>
        <p:sp>
          <p:nvSpPr>
            <p:cNvPr id="3" name="object 3" descr=""/>
            <p:cNvSpPr/>
            <p:nvPr/>
          </p:nvSpPr>
          <p:spPr>
            <a:xfrm>
              <a:off x="1869623" y="0"/>
              <a:ext cx="16418560" cy="2727960"/>
            </a:xfrm>
            <a:custGeom>
              <a:avLst/>
              <a:gdLst/>
              <a:ahLst/>
              <a:cxnLst/>
              <a:rect l="l" t="t" r="r" b="b"/>
              <a:pathLst>
                <a:path w="16418560" h="2727960">
                  <a:moveTo>
                    <a:pt x="0" y="0"/>
                  </a:moveTo>
                  <a:lnTo>
                    <a:pt x="16418377" y="0"/>
                  </a:lnTo>
                  <a:lnTo>
                    <a:pt x="16418377" y="1302279"/>
                  </a:lnTo>
                  <a:lnTo>
                    <a:pt x="15272018" y="2727721"/>
                  </a:lnTo>
                  <a:lnTo>
                    <a:pt x="2193667" y="2727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8790305" cy="3097530"/>
            </a:xfrm>
            <a:custGeom>
              <a:avLst/>
              <a:gdLst/>
              <a:ahLst/>
              <a:cxnLst/>
              <a:rect l="l" t="t" r="r" b="b"/>
              <a:pathLst>
                <a:path w="8790305" h="3097530">
                  <a:moveTo>
                    <a:pt x="0" y="0"/>
                  </a:moveTo>
                  <a:lnTo>
                    <a:pt x="8790257" y="0"/>
                  </a:lnTo>
                  <a:lnTo>
                    <a:pt x="6334212" y="3097126"/>
                  </a:lnTo>
                  <a:lnTo>
                    <a:pt x="0" y="3097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57661" y="3985328"/>
            <a:ext cx="5070475" cy="5071745"/>
          </a:xfrm>
          <a:custGeom>
            <a:avLst/>
            <a:gdLst/>
            <a:ahLst/>
            <a:cxnLst/>
            <a:rect l="l" t="t" r="r" b="b"/>
            <a:pathLst>
              <a:path w="5070475" h="5071745">
                <a:moveTo>
                  <a:pt x="5070038" y="5071652"/>
                </a:moveTo>
                <a:lnTo>
                  <a:pt x="0" y="5071652"/>
                </a:lnTo>
                <a:lnTo>
                  <a:pt x="0" y="0"/>
                </a:lnTo>
                <a:lnTo>
                  <a:pt x="5070038" y="0"/>
                </a:lnTo>
                <a:lnTo>
                  <a:pt x="5070038" y="5071652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23461" y="3985328"/>
            <a:ext cx="5070475" cy="5071745"/>
          </a:xfrm>
          <a:custGeom>
            <a:avLst/>
            <a:gdLst/>
            <a:ahLst/>
            <a:cxnLst/>
            <a:rect l="l" t="t" r="r" b="b"/>
            <a:pathLst>
              <a:path w="5070475" h="5071745">
                <a:moveTo>
                  <a:pt x="5070038" y="5071652"/>
                </a:moveTo>
                <a:lnTo>
                  <a:pt x="0" y="5071652"/>
                </a:lnTo>
                <a:lnTo>
                  <a:pt x="0" y="0"/>
                </a:lnTo>
                <a:lnTo>
                  <a:pt x="5070038" y="0"/>
                </a:lnTo>
                <a:lnTo>
                  <a:pt x="5070038" y="5071652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189260" y="3985328"/>
            <a:ext cx="5070475" cy="5071745"/>
          </a:xfrm>
          <a:custGeom>
            <a:avLst/>
            <a:gdLst/>
            <a:ahLst/>
            <a:cxnLst/>
            <a:rect l="l" t="t" r="r" b="b"/>
            <a:pathLst>
              <a:path w="5070475" h="5071745">
                <a:moveTo>
                  <a:pt x="5070038" y="5071652"/>
                </a:moveTo>
                <a:lnTo>
                  <a:pt x="0" y="5071652"/>
                </a:lnTo>
                <a:lnTo>
                  <a:pt x="0" y="0"/>
                </a:lnTo>
                <a:lnTo>
                  <a:pt x="5070038" y="0"/>
                </a:lnTo>
                <a:lnTo>
                  <a:pt x="5070038" y="5071652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2640" y="4952607"/>
            <a:ext cx="1581149" cy="15811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3264" y="4939685"/>
            <a:ext cx="1581149" cy="15811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7083" y="4952607"/>
            <a:ext cx="1590674" cy="15906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1921" y="92652"/>
            <a:ext cx="3679825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695325" marR="5080" indent="-683260">
              <a:lnSpc>
                <a:spcPts val="10130"/>
              </a:lnSpc>
              <a:spcBef>
                <a:spcPts val="295"/>
              </a:spcBef>
            </a:pPr>
            <a:r>
              <a:rPr dirty="0" spc="-944"/>
              <a:t>THANK </a:t>
            </a:r>
            <a:r>
              <a:rPr dirty="0" spc="-865"/>
              <a:t>YOU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57661" y="3985328"/>
            <a:ext cx="5070475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753110" marR="746125">
              <a:lnSpc>
                <a:spcPts val="4050"/>
              </a:lnSpc>
              <a:spcBef>
                <a:spcPts val="5"/>
              </a:spcBef>
            </a:pPr>
            <a:r>
              <a:rPr dirty="0" sz="3400" spc="-125" b="1">
                <a:solidFill>
                  <a:srgbClr val="292E3A"/>
                </a:solidFill>
                <a:latin typeface="Tahoma"/>
                <a:cs typeface="Tahoma"/>
              </a:rPr>
              <a:t>Mohammed</a:t>
            </a:r>
            <a:r>
              <a:rPr dirty="0" sz="3400" spc="-75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55" b="1">
                <a:solidFill>
                  <a:srgbClr val="292E3A"/>
                </a:solidFill>
                <a:latin typeface="Tahoma"/>
                <a:cs typeface="Tahoma"/>
              </a:rPr>
              <a:t>Uvez </a:t>
            </a:r>
            <a:r>
              <a:rPr dirty="0" sz="3400" spc="-20" b="1">
                <a:solidFill>
                  <a:srgbClr val="292E3A"/>
                </a:solidFill>
                <a:latin typeface="Tahoma"/>
                <a:cs typeface="Tahoma"/>
              </a:rPr>
              <a:t>Khan</a:t>
            </a:r>
            <a:endParaRPr sz="3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dirty="0" sz="2400" spc="85">
                <a:solidFill>
                  <a:srgbClr val="292E3A"/>
                </a:solidFill>
                <a:latin typeface="Tahoma"/>
                <a:cs typeface="Tahoma"/>
              </a:rPr>
              <a:t>USN:</a:t>
            </a:r>
            <a:r>
              <a:rPr dirty="0" sz="24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292E3A"/>
                </a:solidFill>
                <a:latin typeface="Tahoma"/>
                <a:cs typeface="Tahoma"/>
              </a:rPr>
              <a:t>ENG22AM0019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23461" y="3985328"/>
            <a:ext cx="5070475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1056005" marR="1019810">
              <a:lnSpc>
                <a:spcPts val="4050"/>
              </a:lnSpc>
              <a:spcBef>
                <a:spcPts val="5"/>
              </a:spcBef>
            </a:pPr>
            <a:r>
              <a:rPr dirty="0" sz="3400" spc="-55" b="1">
                <a:solidFill>
                  <a:srgbClr val="292E3A"/>
                </a:solidFill>
                <a:latin typeface="Tahoma"/>
                <a:cs typeface="Tahoma"/>
              </a:rPr>
              <a:t>Aman</a:t>
            </a:r>
            <a:r>
              <a:rPr dirty="0" sz="3400" spc="-180" b="1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400" spc="-114" b="1">
                <a:solidFill>
                  <a:srgbClr val="292E3A"/>
                </a:solidFill>
                <a:latin typeface="Tahoma"/>
                <a:cs typeface="Tahoma"/>
              </a:rPr>
              <a:t>Ramzan </a:t>
            </a:r>
            <a:r>
              <a:rPr dirty="0" sz="3400" spc="-10" b="1">
                <a:solidFill>
                  <a:srgbClr val="292E3A"/>
                </a:solidFill>
                <a:latin typeface="Tahoma"/>
                <a:cs typeface="Tahoma"/>
              </a:rPr>
              <a:t>Sheikh</a:t>
            </a:r>
            <a:endParaRPr sz="3400">
              <a:latin typeface="Tahoma"/>
              <a:cs typeface="Tahoma"/>
            </a:endParaRPr>
          </a:p>
          <a:p>
            <a:pPr algn="ctr" marL="28575">
              <a:lnSpc>
                <a:spcPct val="100000"/>
              </a:lnSpc>
              <a:spcBef>
                <a:spcPts val="1270"/>
              </a:spcBef>
            </a:pPr>
            <a:r>
              <a:rPr dirty="0" sz="2400" spc="85">
                <a:solidFill>
                  <a:srgbClr val="292E3A"/>
                </a:solidFill>
                <a:latin typeface="Tahoma"/>
                <a:cs typeface="Tahoma"/>
              </a:rPr>
              <a:t>USN:</a:t>
            </a:r>
            <a:r>
              <a:rPr dirty="0" sz="24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292E3A"/>
                </a:solidFill>
                <a:latin typeface="Tahoma"/>
                <a:cs typeface="Tahoma"/>
              </a:rPr>
              <a:t>ENG22AM0003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189260" y="3985328"/>
            <a:ext cx="5070475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1732280" marR="1724660">
              <a:lnSpc>
                <a:spcPts val="4050"/>
              </a:lnSpc>
              <a:spcBef>
                <a:spcPts val="5"/>
              </a:spcBef>
            </a:pPr>
            <a:r>
              <a:rPr dirty="0" sz="3400" spc="-190" b="1">
                <a:solidFill>
                  <a:srgbClr val="292E3A"/>
                </a:solidFill>
                <a:latin typeface="Tahoma"/>
                <a:cs typeface="Tahoma"/>
              </a:rPr>
              <a:t>Mathew </a:t>
            </a:r>
            <a:r>
              <a:rPr dirty="0" sz="3400" spc="-20" b="1">
                <a:solidFill>
                  <a:srgbClr val="292E3A"/>
                </a:solidFill>
                <a:latin typeface="Tahoma"/>
                <a:cs typeface="Tahoma"/>
              </a:rPr>
              <a:t>Alex</a:t>
            </a:r>
            <a:endParaRPr sz="3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dirty="0" sz="2400" spc="85">
                <a:solidFill>
                  <a:srgbClr val="292E3A"/>
                </a:solidFill>
                <a:latin typeface="Tahoma"/>
                <a:cs typeface="Tahoma"/>
              </a:rPr>
              <a:t>USN:</a:t>
            </a:r>
            <a:r>
              <a:rPr dirty="0" sz="24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292E3A"/>
                </a:solidFill>
                <a:latin typeface="Tahoma"/>
                <a:cs typeface="Tahoma"/>
              </a:rPr>
              <a:t>ENG22AM0113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41805" y="960291"/>
            <a:ext cx="45535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14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4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4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4082" y="3245130"/>
            <a:ext cx="2818765" cy="581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650" spc="-220">
                <a:latin typeface="Arial Black"/>
                <a:cs typeface="Arial Black"/>
              </a:rPr>
              <a:t>Prepared</a:t>
            </a:r>
            <a:r>
              <a:rPr dirty="0" sz="3650" spc="-305">
                <a:latin typeface="Arial Black"/>
                <a:cs typeface="Arial Black"/>
              </a:rPr>
              <a:t> </a:t>
            </a:r>
            <a:r>
              <a:rPr dirty="0" sz="3650" spc="-130">
                <a:latin typeface="Arial Black"/>
                <a:cs typeface="Arial Black"/>
              </a:rPr>
              <a:t>By</a:t>
            </a:r>
            <a:endParaRPr sz="3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5859145"/>
            <a:chOff x="0" y="0"/>
            <a:chExt cx="18288000" cy="5859145"/>
          </a:xfrm>
        </p:grpSpPr>
        <p:sp>
          <p:nvSpPr>
            <p:cNvPr id="3" name="object 3" descr=""/>
            <p:cNvSpPr/>
            <p:nvPr/>
          </p:nvSpPr>
          <p:spPr>
            <a:xfrm>
              <a:off x="0" y="2376314"/>
              <a:ext cx="3778250" cy="3482340"/>
            </a:xfrm>
            <a:custGeom>
              <a:avLst/>
              <a:gdLst/>
              <a:ahLst/>
              <a:cxnLst/>
              <a:rect l="l" t="t" r="r" b="b"/>
              <a:pathLst>
                <a:path w="3778250" h="3482340">
                  <a:moveTo>
                    <a:pt x="0" y="0"/>
                  </a:moveTo>
                  <a:lnTo>
                    <a:pt x="3777784" y="0"/>
                  </a:lnTo>
                  <a:lnTo>
                    <a:pt x="0" y="348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7079" y="0"/>
              <a:ext cx="11640920" cy="231177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9144000" cy="3371215"/>
            </a:xfrm>
            <a:custGeom>
              <a:avLst/>
              <a:gdLst/>
              <a:ahLst/>
              <a:cxnLst/>
              <a:rect l="l" t="t" r="r" b="b"/>
              <a:pathLst>
                <a:path w="9144000" h="3371215">
                  <a:moveTo>
                    <a:pt x="0" y="0"/>
                  </a:moveTo>
                  <a:lnTo>
                    <a:pt x="9143917" y="0"/>
                  </a:lnTo>
                  <a:lnTo>
                    <a:pt x="5487226" y="3370659"/>
                  </a:lnTo>
                  <a:lnTo>
                    <a:pt x="0" y="3370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037582" y="3694607"/>
            <a:ext cx="2108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0" b="1">
                <a:solidFill>
                  <a:srgbClr val="A20D20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70563" y="3694607"/>
            <a:ext cx="17526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45">
                <a:solidFill>
                  <a:srgbClr val="292E3A"/>
                </a:solidFill>
                <a:latin typeface="Tahoma"/>
                <a:cs typeface="Tahoma"/>
              </a:rPr>
              <a:t>Introduction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37433" y="4794845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A20D20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70563" y="4794845"/>
            <a:ext cx="129222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Principle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37433" y="5890321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A20D20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70563" y="5890321"/>
            <a:ext cx="14198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Features,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37433" y="6985799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A20D20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370563" y="6985799"/>
            <a:ext cx="377888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5">
                <a:solidFill>
                  <a:srgbClr val="292E3A"/>
                </a:solidFill>
                <a:latin typeface="Tahoma"/>
                <a:cs typeface="Tahoma"/>
              </a:rPr>
              <a:t>Code</a:t>
            </a:r>
            <a:r>
              <a:rPr dirty="0" sz="2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6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292E3A"/>
                </a:solidFill>
                <a:latin typeface="Tahoma"/>
                <a:cs typeface="Tahoma"/>
              </a:rPr>
              <a:t>Sample</a:t>
            </a:r>
            <a:r>
              <a:rPr dirty="0" sz="26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Output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37433" y="8081277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A20D20"/>
                </a:solidFill>
                <a:latin typeface="Tahoma"/>
                <a:cs typeface="Tahoma"/>
              </a:rPr>
              <a:t>5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370563" y="8081277"/>
            <a:ext cx="18199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Applications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37433" y="9176753"/>
            <a:ext cx="2114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A20D20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70563" y="9176753"/>
            <a:ext cx="16700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0">
                <a:solidFill>
                  <a:srgbClr val="292E3A"/>
                </a:solidFill>
                <a:latin typeface="Tahoma"/>
                <a:cs typeface="Tahoma"/>
              </a:rPr>
              <a:t>Conclusion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114177" y="4466170"/>
            <a:ext cx="10679430" cy="0"/>
          </a:xfrm>
          <a:custGeom>
            <a:avLst/>
            <a:gdLst/>
            <a:ahLst/>
            <a:cxnLst/>
            <a:rect l="l" t="t" r="r" b="b"/>
            <a:pathLst>
              <a:path w="10679430" h="0">
                <a:moveTo>
                  <a:pt x="0" y="0"/>
                </a:moveTo>
                <a:lnTo>
                  <a:pt x="10678977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114177" y="5561647"/>
            <a:ext cx="10679430" cy="0"/>
          </a:xfrm>
          <a:custGeom>
            <a:avLst/>
            <a:gdLst/>
            <a:ahLst/>
            <a:cxnLst/>
            <a:rect l="l" t="t" r="r" b="b"/>
            <a:pathLst>
              <a:path w="10679430" h="0">
                <a:moveTo>
                  <a:pt x="0" y="0"/>
                </a:moveTo>
                <a:lnTo>
                  <a:pt x="10678977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114177" y="6657123"/>
            <a:ext cx="10679430" cy="0"/>
          </a:xfrm>
          <a:custGeom>
            <a:avLst/>
            <a:gdLst/>
            <a:ahLst/>
            <a:cxnLst/>
            <a:rect l="l" t="t" r="r" b="b"/>
            <a:pathLst>
              <a:path w="10679430" h="0">
                <a:moveTo>
                  <a:pt x="0" y="0"/>
                </a:moveTo>
                <a:lnTo>
                  <a:pt x="10678977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114177" y="7752601"/>
            <a:ext cx="10679430" cy="0"/>
          </a:xfrm>
          <a:custGeom>
            <a:avLst/>
            <a:gdLst/>
            <a:ahLst/>
            <a:cxnLst/>
            <a:rect l="l" t="t" r="r" b="b"/>
            <a:pathLst>
              <a:path w="10679430" h="0">
                <a:moveTo>
                  <a:pt x="0" y="0"/>
                </a:moveTo>
                <a:lnTo>
                  <a:pt x="10678977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114177" y="8848077"/>
            <a:ext cx="10679430" cy="0"/>
          </a:xfrm>
          <a:custGeom>
            <a:avLst/>
            <a:gdLst/>
            <a:ahLst/>
            <a:cxnLst/>
            <a:rect l="l" t="t" r="r" b="b"/>
            <a:pathLst>
              <a:path w="10679430" h="0">
                <a:moveTo>
                  <a:pt x="0" y="0"/>
                </a:moveTo>
                <a:lnTo>
                  <a:pt x="10678977" y="0"/>
                </a:lnTo>
              </a:path>
            </a:pathLst>
          </a:custGeom>
          <a:ln w="952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61807" y="965231"/>
            <a:ext cx="325882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0"/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Introduction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5958" y="2106276"/>
            <a:ext cx="17350105" cy="538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3900" spc="280">
                <a:latin typeface="Tahoma"/>
                <a:cs typeface="Tahoma"/>
              </a:rPr>
              <a:t>A</a:t>
            </a:r>
            <a:r>
              <a:rPr dirty="0" sz="3900" spc="-130">
                <a:latin typeface="Tahoma"/>
                <a:cs typeface="Tahoma"/>
              </a:rPr>
              <a:t> </a:t>
            </a:r>
            <a:r>
              <a:rPr dirty="0" sz="3900" spc="60">
                <a:latin typeface="Tahoma"/>
                <a:cs typeface="Tahoma"/>
              </a:rPr>
              <a:t>face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recognition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model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90">
                <a:latin typeface="Tahoma"/>
                <a:cs typeface="Tahoma"/>
              </a:rPr>
              <a:t>is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120">
                <a:latin typeface="Tahoma"/>
                <a:cs typeface="Tahoma"/>
              </a:rPr>
              <a:t>a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-20">
                <a:latin typeface="Tahoma"/>
                <a:cs typeface="Tahoma"/>
              </a:rPr>
              <a:t>computer-</a:t>
            </a:r>
            <a:r>
              <a:rPr dirty="0" sz="3900" spc="100">
                <a:latin typeface="Tahoma"/>
                <a:cs typeface="Tahoma"/>
              </a:rPr>
              <a:t>based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55">
                <a:latin typeface="Tahoma"/>
                <a:cs typeface="Tahoma"/>
              </a:rPr>
              <a:t>system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60">
                <a:latin typeface="Tahoma"/>
                <a:cs typeface="Tahoma"/>
              </a:rPr>
              <a:t>designed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130">
                <a:latin typeface="Tahoma"/>
                <a:cs typeface="Tahoma"/>
              </a:rPr>
              <a:t> </a:t>
            </a:r>
            <a:r>
              <a:rPr dirty="0" sz="3900" spc="-25">
                <a:latin typeface="Tahoma"/>
                <a:cs typeface="Tahoma"/>
              </a:rPr>
              <a:t>identify</a:t>
            </a:r>
            <a:r>
              <a:rPr dirty="0" sz="3900" spc="-125">
                <a:latin typeface="Tahoma"/>
                <a:cs typeface="Tahoma"/>
              </a:rPr>
              <a:t> </a:t>
            </a:r>
            <a:r>
              <a:rPr dirty="0" sz="3900" spc="25">
                <a:latin typeface="Tahoma"/>
                <a:cs typeface="Tahoma"/>
              </a:rPr>
              <a:t>and </a:t>
            </a:r>
            <a:r>
              <a:rPr dirty="0" sz="3900" spc="-10">
                <a:latin typeface="Tahoma"/>
                <a:cs typeface="Tahoma"/>
              </a:rPr>
              <a:t>verify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individuals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by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 spc="45">
                <a:latin typeface="Tahoma"/>
                <a:cs typeface="Tahoma"/>
              </a:rPr>
              <a:t>analyzing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and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comparing</a:t>
            </a:r>
            <a:r>
              <a:rPr dirty="0" sz="3900" spc="-7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facial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features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 spc="-20">
                <a:latin typeface="Tahoma"/>
                <a:cs typeface="Tahoma"/>
              </a:rPr>
              <a:t>from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 spc="70">
                <a:latin typeface="Tahoma"/>
                <a:cs typeface="Tahoma"/>
              </a:rPr>
              <a:t>images</a:t>
            </a:r>
            <a:r>
              <a:rPr dirty="0" sz="3900" spc="-75">
                <a:latin typeface="Tahoma"/>
                <a:cs typeface="Tahoma"/>
              </a:rPr>
              <a:t> </a:t>
            </a:r>
            <a:r>
              <a:rPr dirty="0" sz="3900" spc="-25">
                <a:latin typeface="Tahoma"/>
                <a:cs typeface="Tahoma"/>
              </a:rPr>
              <a:t>or </a:t>
            </a:r>
            <a:r>
              <a:rPr dirty="0" sz="3900">
                <a:latin typeface="Tahoma"/>
                <a:cs typeface="Tahoma"/>
              </a:rPr>
              <a:t>video</a:t>
            </a:r>
            <a:r>
              <a:rPr dirty="0" sz="3900" spc="-9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frames.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 spc="-355">
                <a:latin typeface="Tahoma"/>
                <a:cs typeface="Tahoma"/>
              </a:rPr>
              <a:t>It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falls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under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broader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category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9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biometric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technology, </a:t>
            </a:r>
            <a:r>
              <a:rPr dirty="0" sz="3900">
                <a:latin typeface="Tahoma"/>
                <a:cs typeface="Tahoma"/>
              </a:rPr>
              <a:t>leveraging</a:t>
            </a:r>
            <a:r>
              <a:rPr dirty="0" sz="3900" spc="-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unique facial characteristics to distinguish</a:t>
            </a:r>
            <a:r>
              <a:rPr dirty="0" sz="3900" spc="-5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one</a:t>
            </a:r>
            <a:r>
              <a:rPr dirty="0" sz="3900">
                <a:latin typeface="Tahoma"/>
                <a:cs typeface="Tahoma"/>
              </a:rPr>
              <a:t> person </a:t>
            </a:r>
            <a:r>
              <a:rPr dirty="0" sz="3900" spc="-20">
                <a:latin typeface="Tahoma"/>
                <a:cs typeface="Tahoma"/>
              </a:rPr>
              <a:t>from</a:t>
            </a:r>
            <a:r>
              <a:rPr dirty="0" sz="3900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another. </a:t>
            </a:r>
            <a:r>
              <a:rPr dirty="0" sz="3900" spc="65">
                <a:latin typeface="Tahoma"/>
                <a:cs typeface="Tahoma"/>
              </a:rPr>
              <a:t>The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 spc="95">
                <a:latin typeface="Tahoma"/>
                <a:cs typeface="Tahoma"/>
              </a:rPr>
              <a:t>process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involves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capturing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or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 spc="-40">
                <a:latin typeface="Tahoma"/>
                <a:cs typeface="Tahoma"/>
              </a:rPr>
              <a:t>inputting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facial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data,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extracting</a:t>
            </a:r>
            <a:r>
              <a:rPr dirty="0" sz="3900" spc="-105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relevant </a:t>
            </a:r>
            <a:r>
              <a:rPr dirty="0" sz="3900">
                <a:latin typeface="Tahoma"/>
                <a:cs typeface="Tahoma"/>
              </a:rPr>
              <a:t>features,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and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using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 spc="120">
                <a:latin typeface="Tahoma"/>
                <a:cs typeface="Tahoma"/>
              </a:rPr>
              <a:t>a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trained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model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 spc="60">
                <a:latin typeface="Tahoma"/>
                <a:cs typeface="Tahoma"/>
              </a:rPr>
              <a:t>make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predictions</a:t>
            </a:r>
            <a:r>
              <a:rPr dirty="0" sz="3900" spc="-11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or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matches.</a:t>
            </a: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Tahoma"/>
                <a:cs typeface="Tahoma"/>
              </a:rPr>
              <a:t>Key</a:t>
            </a:r>
            <a:r>
              <a:rPr dirty="0" sz="3200" spc="-100" b="1">
                <a:latin typeface="Tahoma"/>
                <a:cs typeface="Tahoma"/>
              </a:rPr>
              <a:t> </a:t>
            </a:r>
            <a:r>
              <a:rPr dirty="0" sz="3200" spc="-40" b="1">
                <a:latin typeface="Tahoma"/>
                <a:cs typeface="Tahoma"/>
              </a:rPr>
              <a:t>Components</a:t>
            </a:r>
            <a:r>
              <a:rPr dirty="0" sz="3200" spc="-95" b="1">
                <a:latin typeface="Tahoma"/>
                <a:cs typeface="Tahoma"/>
              </a:rPr>
              <a:t> </a:t>
            </a:r>
            <a:r>
              <a:rPr dirty="0" sz="3200" spc="-50" b="1">
                <a:latin typeface="Tahoma"/>
                <a:cs typeface="Tahoma"/>
              </a:rPr>
              <a:t>and</a:t>
            </a:r>
            <a:r>
              <a:rPr dirty="0" sz="3200" spc="-10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Processes</a:t>
            </a:r>
            <a:r>
              <a:rPr dirty="0" sz="3200" spc="-95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of</a:t>
            </a:r>
            <a:r>
              <a:rPr dirty="0" sz="3200" spc="-10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a</a:t>
            </a:r>
            <a:r>
              <a:rPr dirty="0" sz="3200" spc="-95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Face</a:t>
            </a:r>
            <a:r>
              <a:rPr dirty="0" sz="3200" spc="-100" b="1">
                <a:latin typeface="Tahoma"/>
                <a:cs typeface="Tahoma"/>
              </a:rPr>
              <a:t> </a:t>
            </a:r>
            <a:r>
              <a:rPr dirty="0" sz="3200" spc="-70" b="1">
                <a:latin typeface="Tahoma"/>
                <a:cs typeface="Tahoma"/>
              </a:rPr>
              <a:t>Recognition</a:t>
            </a:r>
            <a:r>
              <a:rPr dirty="0" sz="3200" spc="-95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Model: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133" y="7782560"/>
            <a:ext cx="133350" cy="1333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827392" y="7470127"/>
            <a:ext cx="5873115" cy="17399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95275" indent="-273050">
              <a:lnSpc>
                <a:spcPct val="100000"/>
              </a:lnSpc>
              <a:spcBef>
                <a:spcPts val="760"/>
              </a:spcBef>
              <a:buFont typeface="Tahoma"/>
              <a:buChar char="*"/>
              <a:tabLst>
                <a:tab pos="295275" algn="l"/>
              </a:tabLst>
            </a:pPr>
            <a:r>
              <a:rPr dirty="0" sz="3200">
                <a:latin typeface="Tahoma"/>
                <a:cs typeface="Tahoma"/>
              </a:rPr>
              <a:t>Recognition</a:t>
            </a:r>
            <a:r>
              <a:rPr dirty="0" sz="3200" spc="220">
                <a:latin typeface="Tahoma"/>
                <a:cs typeface="Tahoma"/>
              </a:rPr>
              <a:t> </a:t>
            </a:r>
            <a:r>
              <a:rPr dirty="0" sz="3200" spc="110">
                <a:latin typeface="Tahoma"/>
                <a:cs typeface="Tahoma"/>
              </a:rPr>
              <a:t>Process</a:t>
            </a:r>
            <a:endParaRPr sz="3200">
              <a:latin typeface="Tahoma"/>
              <a:cs typeface="Tahoma"/>
            </a:endParaRPr>
          </a:p>
          <a:p>
            <a:pPr marL="285750" indent="-273050">
              <a:lnSpc>
                <a:spcPct val="100000"/>
              </a:lnSpc>
              <a:spcBef>
                <a:spcPts val="660"/>
              </a:spcBef>
              <a:buFont typeface="Tahoma"/>
              <a:buChar char="*"/>
              <a:tabLst>
                <a:tab pos="285750" algn="l"/>
              </a:tabLst>
            </a:pPr>
            <a:r>
              <a:rPr dirty="0" sz="3200">
                <a:latin typeface="Tahoma"/>
                <a:cs typeface="Tahoma"/>
              </a:rPr>
              <a:t>Matching</a:t>
            </a:r>
            <a:r>
              <a:rPr dirty="0" sz="3200" spc="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25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Decision</a:t>
            </a:r>
            <a:r>
              <a:rPr dirty="0" sz="3200" spc="25">
                <a:latin typeface="Tahoma"/>
                <a:cs typeface="Tahoma"/>
              </a:rPr>
              <a:t> </a:t>
            </a:r>
            <a:r>
              <a:rPr dirty="0" sz="3200" spc="40">
                <a:latin typeface="Tahoma"/>
                <a:cs typeface="Tahoma"/>
              </a:rPr>
              <a:t>Making</a:t>
            </a:r>
            <a:endParaRPr sz="32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660"/>
              </a:spcBef>
            </a:pPr>
            <a:r>
              <a:rPr dirty="0" sz="3200" spc="-795" b="1">
                <a:latin typeface="Tahoma"/>
                <a:cs typeface="Tahoma"/>
              </a:rPr>
              <a:t>*</a:t>
            </a:r>
            <a:r>
              <a:rPr dirty="0" sz="3200" spc="-45" b="1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Output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6818" y="7470127"/>
            <a:ext cx="427355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dirty="0" sz="3200">
                <a:latin typeface="Tahoma"/>
                <a:cs typeface="Tahoma"/>
              </a:rPr>
              <a:t>Data</a:t>
            </a:r>
            <a:r>
              <a:rPr dirty="0" sz="3200" spc="4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Collection</a:t>
            </a:r>
            <a:r>
              <a:rPr dirty="0" sz="3200" spc="80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Feature</a:t>
            </a:r>
            <a:r>
              <a:rPr dirty="0" sz="3200" spc="7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Extraction </a:t>
            </a:r>
            <a:r>
              <a:rPr dirty="0" sz="3200" spc="140">
                <a:latin typeface="Tahoma"/>
                <a:cs typeface="Tahoma"/>
              </a:rPr>
              <a:t>Face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 spc="45">
                <a:latin typeface="Tahoma"/>
                <a:cs typeface="Tahoma"/>
              </a:rPr>
              <a:t>Encoding </a:t>
            </a:r>
            <a:r>
              <a:rPr dirty="0" sz="3200" spc="60">
                <a:latin typeface="Tahoma"/>
                <a:cs typeface="Tahoma"/>
              </a:rPr>
              <a:t>Database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33" y="8354059"/>
            <a:ext cx="133350" cy="1333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133" y="8925559"/>
            <a:ext cx="133350" cy="1333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133" y="9497059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0"/>
              <a:t>Principle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7703" y="2056650"/>
            <a:ext cx="17918430" cy="697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3900" spc="85">
                <a:latin typeface="Tahoma"/>
                <a:cs typeface="Tahoma"/>
              </a:rPr>
              <a:t>This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 spc="70">
                <a:latin typeface="Tahoma"/>
                <a:cs typeface="Tahoma"/>
              </a:rPr>
              <a:t>face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recognition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model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 spc="75">
                <a:latin typeface="Tahoma"/>
                <a:cs typeface="Tahoma"/>
              </a:rPr>
              <a:t>adheres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fundamental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software</a:t>
            </a:r>
            <a:r>
              <a:rPr dirty="0" sz="3900" spc="-90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engineering </a:t>
            </a:r>
            <a:r>
              <a:rPr dirty="0" sz="3900">
                <a:latin typeface="Tahoma"/>
                <a:cs typeface="Tahoma"/>
              </a:rPr>
              <a:t>principles,</a:t>
            </a:r>
            <a:r>
              <a:rPr dirty="0" sz="3900" spc="40">
                <a:latin typeface="Tahoma"/>
                <a:cs typeface="Tahoma"/>
              </a:rPr>
              <a:t> </a:t>
            </a:r>
            <a:r>
              <a:rPr dirty="0" sz="3900" spc="65">
                <a:latin typeface="Tahoma"/>
                <a:cs typeface="Tahoma"/>
              </a:rPr>
              <a:t>emphasizing</a:t>
            </a:r>
            <a:r>
              <a:rPr dirty="0" sz="3900" spc="45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modularity,</a:t>
            </a:r>
            <a:r>
              <a:rPr dirty="0" sz="3900" spc="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abstraction,</a:t>
            </a:r>
            <a:r>
              <a:rPr dirty="0" sz="3900" spc="45">
                <a:latin typeface="Tahoma"/>
                <a:cs typeface="Tahoma"/>
              </a:rPr>
              <a:t> </a:t>
            </a:r>
            <a:r>
              <a:rPr dirty="0" sz="3900" spc="65">
                <a:latin typeface="Tahoma"/>
                <a:cs typeface="Tahoma"/>
              </a:rPr>
              <a:t>and</a:t>
            </a:r>
            <a:r>
              <a:rPr dirty="0" sz="3900" spc="4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encapsulation.</a:t>
            </a:r>
            <a:r>
              <a:rPr dirty="0" sz="3900" spc="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Through</a:t>
            </a:r>
            <a:r>
              <a:rPr dirty="0" sz="3900" spc="45">
                <a:latin typeface="Tahoma"/>
                <a:cs typeface="Tahoma"/>
              </a:rPr>
              <a:t> </a:t>
            </a:r>
            <a:r>
              <a:rPr dirty="0" sz="3900" spc="-25">
                <a:latin typeface="Tahoma"/>
                <a:cs typeface="Tahoma"/>
              </a:rPr>
              <a:t>the </a:t>
            </a:r>
            <a:r>
              <a:rPr dirty="0" sz="3900" spc="110">
                <a:latin typeface="Tahoma"/>
                <a:cs typeface="Tahoma"/>
              </a:rPr>
              <a:t>use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140">
                <a:latin typeface="Tahoma"/>
                <a:cs typeface="Tahoma"/>
              </a:rPr>
              <a:t>a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150">
                <a:latin typeface="Tahoma"/>
                <a:cs typeface="Tahoma"/>
              </a:rPr>
              <a:t>class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structure,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100">
                <a:latin typeface="Tahoma"/>
                <a:cs typeface="Tahoma"/>
              </a:rPr>
              <a:t>code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75">
                <a:latin typeface="Tahoma"/>
                <a:cs typeface="Tahoma"/>
              </a:rPr>
              <a:t>encapsulates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management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known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face </a:t>
            </a:r>
            <a:r>
              <a:rPr dirty="0" sz="3900" spc="55">
                <a:latin typeface="Tahoma"/>
                <a:cs typeface="Tahoma"/>
              </a:rPr>
              <a:t>encodings,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 spc="65">
                <a:latin typeface="Tahoma"/>
                <a:cs typeface="Tahoma"/>
              </a:rPr>
              <a:t>names,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 spc="65">
                <a:latin typeface="Tahoma"/>
                <a:cs typeface="Tahoma"/>
              </a:rPr>
              <a:t>and</a:t>
            </a:r>
            <a:r>
              <a:rPr dirty="0" sz="3900" spc="-13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frame</a:t>
            </a:r>
            <a:r>
              <a:rPr dirty="0" sz="3900" spc="-135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resizing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factor,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promoting</a:t>
            </a:r>
            <a:r>
              <a:rPr dirty="0" sz="3900" spc="-135">
                <a:latin typeface="Tahoma"/>
                <a:cs typeface="Tahoma"/>
              </a:rPr>
              <a:t> </a:t>
            </a:r>
            <a:r>
              <a:rPr dirty="0" sz="3900" spc="140">
                <a:latin typeface="Tahoma"/>
                <a:cs typeface="Tahoma"/>
              </a:rPr>
              <a:t>a</a:t>
            </a:r>
            <a:r>
              <a:rPr dirty="0" sz="3900" spc="-14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modular</a:t>
            </a:r>
            <a:r>
              <a:rPr dirty="0" sz="3900" spc="-135">
                <a:latin typeface="Tahoma"/>
                <a:cs typeface="Tahoma"/>
              </a:rPr>
              <a:t> </a:t>
            </a:r>
            <a:r>
              <a:rPr dirty="0" sz="3900" spc="40">
                <a:latin typeface="Tahoma"/>
                <a:cs typeface="Tahoma"/>
              </a:rPr>
              <a:t>and </a:t>
            </a:r>
            <a:r>
              <a:rPr dirty="0" sz="3900" spc="50">
                <a:latin typeface="Tahoma"/>
                <a:cs typeface="Tahoma"/>
              </a:rPr>
              <a:t>organized</a:t>
            </a:r>
            <a:r>
              <a:rPr dirty="0" sz="3900" spc="-5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design.</a:t>
            </a:r>
            <a:r>
              <a:rPr dirty="0" sz="3900" spc="-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Abstraction</a:t>
            </a:r>
            <a:r>
              <a:rPr dirty="0" sz="3900" spc="-50">
                <a:latin typeface="Tahoma"/>
                <a:cs typeface="Tahoma"/>
              </a:rPr>
              <a:t> </a:t>
            </a:r>
            <a:r>
              <a:rPr dirty="0" sz="3900" spc="100">
                <a:latin typeface="Tahoma"/>
                <a:cs typeface="Tahoma"/>
              </a:rPr>
              <a:t>is</a:t>
            </a:r>
            <a:r>
              <a:rPr dirty="0" sz="3900" spc="-45">
                <a:latin typeface="Tahoma"/>
                <a:cs typeface="Tahoma"/>
              </a:rPr>
              <a:t> </a:t>
            </a:r>
            <a:r>
              <a:rPr dirty="0" sz="3900" spc="70">
                <a:latin typeface="Tahoma"/>
                <a:cs typeface="Tahoma"/>
              </a:rPr>
              <a:t>achieved</a:t>
            </a:r>
            <a:r>
              <a:rPr dirty="0" sz="3900" spc="-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by</a:t>
            </a:r>
            <a:r>
              <a:rPr dirty="0" sz="3900" spc="-50">
                <a:latin typeface="Tahoma"/>
                <a:cs typeface="Tahoma"/>
              </a:rPr>
              <a:t> </a:t>
            </a:r>
            <a:r>
              <a:rPr dirty="0" sz="3900" spc="45">
                <a:latin typeface="Tahoma"/>
                <a:cs typeface="Tahoma"/>
              </a:rPr>
              <a:t>encapsulating</a:t>
            </a:r>
            <a:r>
              <a:rPr dirty="0" sz="3900" spc="-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internal</a:t>
            </a:r>
            <a:r>
              <a:rPr dirty="0" sz="3900" spc="-50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workings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70">
                <a:latin typeface="Tahoma"/>
                <a:cs typeface="Tahoma"/>
              </a:rPr>
              <a:t>face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recognition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 spc="-30">
                <a:latin typeface="Tahoma"/>
                <a:cs typeface="Tahoma"/>
              </a:rPr>
              <a:t>within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110">
                <a:latin typeface="Tahoma"/>
                <a:cs typeface="Tahoma"/>
              </a:rPr>
              <a:t>class,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allowing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90">
                <a:latin typeface="Tahoma"/>
                <a:cs typeface="Tahoma"/>
              </a:rPr>
              <a:t>users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interact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-45">
                <a:latin typeface="Tahoma"/>
                <a:cs typeface="Tahoma"/>
              </a:rPr>
              <a:t>with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140">
                <a:latin typeface="Tahoma"/>
                <a:cs typeface="Tahoma"/>
              </a:rPr>
              <a:t>a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 spc="-20">
                <a:latin typeface="Tahoma"/>
                <a:cs typeface="Tahoma"/>
              </a:rPr>
              <a:t>high-level </a:t>
            </a:r>
            <a:r>
              <a:rPr dirty="0" sz="3900">
                <a:latin typeface="Tahoma"/>
                <a:cs typeface="Tahoma"/>
              </a:rPr>
              <a:t>interface.</a:t>
            </a:r>
            <a:r>
              <a:rPr dirty="0" sz="3900" spc="-120">
                <a:latin typeface="Tahoma"/>
                <a:cs typeface="Tahoma"/>
              </a:rPr>
              <a:t> </a:t>
            </a:r>
            <a:r>
              <a:rPr dirty="0" sz="3900" spc="80">
                <a:latin typeface="Tahoma"/>
                <a:cs typeface="Tahoma"/>
              </a:rPr>
              <a:t>The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45">
                <a:latin typeface="Tahoma"/>
                <a:cs typeface="Tahoma"/>
              </a:rPr>
              <a:t>inclusion</a:t>
            </a:r>
            <a:r>
              <a:rPr dirty="0" sz="3900" spc="-12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error</a:t>
            </a:r>
            <a:r>
              <a:rPr dirty="0" sz="3900" spc="-120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handling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85">
                <a:latin typeface="Tahoma"/>
                <a:cs typeface="Tahoma"/>
              </a:rPr>
              <a:t>mechanisms</a:t>
            </a:r>
            <a:r>
              <a:rPr dirty="0" sz="3900" spc="-120">
                <a:latin typeface="Tahoma"/>
                <a:cs typeface="Tahoma"/>
              </a:rPr>
              <a:t> </a:t>
            </a:r>
            <a:r>
              <a:rPr dirty="0" sz="3900" spc="100">
                <a:latin typeface="Tahoma"/>
                <a:cs typeface="Tahoma"/>
              </a:rPr>
              <a:t>enhances</a:t>
            </a:r>
            <a:r>
              <a:rPr dirty="0" sz="3900" spc="-114">
                <a:latin typeface="Tahoma"/>
                <a:cs typeface="Tahoma"/>
              </a:rPr>
              <a:t> </a:t>
            </a:r>
            <a:r>
              <a:rPr dirty="0" sz="3900" spc="35">
                <a:latin typeface="Tahoma"/>
                <a:cs typeface="Tahoma"/>
              </a:rPr>
              <a:t>robustness, </a:t>
            </a:r>
            <a:r>
              <a:rPr dirty="0" sz="3900">
                <a:latin typeface="Tahoma"/>
                <a:cs typeface="Tahoma"/>
              </a:rPr>
              <a:t>providing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informative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 spc="60">
                <a:latin typeface="Tahoma"/>
                <a:cs typeface="Tahoma"/>
              </a:rPr>
              <a:t>feedback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in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 spc="70">
                <a:latin typeface="Tahoma"/>
                <a:cs typeface="Tahoma"/>
              </a:rPr>
              <a:t>face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of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unexpected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situations.</a:t>
            </a:r>
            <a:r>
              <a:rPr dirty="0" sz="3900" spc="-8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Flexibility</a:t>
            </a:r>
            <a:r>
              <a:rPr dirty="0" sz="3900" spc="-80">
                <a:latin typeface="Tahoma"/>
                <a:cs typeface="Tahoma"/>
              </a:rPr>
              <a:t> </a:t>
            </a:r>
            <a:r>
              <a:rPr dirty="0" sz="3900" spc="75">
                <a:latin typeface="Tahoma"/>
                <a:cs typeface="Tahoma"/>
              </a:rPr>
              <a:t>is </a:t>
            </a:r>
            <a:r>
              <a:rPr dirty="0" sz="3900">
                <a:latin typeface="Tahoma"/>
                <a:cs typeface="Tahoma"/>
              </a:rPr>
              <a:t>prioritized,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allowing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 spc="90">
                <a:latin typeface="Tahoma"/>
                <a:cs typeface="Tahoma"/>
              </a:rPr>
              <a:t>users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set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the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frame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resizing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factor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during</a:t>
            </a:r>
            <a:r>
              <a:rPr dirty="0" sz="3900" spc="-145">
                <a:latin typeface="Tahoma"/>
                <a:cs typeface="Tahoma"/>
              </a:rPr>
              <a:t> </a:t>
            </a:r>
            <a:r>
              <a:rPr dirty="0" sz="3900" spc="-10">
                <a:latin typeface="Tahoma"/>
                <a:cs typeface="Tahoma"/>
              </a:rPr>
              <a:t>object </a:t>
            </a:r>
            <a:r>
              <a:rPr dirty="0" sz="3900">
                <a:latin typeface="Tahoma"/>
                <a:cs typeface="Tahoma"/>
              </a:rPr>
              <a:t>initialization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>
                <a:latin typeface="Tahoma"/>
                <a:cs typeface="Tahoma"/>
              </a:rPr>
              <a:t>to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 spc="65">
                <a:latin typeface="Tahoma"/>
                <a:cs typeface="Tahoma"/>
              </a:rPr>
              <a:t>accommodate</a:t>
            </a:r>
            <a:r>
              <a:rPr dirty="0" sz="3900" spc="-155">
                <a:latin typeface="Tahoma"/>
                <a:cs typeface="Tahoma"/>
              </a:rPr>
              <a:t> </a:t>
            </a:r>
            <a:r>
              <a:rPr dirty="0" sz="3900" spc="50">
                <a:latin typeface="Tahoma"/>
                <a:cs typeface="Tahoma"/>
              </a:rPr>
              <a:t>diverse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 spc="110">
                <a:latin typeface="Tahoma"/>
                <a:cs typeface="Tahoma"/>
              </a:rPr>
              <a:t>use</a:t>
            </a:r>
            <a:r>
              <a:rPr dirty="0" sz="3900" spc="-150">
                <a:latin typeface="Tahoma"/>
                <a:cs typeface="Tahoma"/>
              </a:rPr>
              <a:t> </a:t>
            </a:r>
            <a:r>
              <a:rPr dirty="0" sz="3900" spc="125">
                <a:latin typeface="Tahoma"/>
                <a:cs typeface="Tahoma"/>
              </a:rPr>
              <a:t>cases.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0"/>
              <a:t>Principle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4841" y="2188871"/>
            <a:ext cx="17519650" cy="680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3800" spc="65">
                <a:latin typeface="Tahoma"/>
                <a:cs typeface="Tahoma"/>
              </a:rPr>
              <a:t>The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 spc="100">
                <a:latin typeface="Tahoma"/>
                <a:cs typeface="Tahoma"/>
              </a:rPr>
              <a:t>code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maintains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readability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 spc="-20">
                <a:latin typeface="Tahoma"/>
                <a:cs typeface="Tahoma"/>
              </a:rPr>
              <a:t>through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the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inclusion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of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comments,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fostering </a:t>
            </a:r>
            <a:r>
              <a:rPr dirty="0" sz="3800">
                <a:latin typeface="Tahoma"/>
                <a:cs typeface="Tahoma"/>
              </a:rPr>
              <a:t>understanding,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55">
                <a:latin typeface="Tahoma"/>
                <a:cs typeface="Tahoma"/>
              </a:rPr>
              <a:t>and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facilitating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60">
                <a:latin typeface="Tahoma"/>
                <a:cs typeface="Tahoma"/>
              </a:rPr>
              <a:t>future</a:t>
            </a:r>
            <a:r>
              <a:rPr dirty="0" sz="3800" spc="-10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modifications.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65">
                <a:latin typeface="Tahoma"/>
                <a:cs typeface="Tahoma"/>
              </a:rPr>
              <a:t>Embracing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simplicity,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25">
                <a:latin typeface="Tahoma"/>
                <a:cs typeface="Tahoma"/>
              </a:rPr>
              <a:t>the </a:t>
            </a:r>
            <a:r>
              <a:rPr dirty="0" sz="3800" spc="100">
                <a:latin typeface="Tahoma"/>
                <a:cs typeface="Tahoma"/>
              </a:rPr>
              <a:t>code</a:t>
            </a:r>
            <a:r>
              <a:rPr dirty="0" sz="3800" spc="-15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offers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140">
                <a:latin typeface="Tahoma"/>
                <a:cs typeface="Tahoma"/>
              </a:rPr>
              <a:t>a</a:t>
            </a:r>
            <a:r>
              <a:rPr dirty="0" sz="3800" spc="-150">
                <a:latin typeface="Tahoma"/>
                <a:cs typeface="Tahoma"/>
              </a:rPr>
              <a:t> </a:t>
            </a:r>
            <a:r>
              <a:rPr dirty="0" sz="3800" spc="-20">
                <a:latin typeface="Tahoma"/>
                <a:cs typeface="Tahoma"/>
              </a:rPr>
              <a:t>straightforward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implementation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for</a:t>
            </a:r>
            <a:r>
              <a:rPr dirty="0" sz="3800" spc="-150">
                <a:latin typeface="Tahoma"/>
                <a:cs typeface="Tahoma"/>
              </a:rPr>
              <a:t> </a:t>
            </a:r>
            <a:r>
              <a:rPr dirty="0" sz="3800" spc="140">
                <a:latin typeface="Tahoma"/>
                <a:cs typeface="Tahoma"/>
              </a:rPr>
              <a:t>a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105">
                <a:latin typeface="Tahoma"/>
                <a:cs typeface="Tahoma"/>
              </a:rPr>
              <a:t>basic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65">
                <a:latin typeface="Tahoma"/>
                <a:cs typeface="Tahoma"/>
              </a:rPr>
              <a:t>face</a:t>
            </a:r>
            <a:r>
              <a:rPr dirty="0" sz="3800" spc="-15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recognition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system, </a:t>
            </a:r>
            <a:r>
              <a:rPr dirty="0" sz="3800">
                <a:latin typeface="Tahoma"/>
                <a:cs typeface="Tahoma"/>
              </a:rPr>
              <a:t>ensuring</a:t>
            </a:r>
            <a:r>
              <a:rPr dirty="0" sz="3800" spc="-25">
                <a:latin typeface="Tahoma"/>
                <a:cs typeface="Tahoma"/>
              </a:rPr>
              <a:t> </a:t>
            </a:r>
            <a:r>
              <a:rPr dirty="0" sz="3800" spc="135">
                <a:latin typeface="Tahoma"/>
                <a:cs typeface="Tahoma"/>
              </a:rPr>
              <a:t>ease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of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95">
                <a:latin typeface="Tahoma"/>
                <a:cs typeface="Tahoma"/>
              </a:rPr>
              <a:t>use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55">
                <a:latin typeface="Tahoma"/>
                <a:cs typeface="Tahoma"/>
              </a:rPr>
              <a:t>and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debugging.</a:t>
            </a:r>
            <a:r>
              <a:rPr dirty="0" sz="3800" spc="-2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Compatibility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-50">
                <a:latin typeface="Tahoma"/>
                <a:cs typeface="Tahoma"/>
              </a:rPr>
              <a:t>with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established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libraries, </a:t>
            </a:r>
            <a:r>
              <a:rPr dirty="0" sz="3800" spc="90">
                <a:latin typeface="Tahoma"/>
                <a:cs typeface="Tahoma"/>
              </a:rPr>
              <a:t>such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175">
                <a:latin typeface="Tahoma"/>
                <a:cs typeface="Tahoma"/>
              </a:rPr>
              <a:t>as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face_recognition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55">
                <a:latin typeface="Tahoma"/>
                <a:cs typeface="Tahoma"/>
              </a:rPr>
              <a:t>and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165">
                <a:latin typeface="Tahoma"/>
                <a:cs typeface="Tahoma"/>
              </a:rPr>
              <a:t>OpenCV,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50">
                <a:latin typeface="Tahoma"/>
                <a:cs typeface="Tahoma"/>
              </a:rPr>
              <a:t>aligns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50">
                <a:latin typeface="Tahoma"/>
                <a:cs typeface="Tahoma"/>
              </a:rPr>
              <a:t>with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the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compatibility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principle, </a:t>
            </a:r>
            <a:r>
              <a:rPr dirty="0" sz="3800">
                <a:latin typeface="Tahoma"/>
                <a:cs typeface="Tahoma"/>
              </a:rPr>
              <a:t>promoting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114">
                <a:latin typeface="Tahoma"/>
                <a:cs typeface="Tahoma"/>
              </a:rPr>
              <a:t>seamless</a:t>
            </a:r>
            <a:r>
              <a:rPr dirty="0" sz="3800" spc="-140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integration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into</a:t>
            </a:r>
            <a:r>
              <a:rPr dirty="0" sz="3800" spc="-14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various</a:t>
            </a:r>
            <a:r>
              <a:rPr dirty="0" sz="3800" spc="-14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environments.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65">
                <a:latin typeface="Tahoma"/>
                <a:cs typeface="Tahoma"/>
              </a:rPr>
              <a:t>The</a:t>
            </a:r>
            <a:r>
              <a:rPr dirty="0" sz="3800" spc="-140">
                <a:latin typeface="Tahoma"/>
                <a:cs typeface="Tahoma"/>
              </a:rPr>
              <a:t> </a:t>
            </a:r>
            <a:r>
              <a:rPr dirty="0" sz="3800" spc="50">
                <a:latin typeface="Tahoma"/>
                <a:cs typeface="Tahoma"/>
              </a:rPr>
              <a:t>feedback </a:t>
            </a:r>
            <a:r>
              <a:rPr dirty="0" sz="3800" spc="45">
                <a:latin typeface="Tahoma"/>
                <a:cs typeface="Tahoma"/>
              </a:rPr>
              <a:t>mechanism,</a:t>
            </a:r>
            <a:r>
              <a:rPr dirty="0" sz="3800" spc="-90">
                <a:latin typeface="Tahoma"/>
                <a:cs typeface="Tahoma"/>
              </a:rPr>
              <a:t> </a:t>
            </a:r>
            <a:r>
              <a:rPr dirty="0" sz="3800" spc="65">
                <a:latin typeface="Tahoma"/>
                <a:cs typeface="Tahoma"/>
              </a:rPr>
              <a:t>conveyed</a:t>
            </a:r>
            <a:r>
              <a:rPr dirty="0" sz="3800" spc="-85">
                <a:latin typeface="Tahoma"/>
                <a:cs typeface="Tahoma"/>
              </a:rPr>
              <a:t> </a:t>
            </a:r>
            <a:r>
              <a:rPr dirty="0" sz="3800" spc="-20">
                <a:latin typeface="Tahoma"/>
                <a:cs typeface="Tahoma"/>
              </a:rPr>
              <a:t>through</a:t>
            </a:r>
            <a:r>
              <a:rPr dirty="0" sz="3800" spc="-85">
                <a:latin typeface="Tahoma"/>
                <a:cs typeface="Tahoma"/>
              </a:rPr>
              <a:t> </a:t>
            </a:r>
            <a:r>
              <a:rPr dirty="0" sz="3800" spc="-45">
                <a:latin typeface="Tahoma"/>
                <a:cs typeface="Tahoma"/>
              </a:rPr>
              <a:t>print</a:t>
            </a:r>
            <a:r>
              <a:rPr dirty="0" sz="3800" spc="-9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statements,</a:t>
            </a:r>
            <a:r>
              <a:rPr dirty="0" sz="3800" spc="-85">
                <a:latin typeface="Tahoma"/>
                <a:cs typeface="Tahoma"/>
              </a:rPr>
              <a:t> </a:t>
            </a:r>
            <a:r>
              <a:rPr dirty="0" sz="3800" spc="85">
                <a:latin typeface="Tahoma"/>
                <a:cs typeface="Tahoma"/>
              </a:rPr>
              <a:t>enhances</a:t>
            </a:r>
            <a:r>
              <a:rPr dirty="0" sz="3800" spc="-8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user</a:t>
            </a:r>
            <a:r>
              <a:rPr dirty="0" sz="3800" spc="-8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understanding</a:t>
            </a:r>
            <a:r>
              <a:rPr dirty="0" sz="3800" spc="-90">
                <a:latin typeface="Tahoma"/>
                <a:cs typeface="Tahoma"/>
              </a:rPr>
              <a:t> </a:t>
            </a:r>
            <a:r>
              <a:rPr dirty="0" sz="3800" spc="-25">
                <a:latin typeface="Tahoma"/>
                <a:cs typeface="Tahoma"/>
              </a:rPr>
              <a:t>of </a:t>
            </a:r>
            <a:r>
              <a:rPr dirty="0" sz="3800">
                <a:latin typeface="Tahoma"/>
                <a:cs typeface="Tahoma"/>
              </a:rPr>
              <a:t>the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 spc="60">
                <a:latin typeface="Tahoma"/>
                <a:cs typeface="Tahoma"/>
              </a:rPr>
              <a:t>system's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state.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Collectively,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these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principles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contribute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to</a:t>
            </a:r>
            <a:r>
              <a:rPr dirty="0" sz="3800" spc="-5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the</a:t>
            </a:r>
            <a:r>
              <a:rPr dirty="0" sz="3800" spc="-60">
                <a:latin typeface="Tahoma"/>
                <a:cs typeface="Tahoma"/>
              </a:rPr>
              <a:t> </a:t>
            </a:r>
            <a:r>
              <a:rPr dirty="0" sz="3800" spc="80">
                <a:latin typeface="Tahoma"/>
                <a:cs typeface="Tahoma"/>
              </a:rPr>
              <a:t>code's </a:t>
            </a:r>
            <a:r>
              <a:rPr dirty="0" sz="3800">
                <a:latin typeface="Tahoma"/>
                <a:cs typeface="Tahoma"/>
              </a:rPr>
              <a:t>effectiveness,</a:t>
            </a:r>
            <a:r>
              <a:rPr dirty="0" sz="3800" spc="-110">
                <a:latin typeface="Tahoma"/>
                <a:cs typeface="Tahoma"/>
              </a:rPr>
              <a:t> </a:t>
            </a:r>
            <a:r>
              <a:rPr dirty="0" sz="3800" spc="-20">
                <a:latin typeface="Tahoma"/>
                <a:cs typeface="Tahoma"/>
              </a:rPr>
              <a:t>reliability,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55">
                <a:latin typeface="Tahoma"/>
                <a:cs typeface="Tahoma"/>
              </a:rPr>
              <a:t>and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maintainability,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laying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140">
                <a:latin typeface="Tahoma"/>
                <a:cs typeface="Tahoma"/>
              </a:rPr>
              <a:t>a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>
                <a:latin typeface="Tahoma"/>
                <a:cs typeface="Tahoma"/>
              </a:rPr>
              <a:t>foundation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for</a:t>
            </a:r>
            <a:r>
              <a:rPr dirty="0" sz="3800" spc="-105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further </a:t>
            </a:r>
            <a:r>
              <a:rPr dirty="0" sz="3800">
                <a:latin typeface="Tahoma"/>
                <a:cs typeface="Tahoma"/>
              </a:rPr>
              <a:t>development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55">
                <a:latin typeface="Tahoma"/>
                <a:cs typeface="Tahoma"/>
              </a:rPr>
              <a:t>and</a:t>
            </a:r>
            <a:r>
              <a:rPr dirty="0" sz="3800" spc="-20">
                <a:latin typeface="Tahoma"/>
                <a:cs typeface="Tahoma"/>
              </a:rPr>
              <a:t> </a:t>
            </a:r>
            <a:r>
              <a:rPr dirty="0" sz="3800" spc="-10">
                <a:latin typeface="Tahoma"/>
                <a:cs typeface="Tahoma"/>
              </a:rPr>
              <a:t>expansion.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Features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4" y="2426399"/>
            <a:ext cx="133350" cy="1333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78160" y="1999667"/>
            <a:ext cx="17593945" cy="754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3055">
              <a:lnSpc>
                <a:spcPct val="140600"/>
              </a:lnSpc>
              <a:spcBef>
                <a:spcPts val="100"/>
              </a:spcBef>
            </a:pPr>
            <a:r>
              <a:rPr dirty="0" sz="3200" b="1">
                <a:latin typeface="Tahoma"/>
                <a:cs typeface="Tahoma"/>
              </a:rPr>
              <a:t>Face</a:t>
            </a:r>
            <a:r>
              <a:rPr dirty="0" sz="3200" spc="-40" b="1">
                <a:latin typeface="Tahoma"/>
                <a:cs typeface="Tahoma"/>
              </a:rPr>
              <a:t> </a:t>
            </a:r>
            <a:r>
              <a:rPr dirty="0" sz="3200" spc="-70" b="1">
                <a:latin typeface="Tahoma"/>
                <a:cs typeface="Tahoma"/>
              </a:rPr>
              <a:t>Recognition</a:t>
            </a:r>
            <a:r>
              <a:rPr dirty="0" sz="3200" spc="-35" b="1">
                <a:latin typeface="Tahoma"/>
                <a:cs typeface="Tahoma"/>
              </a:rPr>
              <a:t> </a:t>
            </a:r>
            <a:r>
              <a:rPr dirty="0" sz="3200" spc="-175" b="1">
                <a:latin typeface="Tahoma"/>
                <a:cs typeface="Tahoma"/>
              </a:rPr>
              <a:t>Initialization:</a:t>
            </a:r>
            <a:r>
              <a:rPr dirty="0" sz="3200" spc="-35" b="1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The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114">
                <a:latin typeface="Tahoma"/>
                <a:cs typeface="Tahoma"/>
              </a:rPr>
              <a:t>class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initializes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with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empty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lists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for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known</a:t>
            </a:r>
            <a:r>
              <a:rPr dirty="0" sz="3200" spc="-10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encodings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known face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names.</a:t>
            </a:r>
            <a:endParaRPr sz="3200">
              <a:latin typeface="Tahoma"/>
              <a:cs typeface="Tahoma"/>
            </a:endParaRPr>
          </a:p>
          <a:p>
            <a:pPr marL="12700" marR="414020">
              <a:lnSpc>
                <a:spcPts val="5400"/>
              </a:lnSpc>
              <a:spcBef>
                <a:spcPts val="365"/>
              </a:spcBef>
            </a:pPr>
            <a:r>
              <a:rPr dirty="0" sz="3200" spc="-75" b="1">
                <a:latin typeface="Tahoma"/>
                <a:cs typeface="Tahoma"/>
              </a:rPr>
              <a:t>Frame</a:t>
            </a:r>
            <a:r>
              <a:rPr dirty="0" sz="3200" spc="-60" b="1">
                <a:latin typeface="Tahoma"/>
                <a:cs typeface="Tahoma"/>
              </a:rPr>
              <a:t> </a:t>
            </a:r>
            <a:r>
              <a:rPr dirty="0" sz="3200" spc="-55" b="1">
                <a:latin typeface="Tahoma"/>
                <a:cs typeface="Tahoma"/>
              </a:rPr>
              <a:t>Resizing: </a:t>
            </a:r>
            <a:r>
              <a:rPr dirty="0" sz="3200" spc="50">
                <a:latin typeface="Tahoma"/>
                <a:cs typeface="Tahoma"/>
              </a:rPr>
              <a:t>The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frame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resizing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factor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 spc="70">
                <a:latin typeface="Tahoma"/>
                <a:cs typeface="Tahoma"/>
              </a:rPr>
              <a:t>is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used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to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resize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frames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for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faster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</a:t>
            </a:r>
            <a:r>
              <a:rPr dirty="0" sz="3200" spc="-114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recognition</a:t>
            </a:r>
            <a:r>
              <a:rPr dirty="0" sz="3200" spc="-12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. </a:t>
            </a:r>
            <a:r>
              <a:rPr dirty="0" sz="3200" spc="-220" b="1">
                <a:latin typeface="Tahoma"/>
                <a:cs typeface="Tahoma"/>
              </a:rPr>
              <a:t>Image</a:t>
            </a:r>
            <a:r>
              <a:rPr dirty="0" sz="3200" spc="30" b="1">
                <a:latin typeface="Tahoma"/>
                <a:cs typeface="Tahoma"/>
              </a:rPr>
              <a:t> </a:t>
            </a:r>
            <a:r>
              <a:rPr dirty="0" sz="3200" spc="-45" b="1">
                <a:latin typeface="Tahoma"/>
                <a:cs typeface="Tahoma"/>
              </a:rPr>
              <a:t>Loading:</a:t>
            </a:r>
            <a:r>
              <a:rPr dirty="0" sz="3200" spc="35" b="1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The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load_encoding_images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method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loads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images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from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114">
                <a:latin typeface="Tahoma"/>
                <a:cs typeface="Tahoma"/>
              </a:rPr>
              <a:t>a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specified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path, </a:t>
            </a:r>
            <a:r>
              <a:rPr dirty="0" sz="3200">
                <a:latin typeface="Tahoma"/>
                <a:cs typeface="Tahoma"/>
              </a:rPr>
              <a:t>extracts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encodings,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associates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them</a:t>
            </a:r>
            <a:r>
              <a:rPr dirty="0" sz="3200" spc="-50">
                <a:latin typeface="Tahoma"/>
                <a:cs typeface="Tahoma"/>
              </a:rPr>
              <a:t> with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corresponding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file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names</a:t>
            </a:r>
            <a:r>
              <a:rPr dirty="0" sz="3200" spc="-10" b="1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marR="160655">
              <a:lnSpc>
                <a:spcPts val="5400"/>
              </a:lnSpc>
            </a:pPr>
            <a:r>
              <a:rPr dirty="0" sz="3200" b="1">
                <a:latin typeface="Tahoma"/>
                <a:cs typeface="Tahoma"/>
              </a:rPr>
              <a:t>Face</a:t>
            </a:r>
            <a:r>
              <a:rPr dirty="0" sz="3200" spc="-20" b="1">
                <a:latin typeface="Tahoma"/>
                <a:cs typeface="Tahoma"/>
              </a:rPr>
              <a:t> </a:t>
            </a:r>
            <a:r>
              <a:rPr dirty="0" sz="3200" spc="-60" b="1">
                <a:latin typeface="Tahoma"/>
                <a:cs typeface="Tahoma"/>
              </a:rPr>
              <a:t>Detection:</a:t>
            </a:r>
            <a:r>
              <a:rPr dirty="0" sz="3200" spc="-60">
                <a:latin typeface="Tahoma"/>
                <a:cs typeface="Tahoma"/>
              </a:rPr>
              <a:t>The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detect_known_faces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method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takes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114">
                <a:latin typeface="Tahoma"/>
                <a:cs typeface="Tahoma"/>
              </a:rPr>
              <a:t>a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frame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145">
                <a:latin typeface="Tahoma"/>
                <a:cs typeface="Tahoma"/>
              </a:rPr>
              <a:t>as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40">
                <a:latin typeface="Tahoma"/>
                <a:cs typeface="Tahoma"/>
              </a:rPr>
              <a:t>input,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resizes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it,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detects </a:t>
            </a:r>
            <a:r>
              <a:rPr dirty="0" sz="3200" spc="70">
                <a:latin typeface="Tahoma"/>
                <a:cs typeface="Tahoma"/>
              </a:rPr>
              <a:t>faces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using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face_recognition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library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3200" b="1">
                <a:latin typeface="Tahoma"/>
                <a:cs typeface="Tahoma"/>
              </a:rPr>
              <a:t>Face</a:t>
            </a:r>
            <a:r>
              <a:rPr dirty="0" sz="3200" spc="-7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Encoding</a:t>
            </a:r>
            <a:r>
              <a:rPr dirty="0" sz="3200" spc="-70" b="1">
                <a:latin typeface="Tahoma"/>
                <a:cs typeface="Tahoma"/>
              </a:rPr>
              <a:t> </a:t>
            </a:r>
            <a:r>
              <a:rPr dirty="0" sz="3200" spc="-45" b="1">
                <a:latin typeface="Tahoma"/>
                <a:cs typeface="Tahoma"/>
              </a:rPr>
              <a:t>Comparison:</a:t>
            </a:r>
            <a:r>
              <a:rPr dirty="0" sz="3200" spc="-70" b="1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The</a:t>
            </a:r>
            <a:r>
              <a:rPr dirty="0" sz="3200" spc="-125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code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compares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</a:t>
            </a:r>
            <a:r>
              <a:rPr dirty="0" sz="3200" spc="-125">
                <a:latin typeface="Tahoma"/>
                <a:cs typeface="Tahoma"/>
              </a:rPr>
              <a:t> </a:t>
            </a:r>
            <a:r>
              <a:rPr dirty="0" sz="3200" spc="45">
                <a:latin typeface="Tahoma"/>
                <a:cs typeface="Tahoma"/>
              </a:rPr>
              <a:t>encodings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detected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 spc="70">
                <a:latin typeface="Tahoma"/>
                <a:cs typeface="Tahoma"/>
              </a:rPr>
              <a:t>faces</a:t>
            </a:r>
            <a:r>
              <a:rPr dirty="0" sz="3200" spc="-12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with</a:t>
            </a:r>
            <a:r>
              <a:rPr dirty="0" sz="3200" spc="-130">
                <a:latin typeface="Tahoma"/>
                <a:cs typeface="Tahoma"/>
              </a:rPr>
              <a:t> </a:t>
            </a:r>
            <a:r>
              <a:rPr dirty="0" sz="3200" spc="-25">
                <a:latin typeface="Tahoma"/>
                <a:cs typeface="Tahoma"/>
              </a:rPr>
              <a:t>the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3200">
                <a:latin typeface="Tahoma"/>
                <a:cs typeface="Tahoma"/>
              </a:rPr>
              <a:t>known</a:t>
            </a:r>
            <a:r>
              <a:rPr dirty="0" sz="3200" spc="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</a:t>
            </a:r>
            <a:r>
              <a:rPr dirty="0" sz="3200" spc="45">
                <a:latin typeface="Tahoma"/>
                <a:cs typeface="Tahoma"/>
              </a:rPr>
              <a:t> encodings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using</a:t>
            </a:r>
            <a:r>
              <a:rPr dirty="0" sz="3200" spc="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face_recognition.compare_faces</a:t>
            </a:r>
            <a:r>
              <a:rPr dirty="0" sz="3200" spc="4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method.</a:t>
            </a:r>
            <a:endParaRPr sz="3200">
              <a:latin typeface="Tahoma"/>
              <a:cs typeface="Tahoma"/>
            </a:endParaRPr>
          </a:p>
          <a:p>
            <a:pPr marL="12700" marR="534670">
              <a:lnSpc>
                <a:spcPts val="5400"/>
              </a:lnSpc>
              <a:spcBef>
                <a:spcPts val="165"/>
              </a:spcBef>
            </a:pPr>
            <a:r>
              <a:rPr dirty="0" sz="3200" b="1">
                <a:latin typeface="Tahoma"/>
                <a:cs typeface="Tahoma"/>
              </a:rPr>
              <a:t>Best</a:t>
            </a:r>
            <a:r>
              <a:rPr dirty="0" sz="3200" spc="-35" b="1">
                <a:latin typeface="Tahoma"/>
                <a:cs typeface="Tahoma"/>
              </a:rPr>
              <a:t> </a:t>
            </a:r>
            <a:r>
              <a:rPr dirty="0" sz="3200" spc="-100" b="1">
                <a:latin typeface="Tahoma"/>
                <a:cs typeface="Tahoma"/>
              </a:rPr>
              <a:t>Match</a:t>
            </a:r>
            <a:r>
              <a:rPr dirty="0" sz="3200" spc="-30" b="1">
                <a:latin typeface="Tahoma"/>
                <a:cs typeface="Tahoma"/>
              </a:rPr>
              <a:t> </a:t>
            </a:r>
            <a:r>
              <a:rPr dirty="0" sz="3200" spc="-55" b="1">
                <a:latin typeface="Tahoma"/>
                <a:cs typeface="Tahoma"/>
              </a:rPr>
              <a:t>Selection:</a:t>
            </a:r>
            <a:r>
              <a:rPr dirty="0" sz="3200" spc="-35" b="1">
                <a:latin typeface="Tahoma"/>
                <a:cs typeface="Tahoma"/>
              </a:rPr>
              <a:t> </a:t>
            </a:r>
            <a:r>
              <a:rPr dirty="0" sz="3200" spc="-305">
                <a:latin typeface="Tahoma"/>
                <a:cs typeface="Tahoma"/>
              </a:rPr>
              <a:t>It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selects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best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match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based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on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smallest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distance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between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face </a:t>
            </a:r>
            <a:r>
              <a:rPr dirty="0" sz="3200" spc="45">
                <a:latin typeface="Tahoma"/>
                <a:cs typeface="Tahoma"/>
              </a:rPr>
              <a:t>encodings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using np.argmin and updates the recognized face name </a:t>
            </a:r>
            <a:r>
              <a:rPr dirty="0" sz="3200" spc="-10">
                <a:latin typeface="Tahoma"/>
                <a:cs typeface="Tahoma"/>
              </a:rPr>
              <a:t>suitably.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3788474"/>
            <a:ext cx="133350" cy="1333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4474274"/>
            <a:ext cx="133350" cy="1333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5845874"/>
            <a:ext cx="133350" cy="1333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7207949"/>
            <a:ext cx="133350" cy="1333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8570024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95"/>
              <a:t>Features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51" y="2400140"/>
            <a:ext cx="130917" cy="13091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32812" y="2018363"/>
            <a:ext cx="17125950" cy="760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7655">
              <a:lnSpc>
                <a:spcPct val="132500"/>
              </a:lnSpc>
              <a:spcBef>
                <a:spcPts val="100"/>
              </a:spcBef>
            </a:pPr>
            <a:r>
              <a:rPr dirty="0" sz="3150" spc="-45" b="1">
                <a:latin typeface="Tahoma"/>
                <a:cs typeface="Tahoma"/>
              </a:rPr>
              <a:t>Error</a:t>
            </a:r>
            <a:r>
              <a:rPr dirty="0" sz="3150" spc="-90" b="1">
                <a:latin typeface="Tahoma"/>
                <a:cs typeface="Tahoma"/>
              </a:rPr>
              <a:t> </a:t>
            </a:r>
            <a:r>
              <a:rPr dirty="0" sz="3150" spc="-110" b="1">
                <a:latin typeface="Tahoma"/>
                <a:cs typeface="Tahoma"/>
              </a:rPr>
              <a:t>Handling:</a:t>
            </a:r>
            <a:r>
              <a:rPr dirty="0" sz="3150" spc="-85" b="1">
                <a:latin typeface="Tahoma"/>
                <a:cs typeface="Tahoma"/>
              </a:rPr>
              <a:t> </a:t>
            </a:r>
            <a:r>
              <a:rPr dirty="0" sz="3150" spc="120">
                <a:latin typeface="Tahoma"/>
                <a:cs typeface="Tahoma"/>
              </a:rPr>
              <a:t>Basic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20">
                <a:latin typeface="Tahoma"/>
                <a:cs typeface="Tahoma"/>
              </a:rPr>
              <a:t>error</a:t>
            </a:r>
            <a:r>
              <a:rPr dirty="0" sz="3150" spc="-14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handling</a:t>
            </a:r>
            <a:r>
              <a:rPr dirty="0" sz="3150" spc="-155">
                <a:latin typeface="Tahoma"/>
                <a:cs typeface="Tahoma"/>
              </a:rPr>
              <a:t> </a:t>
            </a:r>
            <a:r>
              <a:rPr dirty="0" sz="3150" spc="65">
                <a:latin typeface="Tahoma"/>
                <a:cs typeface="Tahoma"/>
              </a:rPr>
              <a:t>is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implemented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55">
                <a:latin typeface="Tahoma"/>
                <a:cs typeface="Tahoma"/>
              </a:rPr>
              <a:t>with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55">
                <a:latin typeface="Tahoma"/>
                <a:cs typeface="Tahoma"/>
              </a:rPr>
              <a:t>print</a:t>
            </a:r>
            <a:r>
              <a:rPr dirty="0" sz="3150" spc="-14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statements</a:t>
            </a:r>
            <a:r>
              <a:rPr dirty="0" sz="3150" spc="-15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to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40">
                <a:latin typeface="Tahoma"/>
                <a:cs typeface="Tahoma"/>
              </a:rPr>
              <a:t>notify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and</a:t>
            </a:r>
            <a:r>
              <a:rPr dirty="0" sz="3150" spc="-15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handle </a:t>
            </a:r>
            <a:r>
              <a:rPr dirty="0" sz="3150" spc="-20">
                <a:latin typeface="Tahoma"/>
                <a:cs typeface="Tahoma"/>
              </a:rPr>
              <a:t>potential</a:t>
            </a:r>
            <a:r>
              <a:rPr dirty="0" sz="3150" spc="-8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errors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 spc="-20">
                <a:latin typeface="Tahoma"/>
                <a:cs typeface="Tahoma"/>
              </a:rPr>
              <a:t>during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image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loading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and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face</a:t>
            </a:r>
            <a:r>
              <a:rPr dirty="0" sz="3150" spc="-75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detection.</a:t>
            </a:r>
            <a:endParaRPr sz="3150">
              <a:latin typeface="Tahoma"/>
              <a:cs typeface="Tahoma"/>
            </a:endParaRPr>
          </a:p>
          <a:p>
            <a:pPr marL="12700" marR="757555">
              <a:lnSpc>
                <a:spcPts val="5010"/>
              </a:lnSpc>
              <a:spcBef>
                <a:spcPts val="295"/>
              </a:spcBef>
            </a:pPr>
            <a:r>
              <a:rPr dirty="0" sz="3150" spc="-110" b="1">
                <a:latin typeface="Tahoma"/>
                <a:cs typeface="Tahoma"/>
              </a:rPr>
              <a:t>Flexibility:</a:t>
            </a:r>
            <a:r>
              <a:rPr dirty="0" sz="3150" spc="-60" b="1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 spc="105">
                <a:latin typeface="Tahoma"/>
                <a:cs typeface="Tahoma"/>
              </a:rPr>
              <a:t>class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allows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 spc="-35">
                <a:latin typeface="Tahoma"/>
                <a:cs typeface="Tahoma"/>
              </a:rPr>
              <a:t>flexibility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in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setting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frame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resizing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factor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when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initializing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 spc="-25">
                <a:latin typeface="Tahoma"/>
                <a:cs typeface="Tahoma"/>
              </a:rPr>
              <a:t>the </a:t>
            </a:r>
            <a:r>
              <a:rPr dirty="0" sz="3150" spc="-10">
                <a:latin typeface="Tahoma"/>
                <a:cs typeface="Tahoma"/>
              </a:rPr>
              <a:t>object.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150" b="1">
                <a:latin typeface="Tahoma"/>
                <a:cs typeface="Tahoma"/>
              </a:rPr>
              <a:t>Basic</a:t>
            </a:r>
            <a:r>
              <a:rPr dirty="0" sz="3150" spc="-60" b="1">
                <a:latin typeface="Tahoma"/>
                <a:cs typeface="Tahoma"/>
              </a:rPr>
              <a:t> </a:t>
            </a:r>
            <a:r>
              <a:rPr dirty="0" sz="3150" b="1">
                <a:latin typeface="Tahoma"/>
                <a:cs typeface="Tahoma"/>
              </a:rPr>
              <a:t>User</a:t>
            </a:r>
            <a:r>
              <a:rPr dirty="0" sz="3150" spc="-55" b="1">
                <a:latin typeface="Tahoma"/>
                <a:cs typeface="Tahoma"/>
              </a:rPr>
              <a:t> </a:t>
            </a:r>
            <a:r>
              <a:rPr dirty="0" sz="3150" spc="-35" b="1">
                <a:latin typeface="Tahoma"/>
                <a:cs typeface="Tahoma"/>
              </a:rPr>
              <a:t>Feedback:</a:t>
            </a:r>
            <a:r>
              <a:rPr dirty="0" sz="3150" spc="-55" b="1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Print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statements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provide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feedback</a:t>
            </a:r>
            <a:r>
              <a:rPr dirty="0" sz="3150" spc="-12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on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number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of</a:t>
            </a:r>
            <a:r>
              <a:rPr dirty="0" sz="3150" spc="-114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encoding</a:t>
            </a:r>
            <a:r>
              <a:rPr dirty="0" sz="3150" spc="-12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images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3150" spc="-10">
                <a:latin typeface="Tahoma"/>
                <a:cs typeface="Tahoma"/>
              </a:rPr>
              <a:t>loaded.</a:t>
            </a:r>
            <a:endParaRPr sz="3150">
              <a:latin typeface="Tahoma"/>
              <a:cs typeface="Tahoma"/>
            </a:endParaRPr>
          </a:p>
          <a:p>
            <a:pPr marL="12700" marR="5080">
              <a:lnSpc>
                <a:spcPts val="5010"/>
              </a:lnSpc>
              <a:spcBef>
                <a:spcPts val="295"/>
              </a:spcBef>
            </a:pPr>
            <a:r>
              <a:rPr dirty="0" sz="3150" spc="-90" b="1">
                <a:latin typeface="Tahoma"/>
                <a:cs typeface="Tahoma"/>
              </a:rPr>
              <a:t>Usability:</a:t>
            </a:r>
            <a:r>
              <a:rPr dirty="0" sz="3150" spc="15" b="1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 spc="105">
                <a:latin typeface="Tahoma"/>
                <a:cs typeface="Tahoma"/>
              </a:rPr>
              <a:t>class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provides</a:t>
            </a:r>
            <a:r>
              <a:rPr dirty="0" sz="3150" spc="-50">
                <a:latin typeface="Tahoma"/>
                <a:cs typeface="Tahoma"/>
              </a:rPr>
              <a:t> </a:t>
            </a:r>
            <a:r>
              <a:rPr dirty="0" sz="3150" spc="95">
                <a:latin typeface="Tahoma"/>
                <a:cs typeface="Tahoma"/>
              </a:rPr>
              <a:t>a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simple</a:t>
            </a:r>
            <a:r>
              <a:rPr dirty="0" sz="3150" spc="-5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interface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 spc="-20">
                <a:latin typeface="Tahoma"/>
                <a:cs typeface="Tahoma"/>
              </a:rPr>
              <a:t>for</a:t>
            </a:r>
            <a:r>
              <a:rPr dirty="0" sz="3150" spc="-4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loading</a:t>
            </a:r>
            <a:r>
              <a:rPr dirty="0" sz="3150" spc="-5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known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face</a:t>
            </a:r>
            <a:r>
              <a:rPr dirty="0" sz="3150" spc="-5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encodings</a:t>
            </a:r>
            <a:r>
              <a:rPr dirty="0" sz="3150" spc="-5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and</a:t>
            </a:r>
            <a:r>
              <a:rPr dirty="0" sz="3150" spc="-5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detecting </a:t>
            </a:r>
            <a:r>
              <a:rPr dirty="0" sz="3150" spc="70">
                <a:latin typeface="Tahoma"/>
                <a:cs typeface="Tahoma"/>
              </a:rPr>
              <a:t>faces</a:t>
            </a:r>
            <a:r>
              <a:rPr dirty="0" sz="3150" spc="-14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in</a:t>
            </a:r>
            <a:r>
              <a:rPr dirty="0" sz="3150" spc="-14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frames.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150" spc="-105" b="1">
                <a:latin typeface="Tahoma"/>
                <a:cs typeface="Tahoma"/>
              </a:rPr>
              <a:t>Compatibility:</a:t>
            </a:r>
            <a:r>
              <a:rPr dirty="0" sz="3150" spc="-45" b="1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 spc="65">
                <a:latin typeface="Tahoma"/>
                <a:cs typeface="Tahoma"/>
              </a:rPr>
              <a:t>code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 spc="95">
                <a:latin typeface="Tahoma"/>
                <a:cs typeface="Tahoma"/>
              </a:rPr>
              <a:t>uses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popular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face_recognition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and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 spc="150">
                <a:latin typeface="Tahoma"/>
                <a:cs typeface="Tahoma"/>
              </a:rPr>
              <a:t>OpenCV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libraries,</a:t>
            </a:r>
            <a:r>
              <a:rPr dirty="0" sz="3150" spc="-10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making</a:t>
            </a:r>
            <a:r>
              <a:rPr dirty="0" sz="3150" spc="-105">
                <a:latin typeface="Tahoma"/>
                <a:cs typeface="Tahoma"/>
              </a:rPr>
              <a:t> </a:t>
            </a:r>
            <a:r>
              <a:rPr dirty="0" sz="3150" spc="-25">
                <a:latin typeface="Tahoma"/>
                <a:cs typeface="Tahoma"/>
              </a:rPr>
              <a:t>it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3150">
                <a:latin typeface="Tahoma"/>
                <a:cs typeface="Tahoma"/>
              </a:rPr>
              <a:t>compatible</a:t>
            </a:r>
            <a:r>
              <a:rPr dirty="0" sz="3150" spc="-70">
                <a:latin typeface="Tahoma"/>
                <a:cs typeface="Tahoma"/>
              </a:rPr>
              <a:t> </a:t>
            </a:r>
            <a:r>
              <a:rPr dirty="0" sz="3150" spc="-55">
                <a:latin typeface="Tahoma"/>
                <a:cs typeface="Tahoma"/>
              </a:rPr>
              <a:t>with</a:t>
            </a:r>
            <a:r>
              <a:rPr dirty="0" sz="3150" spc="-7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various</a:t>
            </a:r>
            <a:r>
              <a:rPr dirty="0" sz="3150" spc="-70">
                <a:latin typeface="Tahoma"/>
                <a:cs typeface="Tahoma"/>
              </a:rPr>
              <a:t> </a:t>
            </a:r>
            <a:r>
              <a:rPr dirty="0" sz="3150" spc="-10">
                <a:latin typeface="Tahoma"/>
                <a:cs typeface="Tahoma"/>
              </a:rPr>
              <a:t>environments.</a:t>
            </a:r>
            <a:endParaRPr sz="3150">
              <a:latin typeface="Tahoma"/>
              <a:cs typeface="Tahoma"/>
            </a:endParaRPr>
          </a:p>
          <a:p>
            <a:pPr marL="12700" marR="794385">
              <a:lnSpc>
                <a:spcPts val="5010"/>
              </a:lnSpc>
              <a:spcBef>
                <a:spcPts val="95"/>
              </a:spcBef>
            </a:pPr>
            <a:r>
              <a:rPr dirty="0" sz="3150" spc="-110" b="1">
                <a:latin typeface="Tahoma"/>
                <a:cs typeface="Tahoma"/>
              </a:rPr>
              <a:t>Documentation:</a:t>
            </a:r>
            <a:r>
              <a:rPr dirty="0" sz="3150" b="1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 spc="65">
                <a:latin typeface="Tahoma"/>
                <a:cs typeface="Tahoma"/>
              </a:rPr>
              <a:t>code</a:t>
            </a:r>
            <a:r>
              <a:rPr dirty="0" sz="3150" spc="-6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includes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comments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to</a:t>
            </a:r>
            <a:r>
              <a:rPr dirty="0" sz="3150" spc="-6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explain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the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purpose</a:t>
            </a:r>
            <a:r>
              <a:rPr dirty="0" sz="3150" spc="-6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of</a:t>
            </a:r>
            <a:r>
              <a:rPr dirty="0" sz="3150" spc="-6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methods</a:t>
            </a:r>
            <a:r>
              <a:rPr dirty="0" sz="3150" spc="-60">
                <a:latin typeface="Tahoma"/>
                <a:cs typeface="Tahoma"/>
              </a:rPr>
              <a:t> </a:t>
            </a:r>
            <a:r>
              <a:rPr dirty="0" sz="3150">
                <a:latin typeface="Tahoma"/>
                <a:cs typeface="Tahoma"/>
              </a:rPr>
              <a:t>and</a:t>
            </a:r>
            <a:r>
              <a:rPr dirty="0" sz="3150" spc="-65">
                <a:latin typeface="Tahoma"/>
                <a:cs typeface="Tahoma"/>
              </a:rPr>
              <a:t> </a:t>
            </a:r>
            <a:r>
              <a:rPr dirty="0" sz="3150" spc="45">
                <a:latin typeface="Tahoma"/>
                <a:cs typeface="Tahoma"/>
              </a:rPr>
              <a:t>code </a:t>
            </a:r>
            <a:r>
              <a:rPr dirty="0" sz="3150" spc="-10">
                <a:latin typeface="Tahoma"/>
                <a:cs typeface="Tahoma"/>
              </a:rPr>
              <a:t>blocks.</a:t>
            </a:r>
            <a:endParaRPr sz="31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51" y="3662563"/>
            <a:ext cx="130917" cy="13091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51" y="4924986"/>
            <a:ext cx="130917" cy="13091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51" y="6187409"/>
            <a:ext cx="130917" cy="13091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51" y="7449832"/>
            <a:ext cx="130917" cy="13091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51" y="8712255"/>
            <a:ext cx="130917" cy="1309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135235" cy="1958339"/>
          </a:xfrm>
          <a:custGeom>
            <a:avLst/>
            <a:gdLst/>
            <a:ahLst/>
            <a:cxnLst/>
            <a:rect l="l" t="t" r="r" b="b"/>
            <a:pathLst>
              <a:path w="10135235" h="1958339">
                <a:moveTo>
                  <a:pt x="0" y="0"/>
                </a:moveTo>
                <a:lnTo>
                  <a:pt x="10134637" y="0"/>
                </a:lnTo>
                <a:lnTo>
                  <a:pt x="8559980" y="1958011"/>
                </a:lnTo>
                <a:lnTo>
                  <a:pt x="0" y="1958011"/>
                </a:lnTo>
                <a:lnTo>
                  <a:pt x="0" y="0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05201" y="2226684"/>
            <a:ext cx="17583150" cy="8060690"/>
            <a:chOff x="705201" y="2226684"/>
            <a:chExt cx="17583150" cy="80606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01" y="2226684"/>
              <a:ext cx="16554449" cy="7543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814230" y="9258299"/>
              <a:ext cx="4474210" cy="1028700"/>
            </a:xfrm>
            <a:custGeom>
              <a:avLst/>
              <a:gdLst/>
              <a:ahLst/>
              <a:cxnLst/>
              <a:rect l="l" t="t" r="r" b="b"/>
              <a:pathLst>
                <a:path w="4474209" h="1028700">
                  <a:moveTo>
                    <a:pt x="4473770" y="1028699"/>
                  </a:moveTo>
                  <a:lnTo>
                    <a:pt x="0" y="1028699"/>
                  </a:lnTo>
                  <a:lnTo>
                    <a:pt x="1115995" y="0"/>
                  </a:lnTo>
                  <a:lnTo>
                    <a:pt x="4473770" y="0"/>
                  </a:lnTo>
                  <a:lnTo>
                    <a:pt x="4473770" y="1028699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41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450" spc="-315"/>
              <a:t>Code</a:t>
            </a:r>
            <a:endParaRPr sz="5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800" y="1028700"/>
            <a:ext cx="16471419" cy="5951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Uvez Khan</dc:creator>
  <cp:keywords>DAF3lcSvpzM,BAFYIn3faao</cp:keywords>
  <dc:title>Blank Company Profile Business Presentation in Red Maroon White Geometric Style</dc:title>
  <dcterms:created xsi:type="dcterms:W3CDTF">2023-12-29T15:52:40Z</dcterms:created>
  <dcterms:modified xsi:type="dcterms:W3CDTF">2023-12-29T15:52:40Z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2023-12-29T00:00:00Z</vt:filetime>
  </property>
  <property fmtid="{D5CDD505-2E9C-101B-9397-08002B2CF9AE}" pid="5" name="Producer">
    <vt:lpwstr>Canva</vt:lpwstr>
  </property>
</Properties>
</file>