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dc9511e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dc9511e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dc9511e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dc9511e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dc9511e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dc9511e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bdc9511e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bdc9511e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dc9511e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dc9511e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d73f6f57b2fdf8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d73f6f57b2fdf8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d73f6f57b2fdf8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d73f6f57b2fdf8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 divided work load using slack and in person work  </a:t>
            </a:r>
            <a:endParaRPr/>
          </a:p>
          <a:p>
            <a:pPr indent="0" lvl="0" marL="0" rtl="0" algn="l">
              <a:lnSpc>
                <a:spcPct val="115000"/>
              </a:lnSpc>
              <a:spcBef>
                <a:spcPts val="1200"/>
              </a:spcBef>
              <a:spcAft>
                <a:spcPts val="0"/>
              </a:spcAft>
              <a:buClr>
                <a:schemeClr val="dk1"/>
              </a:buClr>
              <a:buSzPts val="1100"/>
              <a:buFont typeface="Arial"/>
              <a:buNone/>
            </a:pPr>
            <a:r>
              <a:rPr lang="en"/>
              <a:t>We meet up bi weekly for approximate 45-60 mins to discuss UI/UX</a:t>
            </a:r>
            <a:endParaRPr/>
          </a:p>
          <a:p>
            <a:pPr indent="0" lvl="0" marL="0" rtl="0" algn="l">
              <a:lnSpc>
                <a:spcPct val="115000"/>
              </a:lnSpc>
              <a:spcBef>
                <a:spcPts val="1200"/>
              </a:spcBef>
              <a:spcAft>
                <a:spcPts val="0"/>
              </a:spcAft>
              <a:buClr>
                <a:schemeClr val="dk1"/>
              </a:buClr>
              <a:buSzPts val="1100"/>
              <a:buFont typeface="Arial"/>
              <a:buNone/>
            </a:pPr>
            <a:r>
              <a:rPr lang="en"/>
              <a:t>During meet ups we drew mockups</a:t>
            </a:r>
            <a:endParaRPr/>
          </a:p>
          <a:p>
            <a:pPr indent="0" lvl="0" marL="0" rtl="0" algn="l">
              <a:lnSpc>
                <a:spcPct val="115000"/>
              </a:lnSpc>
              <a:spcBef>
                <a:spcPts val="1200"/>
              </a:spcBef>
              <a:spcAft>
                <a:spcPts val="0"/>
              </a:spcAft>
              <a:buClr>
                <a:schemeClr val="dk1"/>
              </a:buClr>
              <a:buSzPts val="1100"/>
              <a:buFont typeface="Arial"/>
              <a:buNone/>
            </a:pPr>
            <a:r>
              <a:rPr lang="en"/>
              <a:t>There were times in which we waiting on other teams to complete work, however we always discuss further plans and details </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d73f6f57b2fdf8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73f6f57b2fdf8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d73f6f57b2fdf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73f6f57b2fdf8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bdc9511e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dc9511e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d0ab129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d0ab129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bdc9511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dc9511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bdc9511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dc9511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bdc9511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dc9511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bdc9511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dc9511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dc9511e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dc9511e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dc9511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dc9511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dc9511e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dc9511e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hyperlink" Target="https://www.brooklyn.cuny.edu/web/off_communications/Brand_Guidelines.pdf" TargetMode="External"/><Relationship Id="rId8" Type="http://schemas.openxmlformats.org/officeDocument/2006/relationships/hyperlink" Target="https://www.brooklyn.cuny.edu/web/off_communications/Brand_Guidelines.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google.com/url?sa=i&amp;source=images&amp;cd=&amp;cad=rja&amp;uact=8&amp;ved=2ahUKEwidpY39w5fmAhUIc98KHUKaA68Qjhx6BAgBEAI&amp;url=https%3A%2F%2Fwww.uhclthesignal.com%2Fwordpress%2F2019%2F05%2F29%2Fquiz-what-role-do-you-play-in-a-group-project%2F&amp;psig=AOvVaw08HflFKNEVHKMVdmbf3uCM&amp;ust=15753955669862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523075" y="932875"/>
            <a:ext cx="3403000" cy="1599700"/>
          </a:xfrm>
          <a:prstGeom prst="rect">
            <a:avLst/>
          </a:prstGeom>
          <a:noFill/>
          <a:ln>
            <a:noFill/>
          </a:ln>
        </p:spPr>
      </p:pic>
      <p:pic>
        <p:nvPicPr>
          <p:cNvPr id="87" name="Google Shape;87;p13"/>
          <p:cNvPicPr preferRelativeResize="0"/>
          <p:nvPr/>
        </p:nvPicPr>
        <p:blipFill>
          <a:blip r:embed="rId4">
            <a:alphaModFix/>
          </a:blip>
          <a:stretch>
            <a:fillRect/>
          </a:stretch>
        </p:blipFill>
        <p:spPr>
          <a:xfrm>
            <a:off x="942138" y="2356550"/>
            <a:ext cx="2303564" cy="1599700"/>
          </a:xfrm>
          <a:prstGeom prst="rect">
            <a:avLst/>
          </a:prstGeom>
          <a:noFill/>
          <a:ln>
            <a:noFill/>
          </a:ln>
        </p:spPr>
      </p:pic>
      <p:sp>
        <p:nvSpPr>
          <p:cNvPr id="88" name="Google Shape;88;p13"/>
          <p:cNvSpPr txBox="1"/>
          <p:nvPr/>
        </p:nvSpPr>
        <p:spPr>
          <a:xfrm>
            <a:off x="4306475" y="804250"/>
            <a:ext cx="41376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Lato"/>
                <a:ea typeface="Lato"/>
                <a:cs typeface="Lato"/>
                <a:sym typeface="Lato"/>
              </a:rPr>
              <a:t>Product Team</a:t>
            </a:r>
            <a:endParaRPr sz="4800">
              <a:latin typeface="Lato"/>
              <a:ea typeface="Lato"/>
              <a:cs typeface="Lato"/>
              <a:sym typeface="Lato"/>
            </a:endParaRPr>
          </a:p>
        </p:txBody>
      </p:sp>
      <p:sp>
        <p:nvSpPr>
          <p:cNvPr id="89" name="Google Shape;89;p13"/>
          <p:cNvSpPr txBox="1"/>
          <p:nvPr/>
        </p:nvSpPr>
        <p:spPr>
          <a:xfrm>
            <a:off x="3926075" y="1902200"/>
            <a:ext cx="3528000" cy="2295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latin typeface="Lato"/>
                <a:ea typeface="Lato"/>
                <a:cs typeface="Lato"/>
                <a:sym typeface="Lato"/>
              </a:rPr>
              <a:t>By: </a:t>
            </a:r>
            <a:r>
              <a:rPr lang="en" sz="2400">
                <a:latin typeface="Lato"/>
                <a:ea typeface="Lato"/>
                <a:cs typeface="Lato"/>
                <a:sym typeface="Lato"/>
              </a:rPr>
              <a:t>Amara Auguste,</a:t>
            </a:r>
            <a:endParaRPr sz="2400">
              <a:latin typeface="Lato"/>
              <a:ea typeface="Lato"/>
              <a:cs typeface="Lato"/>
              <a:sym typeface="Lato"/>
            </a:endParaRPr>
          </a:p>
          <a:p>
            <a:pPr indent="0" lvl="0" marL="457200" rtl="0" algn="l">
              <a:spcBef>
                <a:spcPts val="0"/>
              </a:spcBef>
              <a:spcAft>
                <a:spcPts val="0"/>
              </a:spcAft>
              <a:buNone/>
            </a:pPr>
            <a:r>
              <a:rPr lang="en" sz="2400">
                <a:latin typeface="Lato"/>
                <a:ea typeface="Lato"/>
                <a:cs typeface="Lato"/>
                <a:sym typeface="Lato"/>
              </a:rPr>
              <a:t>Brian Cheung,</a:t>
            </a:r>
            <a:endParaRPr sz="2400">
              <a:latin typeface="Lato"/>
              <a:ea typeface="Lato"/>
              <a:cs typeface="Lato"/>
              <a:sym typeface="Lato"/>
            </a:endParaRPr>
          </a:p>
          <a:p>
            <a:pPr indent="0" lvl="0" marL="457200" rtl="0" algn="l">
              <a:spcBef>
                <a:spcPts val="0"/>
              </a:spcBef>
              <a:spcAft>
                <a:spcPts val="0"/>
              </a:spcAft>
              <a:buNone/>
            </a:pPr>
            <a:r>
              <a:rPr lang="en" sz="2400">
                <a:latin typeface="Lato"/>
                <a:ea typeface="Lato"/>
                <a:cs typeface="Lato"/>
                <a:sym typeface="Lato"/>
              </a:rPr>
              <a:t>Shradha Luintel,</a:t>
            </a:r>
            <a:endParaRPr sz="2400">
              <a:latin typeface="Lato"/>
              <a:ea typeface="Lato"/>
              <a:cs typeface="Lato"/>
              <a:sym typeface="Lato"/>
            </a:endParaRPr>
          </a:p>
          <a:p>
            <a:pPr indent="0" lvl="0" marL="457200" rtl="0" algn="l">
              <a:spcBef>
                <a:spcPts val="0"/>
              </a:spcBef>
              <a:spcAft>
                <a:spcPts val="0"/>
              </a:spcAft>
              <a:buNone/>
            </a:pPr>
            <a:r>
              <a:rPr lang="en" sz="2400">
                <a:latin typeface="Lato"/>
                <a:ea typeface="Lato"/>
                <a:cs typeface="Lato"/>
                <a:sym typeface="Lato"/>
              </a:rPr>
              <a:t>Vivian Tom</a:t>
            </a:r>
            <a:endParaRPr sz="2400">
              <a:latin typeface="Lato"/>
              <a:ea typeface="Lato"/>
              <a:cs typeface="Lato"/>
              <a:sym typeface="Lato"/>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141900" y="405825"/>
            <a:ext cx="3456600" cy="43881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800">
                <a:latin typeface="Lato"/>
                <a:ea typeface="Lato"/>
                <a:cs typeface="Lato"/>
                <a:sym typeface="Lato"/>
              </a:rPr>
              <a:t>Profile Pages</a:t>
            </a:r>
            <a:endParaRPr sz="1800">
              <a:latin typeface="Lato"/>
              <a:ea typeface="Lato"/>
              <a:cs typeface="Lato"/>
              <a:sym typeface="Lato"/>
            </a:endParaRPr>
          </a:p>
          <a:p>
            <a:pPr indent="0" lvl="0" marL="457200" rtl="0" algn="l">
              <a:lnSpc>
                <a:spcPct val="115000"/>
              </a:lnSpc>
              <a:spcBef>
                <a:spcPts val="1200"/>
              </a:spcBef>
              <a:spcAft>
                <a:spcPts val="0"/>
              </a:spcAft>
              <a:buNone/>
            </a:pPr>
            <a:r>
              <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Here are the layouts for the profile pages. Once someone applies to work on a project, the original poster should receive a request in the "inquiries" tab on their profile page, where they can then click on the link to the applicants profile, view</a:t>
            </a:r>
            <a:r>
              <a:rPr lang="en" sz="1300">
                <a:latin typeface="Lato"/>
                <a:ea typeface="Lato"/>
                <a:cs typeface="Lato"/>
                <a:sym typeface="Lato"/>
              </a:rPr>
              <a:t> t</a:t>
            </a:r>
            <a:r>
              <a:rPr lang="en" sz="1300">
                <a:latin typeface="Lato"/>
                <a:ea typeface="Lato"/>
                <a:cs typeface="Lato"/>
                <a:sym typeface="Lato"/>
              </a:rPr>
              <a:t>heir information and then choose whether to accept or reject their application. When viewing someone else's page, a user should only be able to view their profile photo, username, and "about me" information. In contrast, a user should be able to view five tabs on their own profile page: </a:t>
            </a:r>
            <a:endParaRPr sz="1300">
              <a:latin typeface="Lato"/>
              <a:ea typeface="Lato"/>
              <a:cs typeface="Lato"/>
              <a:sym typeface="Lato"/>
            </a:endParaRPr>
          </a:p>
          <a:p>
            <a:pPr indent="0" lvl="0" marL="457200" rtl="0" algn="l">
              <a:lnSpc>
                <a:spcPct val="115000"/>
              </a:lnSpc>
              <a:spcBef>
                <a:spcPts val="1200"/>
              </a:spcBef>
              <a:spcAft>
                <a:spcPts val="0"/>
              </a:spcAft>
              <a:buNone/>
            </a:pPr>
            <a:r>
              <a:t/>
            </a:r>
            <a:endParaRPr b="1" sz="2400"/>
          </a:p>
          <a:p>
            <a:pPr indent="0" lvl="0" marL="0" rtl="0" algn="l">
              <a:spcBef>
                <a:spcPts val="1200"/>
              </a:spcBef>
              <a:spcAft>
                <a:spcPts val="0"/>
              </a:spcAft>
              <a:buNone/>
            </a:pPr>
            <a:r>
              <a:t/>
            </a:r>
            <a:endParaRPr/>
          </a:p>
        </p:txBody>
      </p:sp>
      <p:pic>
        <p:nvPicPr>
          <p:cNvPr id="148" name="Google Shape;148;p22"/>
          <p:cNvPicPr preferRelativeResize="0"/>
          <p:nvPr/>
        </p:nvPicPr>
        <p:blipFill>
          <a:blip r:embed="rId3">
            <a:alphaModFix/>
          </a:blip>
          <a:stretch>
            <a:fillRect/>
          </a:stretch>
        </p:blipFill>
        <p:spPr>
          <a:xfrm>
            <a:off x="3598625" y="182950"/>
            <a:ext cx="3892600" cy="2937350"/>
          </a:xfrm>
          <a:prstGeom prst="rect">
            <a:avLst/>
          </a:prstGeom>
          <a:noFill/>
          <a:ln>
            <a:noFill/>
          </a:ln>
        </p:spPr>
      </p:pic>
      <p:pic>
        <p:nvPicPr>
          <p:cNvPr id="149" name="Google Shape;149;p22"/>
          <p:cNvPicPr preferRelativeResize="0"/>
          <p:nvPr/>
        </p:nvPicPr>
        <p:blipFill>
          <a:blip r:embed="rId4">
            <a:alphaModFix/>
          </a:blip>
          <a:stretch>
            <a:fillRect/>
          </a:stretch>
        </p:blipFill>
        <p:spPr>
          <a:xfrm>
            <a:off x="5445575" y="2206150"/>
            <a:ext cx="3892600" cy="2937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0" y="586550"/>
            <a:ext cx="3778800" cy="41553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lang="en" sz="1400">
                <a:latin typeface="Lato"/>
                <a:ea typeface="Lato"/>
                <a:cs typeface="Lato"/>
                <a:sym typeface="Lato"/>
              </a:rPr>
              <a:t>Profile Pages</a:t>
            </a:r>
            <a:endParaRPr sz="1400">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i="1" lang="en" sz="1400">
                <a:latin typeface="Lato"/>
                <a:ea typeface="Lato"/>
                <a:cs typeface="Lato"/>
                <a:sym typeface="Lato"/>
              </a:rPr>
              <a:t>current projects</a:t>
            </a:r>
            <a:r>
              <a:rPr lang="en" sz="1400">
                <a:latin typeface="Lato"/>
                <a:ea typeface="Lato"/>
                <a:cs typeface="Lato"/>
                <a:sym typeface="Lato"/>
              </a:rPr>
              <a:t> - a list of all the projects that they are currently working on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i="1" lang="en" sz="1400">
                <a:latin typeface="Lato"/>
                <a:ea typeface="Lato"/>
                <a:cs typeface="Lato"/>
                <a:sym typeface="Lato"/>
              </a:rPr>
              <a:t>applied projects</a:t>
            </a:r>
            <a:r>
              <a:rPr lang="en" sz="1400">
                <a:latin typeface="Lato"/>
                <a:ea typeface="Lato"/>
                <a:cs typeface="Lato"/>
                <a:sym typeface="Lato"/>
              </a:rPr>
              <a:t> - projects that they have applied to but have not yet been accepted/rejected from (accepted applications move to </a:t>
            </a:r>
            <a:r>
              <a:rPr i="1" lang="en" sz="1400">
                <a:latin typeface="Lato"/>
                <a:ea typeface="Lato"/>
                <a:cs typeface="Lato"/>
                <a:sym typeface="Lato"/>
              </a:rPr>
              <a:t>current projects</a:t>
            </a:r>
            <a:r>
              <a:rPr lang="en" sz="1400">
                <a:latin typeface="Lato"/>
                <a:ea typeface="Lato"/>
                <a:cs typeface="Lato"/>
                <a:sym typeface="Lato"/>
              </a:rPr>
              <a:t> tab, rejected applications do not appear)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i="1" lang="en" sz="1400">
                <a:latin typeface="Lato"/>
                <a:ea typeface="Lato"/>
                <a:cs typeface="Lato"/>
                <a:sym typeface="Lato"/>
              </a:rPr>
              <a:t>completed projects</a:t>
            </a:r>
            <a:r>
              <a:rPr lang="en" sz="1400">
                <a:latin typeface="Lato"/>
                <a:ea typeface="Lato"/>
                <a:cs typeface="Lato"/>
                <a:sym typeface="Lato"/>
              </a:rPr>
              <a:t> - projects that they worked on that have been completed, (these three tabs have very similar layouts)</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i="1" lang="en" sz="1400">
                <a:latin typeface="Lato"/>
                <a:ea typeface="Lato"/>
                <a:cs typeface="Lato"/>
                <a:sym typeface="Lato"/>
              </a:rPr>
              <a:t>inquiries</a:t>
            </a:r>
            <a:r>
              <a:rPr lang="en" sz="1400">
                <a:latin typeface="Lato"/>
                <a:ea typeface="Lato"/>
                <a:cs typeface="Lato"/>
                <a:sym typeface="Lato"/>
              </a:rPr>
              <a:t> - other user's requests to join a project that they have posted</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i="1" lang="en" sz="1400">
                <a:latin typeface="Lato"/>
                <a:ea typeface="Lato"/>
                <a:cs typeface="Lato"/>
                <a:sym typeface="Lato"/>
              </a:rPr>
              <a:t>about me</a:t>
            </a:r>
            <a:r>
              <a:rPr lang="en" sz="1400">
                <a:latin typeface="Lato"/>
                <a:ea typeface="Lato"/>
                <a:cs typeface="Lato"/>
                <a:sym typeface="Lato"/>
              </a:rPr>
              <a:t> - where the user displays their name, occupation, and bio. </a:t>
            </a:r>
            <a:endParaRPr sz="1400">
              <a:latin typeface="Lato"/>
              <a:ea typeface="Lato"/>
              <a:cs typeface="Lato"/>
              <a:sym typeface="Lato"/>
            </a:endParaRPr>
          </a:p>
          <a:p>
            <a:pPr indent="0" lvl="0" marL="457200" rtl="0" algn="l">
              <a:lnSpc>
                <a:spcPct val="115000"/>
              </a:lnSpc>
              <a:spcBef>
                <a:spcPts val="1200"/>
              </a:spcBef>
              <a:spcAft>
                <a:spcPts val="0"/>
              </a:spcAft>
              <a:buNone/>
            </a:pPr>
            <a:r>
              <a:t/>
            </a:r>
            <a:endParaRPr b="1" sz="2400"/>
          </a:p>
          <a:p>
            <a:pPr indent="0" lvl="0" marL="0" rtl="0" algn="l">
              <a:spcBef>
                <a:spcPts val="1200"/>
              </a:spcBef>
              <a:spcAft>
                <a:spcPts val="0"/>
              </a:spcAft>
              <a:buNone/>
            </a:pPr>
            <a:r>
              <a:t/>
            </a:r>
            <a:endParaRPr/>
          </a:p>
        </p:txBody>
      </p:sp>
      <p:pic>
        <p:nvPicPr>
          <p:cNvPr id="155" name="Google Shape;155;p23"/>
          <p:cNvPicPr preferRelativeResize="0"/>
          <p:nvPr/>
        </p:nvPicPr>
        <p:blipFill>
          <a:blip r:embed="rId3">
            <a:alphaModFix/>
          </a:blip>
          <a:stretch>
            <a:fillRect/>
          </a:stretch>
        </p:blipFill>
        <p:spPr>
          <a:xfrm>
            <a:off x="3846175" y="519225"/>
            <a:ext cx="3111425" cy="2338475"/>
          </a:xfrm>
          <a:prstGeom prst="rect">
            <a:avLst/>
          </a:prstGeom>
          <a:noFill/>
          <a:ln>
            <a:noFill/>
          </a:ln>
        </p:spPr>
      </p:pic>
      <p:sp>
        <p:nvSpPr>
          <p:cNvPr id="156" name="Google Shape;156;p23"/>
          <p:cNvSpPr txBox="1"/>
          <p:nvPr/>
        </p:nvSpPr>
        <p:spPr>
          <a:xfrm>
            <a:off x="6838125" y="902450"/>
            <a:ext cx="2305800" cy="3553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The user's own page also displays an "edit profile" button, allowing them to update their information, which does not appear when view the pages of others. We have also decided that the profile picture should be displayed in an outline of the BC Bulldog logo and the site should be themed in BC colors.</a:t>
            </a:r>
            <a:endParaRPr b="1" sz="1100">
              <a:solidFill>
                <a:schemeClr val="dk1"/>
              </a:solidFill>
            </a:endParaRPr>
          </a:p>
          <a:p>
            <a:pPr indent="0" lvl="0" marL="0" rtl="0" algn="l">
              <a:spcBef>
                <a:spcPts val="1200"/>
              </a:spcBef>
              <a:spcAft>
                <a:spcPts val="0"/>
              </a:spcAft>
              <a:buNone/>
            </a:pPr>
            <a:r>
              <a:t/>
            </a:r>
            <a:endParaRPr/>
          </a:p>
        </p:txBody>
      </p:sp>
      <p:pic>
        <p:nvPicPr>
          <p:cNvPr id="157" name="Google Shape;157;p23"/>
          <p:cNvPicPr preferRelativeResize="0"/>
          <p:nvPr/>
        </p:nvPicPr>
        <p:blipFill>
          <a:blip r:embed="rId4">
            <a:alphaModFix/>
          </a:blip>
          <a:stretch>
            <a:fillRect/>
          </a:stretch>
        </p:blipFill>
        <p:spPr>
          <a:xfrm>
            <a:off x="4426150" y="2794575"/>
            <a:ext cx="2897000" cy="217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0" y="445025"/>
            <a:ext cx="3173400" cy="463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Lato"/>
                <a:ea typeface="Lato"/>
                <a:cs typeface="Lato"/>
                <a:sym typeface="Lato"/>
              </a:rPr>
              <a:t>Initiate New Project </a:t>
            </a:r>
            <a:endParaRPr sz="1400">
              <a:latin typeface="Lato"/>
              <a:ea typeface="Lato"/>
              <a:cs typeface="Lato"/>
              <a:sym typeface="Lato"/>
            </a:endParaRPr>
          </a:p>
          <a:p>
            <a:pPr indent="0" lvl="0" marL="457200" rtl="0" algn="l">
              <a:lnSpc>
                <a:spcPct val="115000"/>
              </a:lnSpc>
              <a:spcBef>
                <a:spcPts val="1200"/>
              </a:spcBef>
              <a:spcAft>
                <a:spcPts val="0"/>
              </a:spcAft>
              <a:buNone/>
            </a:pPr>
            <a:r>
              <a:t/>
            </a:r>
            <a:endParaRPr sz="1400">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en" sz="1400">
                <a:latin typeface="Lato"/>
                <a:ea typeface="Lato"/>
                <a:cs typeface="Lato"/>
                <a:sym typeface="Lato"/>
              </a:rPr>
              <a:t>Here are the layouts for the modified general project page, post new project page, the modified specific project page, and the edit project page. The modified general project page has a "post new project" button that should allow a logged in user to click on it and take them to the post new project page where they can create a new project, by providing a project name, max # of members needed, and project description. </a:t>
            </a:r>
            <a:endParaRPr sz="1400">
              <a:latin typeface="Lato"/>
              <a:ea typeface="Lato"/>
              <a:cs typeface="Lato"/>
              <a:sym typeface="Lato"/>
            </a:endParaRPr>
          </a:p>
          <a:p>
            <a:pPr indent="0" lvl="0" marL="342900" rtl="0" algn="l">
              <a:lnSpc>
                <a:spcPct val="115000"/>
              </a:lnSpc>
              <a:spcBef>
                <a:spcPts val="1200"/>
              </a:spcBef>
              <a:spcAft>
                <a:spcPts val="0"/>
              </a:spcAft>
              <a:buNone/>
            </a:pPr>
            <a:r>
              <a:rPr b="1" lang="en" sz="1100"/>
              <a:t> </a:t>
            </a:r>
            <a:endParaRPr b="1" sz="1100"/>
          </a:p>
          <a:p>
            <a:pPr indent="0" lvl="0" marL="342900" rtl="0" algn="l">
              <a:lnSpc>
                <a:spcPct val="115000"/>
              </a:lnSpc>
              <a:spcBef>
                <a:spcPts val="0"/>
              </a:spcBef>
              <a:spcAft>
                <a:spcPts val="0"/>
              </a:spcAft>
              <a:buNone/>
            </a:pPr>
            <a:r>
              <a:t/>
            </a:r>
            <a:endParaRPr sz="1100"/>
          </a:p>
          <a:p>
            <a:pPr indent="0" lvl="0" marL="342900" rtl="0" algn="l">
              <a:lnSpc>
                <a:spcPct val="115000"/>
              </a:lnSpc>
              <a:spcBef>
                <a:spcPts val="0"/>
              </a:spcBef>
              <a:spcAft>
                <a:spcPts val="0"/>
              </a:spcAft>
              <a:buNone/>
            </a:pPr>
            <a:r>
              <a:t/>
            </a:r>
            <a:endParaRPr sz="1100"/>
          </a:p>
          <a:p>
            <a:pPr indent="0" lvl="0" marL="342900" rtl="0" algn="l">
              <a:lnSpc>
                <a:spcPct val="115000"/>
              </a:lnSpc>
              <a:spcBef>
                <a:spcPts val="0"/>
              </a:spcBef>
              <a:spcAft>
                <a:spcPts val="0"/>
              </a:spcAft>
              <a:buNone/>
            </a:pPr>
            <a:r>
              <a:rPr b="1" lang="en" sz="1100"/>
              <a:t> </a:t>
            </a:r>
            <a:endParaRPr b="1" sz="1100"/>
          </a:p>
          <a:p>
            <a:pPr indent="0" lvl="0" marL="0" rtl="0" algn="ctr">
              <a:lnSpc>
                <a:spcPct val="115000"/>
              </a:lnSpc>
              <a:spcBef>
                <a:spcPts val="1200"/>
              </a:spcBef>
              <a:spcAft>
                <a:spcPts val="0"/>
              </a:spcAft>
              <a:buClr>
                <a:schemeClr val="dk1"/>
              </a:buClr>
              <a:buSzPts val="1100"/>
              <a:buFont typeface="Arial"/>
              <a:buNone/>
            </a:pPr>
            <a:r>
              <a:t/>
            </a:r>
            <a:endParaRPr b="1" sz="1800"/>
          </a:p>
          <a:p>
            <a:pPr indent="0" lvl="0" marL="0" rtl="0" algn="ctr">
              <a:lnSpc>
                <a:spcPct val="115000"/>
              </a:lnSpc>
              <a:spcBef>
                <a:spcPts val="1200"/>
              </a:spcBef>
              <a:spcAft>
                <a:spcPts val="0"/>
              </a:spcAft>
              <a:buNone/>
            </a:pPr>
            <a:r>
              <a:t/>
            </a:r>
            <a:endParaRPr b="1" sz="1800"/>
          </a:p>
          <a:p>
            <a:pPr indent="0" lvl="0" marL="0" rtl="0" algn="l">
              <a:spcBef>
                <a:spcPts val="1200"/>
              </a:spcBef>
              <a:spcAft>
                <a:spcPts val="0"/>
              </a:spcAft>
              <a:buNone/>
            </a:pPr>
            <a:r>
              <a:t/>
            </a:r>
            <a:endParaRPr/>
          </a:p>
        </p:txBody>
      </p:sp>
      <p:pic>
        <p:nvPicPr>
          <p:cNvPr id="163" name="Google Shape;163;p24"/>
          <p:cNvPicPr preferRelativeResize="0"/>
          <p:nvPr/>
        </p:nvPicPr>
        <p:blipFill>
          <a:blip r:embed="rId3">
            <a:alphaModFix/>
          </a:blip>
          <a:stretch>
            <a:fillRect/>
          </a:stretch>
        </p:blipFill>
        <p:spPr>
          <a:xfrm>
            <a:off x="3173575" y="508775"/>
            <a:ext cx="3396225" cy="2557650"/>
          </a:xfrm>
          <a:prstGeom prst="rect">
            <a:avLst/>
          </a:prstGeom>
          <a:noFill/>
          <a:ln>
            <a:noFill/>
          </a:ln>
        </p:spPr>
      </p:pic>
      <p:pic>
        <p:nvPicPr>
          <p:cNvPr id="164" name="Google Shape;164;p24"/>
          <p:cNvPicPr preferRelativeResize="0"/>
          <p:nvPr/>
        </p:nvPicPr>
        <p:blipFill>
          <a:blip r:embed="rId4">
            <a:alphaModFix/>
          </a:blip>
          <a:stretch>
            <a:fillRect/>
          </a:stretch>
        </p:blipFill>
        <p:spPr>
          <a:xfrm>
            <a:off x="5796850" y="2514700"/>
            <a:ext cx="3505075" cy="26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5"/>
          <p:cNvPicPr preferRelativeResize="0"/>
          <p:nvPr/>
        </p:nvPicPr>
        <p:blipFill>
          <a:blip r:embed="rId3">
            <a:alphaModFix/>
          </a:blip>
          <a:stretch>
            <a:fillRect/>
          </a:stretch>
        </p:blipFill>
        <p:spPr>
          <a:xfrm>
            <a:off x="6057901" y="2824201"/>
            <a:ext cx="3086100" cy="2319299"/>
          </a:xfrm>
          <a:prstGeom prst="rect">
            <a:avLst/>
          </a:prstGeom>
          <a:noFill/>
          <a:ln>
            <a:noFill/>
          </a:ln>
        </p:spPr>
      </p:pic>
      <p:pic>
        <p:nvPicPr>
          <p:cNvPr id="170" name="Google Shape;170;p25"/>
          <p:cNvPicPr preferRelativeResize="0"/>
          <p:nvPr/>
        </p:nvPicPr>
        <p:blipFill>
          <a:blip r:embed="rId4">
            <a:alphaModFix/>
          </a:blip>
          <a:stretch>
            <a:fillRect/>
          </a:stretch>
        </p:blipFill>
        <p:spPr>
          <a:xfrm>
            <a:off x="5020175" y="551425"/>
            <a:ext cx="3086100" cy="2324100"/>
          </a:xfrm>
          <a:prstGeom prst="rect">
            <a:avLst/>
          </a:prstGeom>
          <a:noFill/>
          <a:ln>
            <a:noFill/>
          </a:ln>
        </p:spPr>
      </p:pic>
      <p:sp>
        <p:nvSpPr>
          <p:cNvPr id="171" name="Google Shape;171;p25"/>
          <p:cNvSpPr txBox="1"/>
          <p:nvPr>
            <p:ph type="ctrTitle"/>
          </p:nvPr>
        </p:nvSpPr>
        <p:spPr>
          <a:xfrm>
            <a:off x="311700" y="445025"/>
            <a:ext cx="4538400" cy="442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Lato"/>
                <a:ea typeface="Lato"/>
                <a:cs typeface="Lato"/>
                <a:sym typeface="Lato"/>
              </a:rPr>
              <a:t>Modify</a:t>
            </a:r>
            <a:r>
              <a:rPr lang="en" sz="1400">
                <a:latin typeface="Lato"/>
                <a:ea typeface="Lato"/>
                <a:cs typeface="Lato"/>
                <a:sym typeface="Lato"/>
              </a:rPr>
              <a:t> Project </a:t>
            </a:r>
            <a:endParaRPr sz="1400">
              <a:latin typeface="Lato"/>
              <a:ea typeface="Lato"/>
              <a:cs typeface="Lato"/>
              <a:sym typeface="Lato"/>
            </a:endParaRPr>
          </a:p>
          <a:p>
            <a:pPr indent="0" lvl="0" marL="0" rtl="0" algn="l">
              <a:lnSpc>
                <a:spcPct val="115000"/>
              </a:lnSpc>
              <a:spcBef>
                <a:spcPts val="1200"/>
              </a:spcBef>
              <a:spcAft>
                <a:spcPts val="0"/>
              </a:spcAft>
              <a:buNone/>
            </a:pPr>
            <a:r>
              <a:t/>
            </a:r>
            <a:endParaRPr sz="1400">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en" sz="1400">
                <a:latin typeface="Lato"/>
                <a:ea typeface="Lato"/>
                <a:cs typeface="Lato"/>
                <a:sym typeface="Lato"/>
              </a:rPr>
              <a:t>The modified specific project page now displays "modify" and "delete" buttons for the user who initially posted that project to use. The "modify" button should take the user to the edit project page (which looks like the post new project page with just slight alterations) and the "delete" button should open a pop up asking whether the user confirms that they want to delete the project. If so, then the project should be deleted from the listing and the user should be brought back to the general project page, else if not, the pop up should just close back on the specific project page.</a:t>
            </a:r>
            <a:endParaRPr sz="1400">
              <a:latin typeface="Lato"/>
              <a:ea typeface="Lato"/>
              <a:cs typeface="Lato"/>
              <a:sym typeface="Lato"/>
            </a:endParaRPr>
          </a:p>
          <a:p>
            <a:pPr indent="0" lvl="0" marL="0" rtl="0" algn="l">
              <a:lnSpc>
                <a:spcPct val="115000"/>
              </a:lnSpc>
              <a:spcBef>
                <a:spcPts val="1200"/>
              </a:spcBef>
              <a:spcAft>
                <a:spcPts val="0"/>
              </a:spcAft>
              <a:buNone/>
            </a:pPr>
            <a:r>
              <a:t/>
            </a:r>
            <a:endParaRPr b="1" sz="1400"/>
          </a:p>
          <a:p>
            <a:pPr indent="0" lvl="0" marL="342900" rtl="0" algn="l">
              <a:lnSpc>
                <a:spcPct val="115000"/>
              </a:lnSpc>
              <a:spcBef>
                <a:spcPts val="1200"/>
              </a:spcBef>
              <a:spcAft>
                <a:spcPts val="0"/>
              </a:spcAft>
              <a:buNone/>
            </a:pPr>
            <a:r>
              <a:rPr b="1" lang="en" sz="1100"/>
              <a:t> </a:t>
            </a:r>
            <a:endParaRPr b="1" sz="1100"/>
          </a:p>
          <a:p>
            <a:pPr indent="0" lvl="0" marL="342900" rtl="0" algn="l">
              <a:lnSpc>
                <a:spcPct val="115000"/>
              </a:lnSpc>
              <a:spcBef>
                <a:spcPts val="0"/>
              </a:spcBef>
              <a:spcAft>
                <a:spcPts val="0"/>
              </a:spcAft>
              <a:buNone/>
            </a:pPr>
            <a:r>
              <a:t/>
            </a:r>
            <a:endParaRPr sz="1100"/>
          </a:p>
          <a:p>
            <a:pPr indent="0" lvl="0" marL="342900" rtl="0" algn="l">
              <a:lnSpc>
                <a:spcPct val="115000"/>
              </a:lnSpc>
              <a:spcBef>
                <a:spcPts val="0"/>
              </a:spcBef>
              <a:spcAft>
                <a:spcPts val="0"/>
              </a:spcAft>
              <a:buNone/>
            </a:pPr>
            <a:r>
              <a:t/>
            </a:r>
            <a:endParaRPr sz="1100"/>
          </a:p>
          <a:p>
            <a:pPr indent="0" lvl="0" marL="342900" rtl="0" algn="l">
              <a:lnSpc>
                <a:spcPct val="115000"/>
              </a:lnSpc>
              <a:spcBef>
                <a:spcPts val="0"/>
              </a:spcBef>
              <a:spcAft>
                <a:spcPts val="0"/>
              </a:spcAft>
              <a:buNone/>
            </a:pPr>
            <a:r>
              <a:rPr b="1" lang="en" sz="1100"/>
              <a:t> </a:t>
            </a:r>
            <a:endParaRPr b="1" sz="1100"/>
          </a:p>
          <a:p>
            <a:pPr indent="0" lvl="0" marL="0" rtl="0" algn="ctr">
              <a:lnSpc>
                <a:spcPct val="115000"/>
              </a:lnSpc>
              <a:spcBef>
                <a:spcPts val="1200"/>
              </a:spcBef>
              <a:spcAft>
                <a:spcPts val="0"/>
              </a:spcAft>
              <a:buNone/>
            </a:pPr>
            <a:r>
              <a:t/>
            </a:r>
            <a:endParaRPr b="1" sz="1800"/>
          </a:p>
          <a:p>
            <a:pPr indent="0" lvl="0" marL="0" rtl="0" algn="ctr">
              <a:lnSpc>
                <a:spcPct val="115000"/>
              </a:lnSpc>
              <a:spcBef>
                <a:spcPts val="1200"/>
              </a:spcBef>
              <a:spcAft>
                <a:spcPts val="0"/>
              </a:spcAft>
              <a:buNone/>
            </a:pPr>
            <a:r>
              <a:t/>
            </a:r>
            <a:endParaRPr b="1" sz="1800"/>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nvSpPr>
        <p:spPr>
          <a:xfrm>
            <a:off x="588175" y="393000"/>
            <a:ext cx="7524300" cy="5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LOGOS + BRANDING</a:t>
            </a:r>
            <a:endParaRPr b="1" sz="1800">
              <a:solidFill>
                <a:schemeClr val="dk1"/>
              </a:solidFill>
            </a:endParaRPr>
          </a:p>
          <a:p>
            <a:pPr indent="0" lvl="0" marL="0" rtl="0" algn="l">
              <a:spcBef>
                <a:spcPts val="0"/>
              </a:spcBef>
              <a:spcAft>
                <a:spcPts val="0"/>
              </a:spcAft>
              <a:buNone/>
            </a:pPr>
            <a:r>
              <a:t/>
            </a:r>
            <a:endParaRPr/>
          </a:p>
        </p:txBody>
      </p:sp>
      <p:pic>
        <p:nvPicPr>
          <p:cNvPr id="177" name="Google Shape;177;p26"/>
          <p:cNvPicPr preferRelativeResize="0"/>
          <p:nvPr/>
        </p:nvPicPr>
        <p:blipFill>
          <a:blip r:embed="rId3">
            <a:alphaModFix/>
          </a:blip>
          <a:stretch>
            <a:fillRect/>
          </a:stretch>
        </p:blipFill>
        <p:spPr>
          <a:xfrm>
            <a:off x="4515400" y="466975"/>
            <a:ext cx="2743200" cy="1981200"/>
          </a:xfrm>
          <a:prstGeom prst="rect">
            <a:avLst/>
          </a:prstGeom>
          <a:noFill/>
          <a:ln>
            <a:noFill/>
          </a:ln>
        </p:spPr>
      </p:pic>
      <p:pic>
        <p:nvPicPr>
          <p:cNvPr id="178" name="Google Shape;178;p26"/>
          <p:cNvPicPr preferRelativeResize="0"/>
          <p:nvPr/>
        </p:nvPicPr>
        <p:blipFill>
          <a:blip r:embed="rId4">
            <a:alphaModFix/>
          </a:blip>
          <a:stretch>
            <a:fillRect/>
          </a:stretch>
        </p:blipFill>
        <p:spPr>
          <a:xfrm>
            <a:off x="7114925" y="1914525"/>
            <a:ext cx="1304925" cy="1314450"/>
          </a:xfrm>
          <a:prstGeom prst="rect">
            <a:avLst/>
          </a:prstGeom>
          <a:noFill/>
          <a:ln>
            <a:noFill/>
          </a:ln>
        </p:spPr>
      </p:pic>
      <p:pic>
        <p:nvPicPr>
          <p:cNvPr id="179" name="Google Shape;179;p26"/>
          <p:cNvPicPr preferRelativeResize="0"/>
          <p:nvPr/>
        </p:nvPicPr>
        <p:blipFill>
          <a:blip r:embed="rId5">
            <a:alphaModFix/>
          </a:blip>
          <a:stretch>
            <a:fillRect/>
          </a:stretch>
        </p:blipFill>
        <p:spPr>
          <a:xfrm>
            <a:off x="3378925" y="2676525"/>
            <a:ext cx="2533650" cy="1200150"/>
          </a:xfrm>
          <a:prstGeom prst="rect">
            <a:avLst/>
          </a:prstGeom>
          <a:noFill/>
          <a:ln>
            <a:noFill/>
          </a:ln>
        </p:spPr>
      </p:pic>
      <p:pic>
        <p:nvPicPr>
          <p:cNvPr id="180" name="Google Shape;180;p26"/>
          <p:cNvPicPr preferRelativeResize="0"/>
          <p:nvPr/>
        </p:nvPicPr>
        <p:blipFill>
          <a:blip r:embed="rId6">
            <a:alphaModFix/>
          </a:blip>
          <a:stretch>
            <a:fillRect/>
          </a:stretch>
        </p:blipFill>
        <p:spPr>
          <a:xfrm>
            <a:off x="3740875" y="3746050"/>
            <a:ext cx="1809750" cy="1266825"/>
          </a:xfrm>
          <a:prstGeom prst="rect">
            <a:avLst/>
          </a:prstGeom>
          <a:noFill/>
          <a:ln>
            <a:noFill/>
          </a:ln>
        </p:spPr>
      </p:pic>
      <p:sp>
        <p:nvSpPr>
          <p:cNvPr id="181" name="Google Shape;181;p26"/>
          <p:cNvSpPr txBox="1"/>
          <p:nvPr/>
        </p:nvSpPr>
        <p:spPr>
          <a:xfrm>
            <a:off x="326925" y="1320475"/>
            <a:ext cx="3051900" cy="3692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Font typeface="Lato"/>
              <a:buChar char="●"/>
            </a:pPr>
            <a:r>
              <a:rPr b="1" lang="en">
                <a:solidFill>
                  <a:schemeClr val="dk1"/>
                </a:solidFill>
                <a:latin typeface="Lato"/>
                <a:ea typeface="Lato"/>
                <a:cs typeface="Lato"/>
                <a:sym typeface="Lato"/>
              </a:rPr>
              <a:t>Text and Image logos for site/Product team decided on the title: ‘bulldog buckets’ (based off of the Brooklyn College bulldog mascot and the idea of storing ideas/projects collectively, in a ‘bucket’ per se)</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Based off of BC colors and branding found here:</a:t>
            </a:r>
            <a:r>
              <a:rPr b="1" lang="en">
                <a:solidFill>
                  <a:schemeClr val="dk1"/>
                </a:solidFill>
                <a:uFill>
                  <a:noFill/>
                </a:uFill>
                <a:latin typeface="Lato"/>
                <a:ea typeface="Lato"/>
                <a:cs typeface="Lato"/>
                <a:sym typeface="Lato"/>
                <a:hlinkClick r:id="rId7"/>
              </a:rPr>
              <a:t> </a:t>
            </a:r>
            <a:r>
              <a:rPr b="1" lang="en" u="sng">
                <a:solidFill>
                  <a:schemeClr val="hlink"/>
                </a:solidFill>
                <a:latin typeface="Lato"/>
                <a:ea typeface="Lato"/>
                <a:cs typeface="Lato"/>
                <a:sym typeface="Lato"/>
                <a:hlinkClick r:id="rId8"/>
              </a:rPr>
              <a:t>https://www.brooklyn.cuny.edu/web/off_communications/Brand_Guidelines.pdf</a:t>
            </a:r>
            <a:endParaRPr b="1" u="sng">
              <a:solidFill>
                <a:schemeClr val="hlink"/>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tasks did your team set out to accomplish this semester? What was done, what is left unfinished? What hasn’t started yet?</a:t>
            </a:r>
            <a:endParaRPr sz="1800"/>
          </a:p>
          <a:p>
            <a:pPr indent="0" lvl="0" marL="0" rtl="0" algn="l">
              <a:spcBef>
                <a:spcPts val="0"/>
              </a:spcBef>
              <a:spcAft>
                <a:spcPts val="0"/>
              </a:spcAft>
              <a:buNone/>
            </a:pPr>
            <a:r>
              <a:t/>
            </a:r>
            <a:endParaRPr/>
          </a:p>
        </p:txBody>
      </p:sp>
      <p:sp>
        <p:nvSpPr>
          <p:cNvPr id="187" name="Google Shape;187;p27"/>
          <p:cNvSpPr txBox="1"/>
          <p:nvPr>
            <p:ph idx="1" type="body"/>
          </p:nvPr>
        </p:nvSpPr>
        <p:spPr>
          <a:xfrm>
            <a:off x="729450" y="1679050"/>
            <a:ext cx="7688700" cy="266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set out to plan/design a site that allows BC students to network and find, create, and collaborate on projects. We designed a simple set of storyboard designs as an example of what the site should look like and features such as: login, sign up, and the ability to post new projects, add new members, etc. </a:t>
            </a:r>
            <a:endParaRPr/>
          </a:p>
          <a:p>
            <a:pPr indent="-311150" lvl="0" marL="457200" rtl="0" algn="l">
              <a:spcBef>
                <a:spcPts val="0"/>
              </a:spcBef>
              <a:spcAft>
                <a:spcPts val="0"/>
              </a:spcAft>
              <a:buSzPts val="1300"/>
              <a:buChar char="●"/>
            </a:pPr>
            <a:r>
              <a:rPr lang="en"/>
              <a:t>We have pretty much completed all the main designs and features needed for the site. </a:t>
            </a:r>
            <a:endParaRPr/>
          </a:p>
          <a:p>
            <a:pPr indent="-311150" lvl="0" marL="457200" rtl="0" algn="l">
              <a:spcBef>
                <a:spcPts val="0"/>
              </a:spcBef>
              <a:spcAft>
                <a:spcPts val="0"/>
              </a:spcAft>
              <a:buSzPts val="1300"/>
              <a:buChar char="●"/>
            </a:pPr>
            <a:r>
              <a:rPr lang="en"/>
              <a:t>In the future, we would like to add a messaging feature so that users could interact with each other on the site directly rather than via email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How was workload divided up, did it shift throughout the semester?</a:t>
            </a:r>
            <a:endParaRPr sz="1800"/>
          </a:p>
          <a:p>
            <a:pPr indent="0" lvl="0" marL="0" rtl="0" algn="l">
              <a:spcBef>
                <a:spcPts val="0"/>
              </a:spcBef>
              <a:spcAft>
                <a:spcPts val="0"/>
              </a:spcAft>
              <a:buNone/>
            </a:pPr>
            <a:r>
              <a:t/>
            </a:r>
            <a:endParaRPr/>
          </a:p>
        </p:txBody>
      </p:sp>
      <p:sp>
        <p:nvSpPr>
          <p:cNvPr id="193" name="Google Shape;19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meet up bi weekly to discuss UI/UX</a:t>
            </a:r>
            <a:endParaRPr/>
          </a:p>
          <a:p>
            <a:pPr indent="0" lvl="0" marL="0" rtl="0" algn="ctr">
              <a:spcBef>
                <a:spcPts val="1600"/>
              </a:spcBef>
              <a:spcAft>
                <a:spcPts val="0"/>
              </a:spcAft>
              <a:buNone/>
            </a:pPr>
            <a:r>
              <a:rPr lang="en"/>
              <a:t>Drew many mock-ups and designs on paper as well as digitally</a:t>
            </a:r>
            <a:endParaRPr/>
          </a:p>
          <a:p>
            <a:pPr indent="0" lvl="0" marL="0" rtl="0" algn="ctr">
              <a:spcBef>
                <a:spcPts val="1600"/>
              </a:spcBef>
              <a:spcAft>
                <a:spcPts val="0"/>
              </a:spcAft>
              <a:buNone/>
            </a:pPr>
            <a:r>
              <a:rPr lang="en"/>
              <a:t>We waited for feedback from other groups and tried to plan ahead accordingly</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pic>
        <p:nvPicPr>
          <p:cNvPr id="194" name="Google Shape;194;p28"/>
          <p:cNvPicPr preferRelativeResize="0"/>
          <p:nvPr/>
        </p:nvPicPr>
        <p:blipFill>
          <a:blip r:embed="rId3">
            <a:alphaModFix/>
          </a:blip>
          <a:stretch>
            <a:fillRect/>
          </a:stretch>
        </p:blipFill>
        <p:spPr>
          <a:xfrm>
            <a:off x="388075" y="3777234"/>
            <a:ext cx="1963425" cy="1278325"/>
          </a:xfrm>
          <a:prstGeom prst="rect">
            <a:avLst/>
          </a:prstGeom>
          <a:noFill/>
          <a:ln>
            <a:noFill/>
          </a:ln>
        </p:spPr>
      </p:pic>
      <p:pic>
        <p:nvPicPr>
          <p:cNvPr id="195" name="Google Shape;195;p28"/>
          <p:cNvPicPr preferRelativeResize="0"/>
          <p:nvPr/>
        </p:nvPicPr>
        <p:blipFill>
          <a:blip r:embed="rId4">
            <a:alphaModFix/>
          </a:blip>
          <a:stretch>
            <a:fillRect/>
          </a:stretch>
        </p:blipFill>
        <p:spPr>
          <a:xfrm>
            <a:off x="3791450" y="3689303"/>
            <a:ext cx="1454200" cy="1454200"/>
          </a:xfrm>
          <a:prstGeom prst="rect">
            <a:avLst/>
          </a:prstGeom>
          <a:noFill/>
          <a:ln>
            <a:noFill/>
          </a:ln>
        </p:spPr>
      </p:pic>
      <p:pic>
        <p:nvPicPr>
          <p:cNvPr id="196" name="Google Shape;196;p28"/>
          <p:cNvPicPr preferRelativeResize="0"/>
          <p:nvPr/>
        </p:nvPicPr>
        <p:blipFill>
          <a:blip r:embed="rId5">
            <a:alphaModFix/>
          </a:blip>
          <a:stretch>
            <a:fillRect/>
          </a:stretch>
        </p:blipFill>
        <p:spPr>
          <a:xfrm>
            <a:off x="6685600" y="3625075"/>
            <a:ext cx="1585475" cy="145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Obstacles</a:t>
            </a:r>
            <a:endParaRPr sz="2400"/>
          </a:p>
          <a:p>
            <a:pPr indent="0" lvl="0" marL="0" rtl="0" algn="l">
              <a:spcBef>
                <a:spcPts val="0"/>
              </a:spcBef>
              <a:spcAft>
                <a:spcPts val="0"/>
              </a:spcAft>
              <a:buNone/>
            </a:pPr>
            <a:r>
              <a:t/>
            </a:r>
            <a:endParaRPr/>
          </a:p>
        </p:txBody>
      </p:sp>
      <p:sp>
        <p:nvSpPr>
          <p:cNvPr id="202" name="Google Shape;20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obstacles we faced was coming up with a name for the group project. It took us many weeks before we all came to an agreement for this name. </a:t>
            </a:r>
            <a:endParaRPr/>
          </a:p>
          <a:p>
            <a:pPr indent="-311150" lvl="0" marL="457200" rtl="0" algn="l">
              <a:spcBef>
                <a:spcPts val="0"/>
              </a:spcBef>
              <a:spcAft>
                <a:spcPts val="0"/>
              </a:spcAft>
              <a:buSzPts val="1300"/>
              <a:buChar char="●"/>
            </a:pPr>
            <a:r>
              <a:rPr lang="en"/>
              <a:t>Another challenge we faced was how we would implement our vision into the design.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57600" y="663825"/>
            <a:ext cx="8520600" cy="61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a:t>
            </a:r>
            <a:r>
              <a:rPr lang="en" sz="1800"/>
              <a:t>ools or techniques that helped in planning / what didn’t</a:t>
            </a:r>
            <a:endParaRPr/>
          </a:p>
        </p:txBody>
      </p:sp>
      <p:sp>
        <p:nvSpPr>
          <p:cNvPr id="208" name="Google Shape;208;p30"/>
          <p:cNvSpPr txBox="1"/>
          <p:nvPr>
            <p:ph idx="1" type="body"/>
          </p:nvPr>
        </p:nvSpPr>
        <p:spPr>
          <a:xfrm>
            <a:off x="727650" y="1554850"/>
            <a:ext cx="7688700" cy="26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tried to meetup in person to discuss almost everything, divide work and </a:t>
            </a:r>
            <a:r>
              <a:rPr lang="en"/>
              <a:t>catch up</a:t>
            </a:r>
            <a:r>
              <a:rPr lang="en"/>
              <a:t>.</a:t>
            </a:r>
            <a:endParaRPr/>
          </a:p>
          <a:p>
            <a:pPr indent="-311150" lvl="0" marL="457200" rtl="0" algn="l">
              <a:spcBef>
                <a:spcPts val="0"/>
              </a:spcBef>
              <a:spcAft>
                <a:spcPts val="0"/>
              </a:spcAft>
              <a:buSzPts val="1300"/>
              <a:buChar char="-"/>
            </a:pPr>
            <a:r>
              <a:rPr lang="en"/>
              <a:t>The tools that helped us in planning and collaboration were slack, gmail, google docs, google slides. Github </a:t>
            </a:r>
            <a:endParaRPr/>
          </a:p>
          <a:p>
            <a:pPr indent="-311150" lvl="0" marL="457200" rtl="0" algn="l">
              <a:spcBef>
                <a:spcPts val="0"/>
              </a:spcBef>
              <a:spcAft>
                <a:spcPts val="0"/>
              </a:spcAft>
              <a:buSzPts val="1300"/>
              <a:buChar char="-"/>
            </a:pPr>
            <a:r>
              <a:rPr lang="en"/>
              <a:t>We were the starting point of the project and  we had to ship out designs as soon as possible, so we did black and white designs with color choices. If  we had more time, we would have liked to create designs that were visually more appealing.</a:t>
            </a:r>
            <a:endParaRPr/>
          </a:p>
          <a:p>
            <a:pPr indent="-311150" lvl="0" marL="457200" rtl="0" algn="l">
              <a:spcBef>
                <a:spcPts val="0"/>
              </a:spcBef>
              <a:spcAft>
                <a:spcPts val="0"/>
              </a:spcAft>
              <a:buSzPts val="1300"/>
              <a:buChar char="-"/>
            </a:pPr>
            <a:r>
              <a:rPr lang="en"/>
              <a:t>We would also like to hear back from users after the app was tested to create better user experience.</a:t>
            </a:r>
            <a:endParaRPr/>
          </a:p>
          <a:p>
            <a:pPr indent="-311150" lvl="0" marL="457200" rtl="0" algn="l">
              <a:spcBef>
                <a:spcPts val="0"/>
              </a:spcBef>
              <a:spcAft>
                <a:spcPts val="0"/>
              </a:spcAft>
              <a:buSzPts val="1300"/>
              <a:buChar char="-"/>
            </a:pPr>
            <a:r>
              <a:rPr lang="en"/>
              <a:t>There weren’t any problems in collaboration, we got along very well and remained in sync with each other’s thoughts and ideas throughout this process. </a:t>
            </a:r>
            <a:endParaRPr/>
          </a:p>
          <a:p>
            <a:pPr indent="-311150" lvl="0" marL="457200" rtl="0" algn="l">
              <a:spcBef>
                <a:spcPts val="0"/>
              </a:spcBef>
              <a:spcAft>
                <a:spcPts val="0"/>
              </a:spcAft>
              <a:buSzPts val="1300"/>
              <a:buChar char="-"/>
            </a:pPr>
            <a:r>
              <a:rPr lang="en"/>
              <a:t>We had fun!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14" name="Google Shape;21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hlinkClick r:id="rId3"/>
              </a:rPr>
              <a:t>https://www.google.com/url?sa=i&amp;source=images&amp;cd=&amp;cad=rja&amp;uact=8&amp;ved=2ahUKEwidpY39w5fmAhUIc98KHUKaA68Qjhx6BAgBEAI&amp;url=https%3A%2F%2Fwww.uhclthesignal.com%2Fwordpress%2F2019%2F05%2F29%2Fquiz-what-role-do-you-play-in-a-group-project%2F&amp;psig=AOvVaw08HflFKNEVHKMVdmbf3uCM&amp;ust=1575395566986296</a:t>
            </a:r>
            <a:endParaRPr sz="1400"/>
          </a:p>
          <a:p>
            <a:pPr indent="-266700" lvl="0" marL="457200" rtl="0" algn="l">
              <a:spcBef>
                <a:spcPts val="0"/>
              </a:spcBef>
              <a:spcAft>
                <a:spcPts val="0"/>
              </a:spcAft>
              <a:buSzPts val="600"/>
              <a:buChar char="-"/>
            </a:pPr>
            <a:r>
              <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bulldog buckets?</a:t>
            </a:r>
            <a:endParaRPr/>
          </a:p>
        </p:txBody>
      </p:sp>
      <p:sp>
        <p:nvSpPr>
          <p:cNvPr id="95" name="Google Shape;95;p14"/>
          <p:cNvSpPr txBox="1"/>
          <p:nvPr>
            <p:ph idx="1" type="body"/>
          </p:nvPr>
        </p:nvSpPr>
        <p:spPr>
          <a:xfrm>
            <a:off x="311700" y="1853850"/>
            <a:ext cx="4783200" cy="27150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dk1"/>
              </a:buClr>
              <a:buSzPts val="1300"/>
              <a:buChar char="-"/>
            </a:pPr>
            <a:r>
              <a:rPr b="1" lang="en">
                <a:solidFill>
                  <a:schemeClr val="dk1"/>
                </a:solidFill>
              </a:rPr>
              <a:t>A websites for CUNY Brooklyn College CIS students</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Find, create, and collaborate on projects</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A way to network and join/create study groups or other non code “projects”</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Functions like a “mini-GitHub” for BC students</a:t>
            </a:r>
            <a:endParaRPr b="1">
              <a:solidFill>
                <a:schemeClr val="dk1"/>
              </a:solidFill>
            </a:endParaRPr>
          </a:p>
          <a:p>
            <a:pPr indent="0" lvl="0" marL="0" rtl="0" algn="l">
              <a:spcBef>
                <a:spcPts val="1200"/>
              </a:spcBef>
              <a:spcAft>
                <a:spcPts val="1200"/>
              </a:spcAft>
              <a:buNone/>
            </a:pPr>
            <a:r>
              <a:t/>
            </a:r>
            <a:endParaRPr b="1">
              <a:solidFill>
                <a:schemeClr val="dk1"/>
              </a:solidFill>
            </a:endParaRPr>
          </a:p>
        </p:txBody>
      </p:sp>
      <p:pic>
        <p:nvPicPr>
          <p:cNvPr id="96" name="Google Shape;96;p14"/>
          <p:cNvPicPr preferRelativeResize="0"/>
          <p:nvPr/>
        </p:nvPicPr>
        <p:blipFill>
          <a:blip r:embed="rId3">
            <a:alphaModFix/>
          </a:blip>
          <a:stretch>
            <a:fillRect/>
          </a:stretch>
        </p:blipFill>
        <p:spPr>
          <a:xfrm>
            <a:off x="5330225" y="1076575"/>
            <a:ext cx="3403000" cy="1599700"/>
          </a:xfrm>
          <a:prstGeom prst="rect">
            <a:avLst/>
          </a:prstGeom>
          <a:noFill/>
          <a:ln>
            <a:noFill/>
          </a:ln>
        </p:spPr>
      </p:pic>
      <p:pic>
        <p:nvPicPr>
          <p:cNvPr id="97" name="Google Shape;97;p14"/>
          <p:cNvPicPr preferRelativeResize="0"/>
          <p:nvPr/>
        </p:nvPicPr>
        <p:blipFill>
          <a:blip r:embed="rId4">
            <a:alphaModFix/>
          </a:blip>
          <a:stretch>
            <a:fillRect/>
          </a:stretch>
        </p:blipFill>
        <p:spPr>
          <a:xfrm>
            <a:off x="5971363" y="2439650"/>
            <a:ext cx="2303564" cy="159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the Projects</a:t>
            </a:r>
            <a:endParaRPr/>
          </a:p>
        </p:txBody>
      </p:sp>
      <p:sp>
        <p:nvSpPr>
          <p:cNvPr id="103" name="Google Shape;103;p15"/>
          <p:cNvSpPr txBox="1"/>
          <p:nvPr>
            <p:ph idx="1" type="body"/>
          </p:nvPr>
        </p:nvSpPr>
        <p:spPr>
          <a:xfrm>
            <a:off x="311700" y="1853850"/>
            <a:ext cx="5227200" cy="2715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400">
                <a:solidFill>
                  <a:schemeClr val="dk1"/>
                </a:solidFill>
              </a:rPr>
              <a:t>List of projects (sortable by various categories)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Team members that are working on it</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Project status: is the project still complete/ongoing/active/inactive/etc</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See what help a project is looking for</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Suggestion box for ideas (could be for projects, website features, etc)</a:t>
            </a:r>
            <a:endParaRPr b="1" sz="1400">
              <a:solidFill>
                <a:schemeClr val="dk1"/>
              </a:solidFill>
            </a:endParaRPr>
          </a:p>
          <a:p>
            <a:pPr indent="0" lvl="0" marL="457200" rtl="0" algn="l">
              <a:spcBef>
                <a:spcPts val="1200"/>
              </a:spcBef>
              <a:spcAft>
                <a:spcPts val="1200"/>
              </a:spcAft>
              <a:buNone/>
            </a:pPr>
            <a:r>
              <a:t/>
            </a:r>
            <a:endParaRPr/>
          </a:p>
        </p:txBody>
      </p:sp>
      <p:pic>
        <p:nvPicPr>
          <p:cNvPr id="104" name="Google Shape;104;p15"/>
          <p:cNvPicPr preferRelativeResize="0"/>
          <p:nvPr/>
        </p:nvPicPr>
        <p:blipFill>
          <a:blip r:embed="rId3">
            <a:alphaModFix/>
          </a:blip>
          <a:stretch>
            <a:fillRect/>
          </a:stretch>
        </p:blipFill>
        <p:spPr>
          <a:xfrm>
            <a:off x="5373025" y="1281725"/>
            <a:ext cx="3459276" cy="2580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as a member	</a:t>
            </a:r>
            <a:endParaRPr/>
          </a:p>
        </p:txBody>
      </p:sp>
      <p:sp>
        <p:nvSpPr>
          <p:cNvPr id="110" name="Google Shape;110;p16"/>
          <p:cNvSpPr txBox="1"/>
          <p:nvPr>
            <p:ph idx="1" type="body"/>
          </p:nvPr>
        </p:nvSpPr>
        <p:spPr>
          <a:xfrm>
            <a:off x="729450" y="1793450"/>
            <a:ext cx="7688700" cy="254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400">
                <a:solidFill>
                  <a:schemeClr val="dk1"/>
                </a:solidFill>
              </a:rPr>
              <a:t>Membership Feature</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Personal profiles showing past project experience(s) and skills they have, interests as well</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Link to github (user/project/multiple levels)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Status (mark) of whether someone is online currently</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Chatbox: real-time chat to a specific project upon approval</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 person/user can be part of multiple projects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 person/user can be part of multiple teams</a:t>
            </a:r>
            <a:endParaRPr b="1" sz="1400">
              <a:solidFill>
                <a:schemeClr val="dk1"/>
              </a:solidFill>
            </a:endParaRPr>
          </a:p>
          <a:p>
            <a:pPr indent="0" lvl="0" marL="457200" rtl="0" algn="l">
              <a:spcBef>
                <a:spcPts val="1200"/>
              </a:spcBef>
              <a:spcAft>
                <a:spcPts val="1200"/>
              </a:spcAft>
              <a:buNone/>
            </a:pPr>
            <a:r>
              <a:t/>
            </a:r>
            <a:endParaRPr b="1"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nvSpPr>
        <p:spPr>
          <a:xfrm>
            <a:off x="705300" y="1999225"/>
            <a:ext cx="7733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chemeClr val="dk1"/>
                </a:solidFill>
              </a:rPr>
              <a:t>STORYBOARDS/PAGE LAYOUTS</a:t>
            </a:r>
            <a:endParaRPr b="1" sz="3600">
              <a:solidFill>
                <a:schemeClr val="dk1"/>
              </a:solidFill>
            </a:endParaRPr>
          </a:p>
          <a:p>
            <a:pPr indent="0" lvl="0" marL="0" rtl="0" algn="ctr">
              <a:lnSpc>
                <a:spcPct val="115000"/>
              </a:lnSpc>
              <a:spcBef>
                <a:spcPts val="0"/>
              </a:spcBef>
              <a:spcAft>
                <a:spcPts val="0"/>
              </a:spcAft>
              <a:buNone/>
            </a:pPr>
            <a:r>
              <a:rPr b="1" lang="en" sz="3600">
                <a:solidFill>
                  <a:schemeClr val="dk1"/>
                </a:solidFill>
              </a:rPr>
              <a:t>USER STORIES</a:t>
            </a:r>
            <a:endParaRPr b="1" sz="3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2850000" cy="41934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2400"/>
              <a:t>HOMEPAGE</a:t>
            </a:r>
            <a:endParaRPr sz="2400"/>
          </a:p>
          <a:p>
            <a:pPr indent="0" lvl="0" marL="914400" rtl="0" algn="l">
              <a:lnSpc>
                <a:spcPct val="115000"/>
              </a:lnSpc>
              <a:spcBef>
                <a:spcPts val="1200"/>
              </a:spcBef>
              <a:spcAft>
                <a:spcPts val="0"/>
              </a:spcAft>
              <a:buNone/>
            </a:pPr>
            <a:r>
              <a:t/>
            </a:r>
            <a:endParaRPr sz="1400">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en" sz="1400">
                <a:latin typeface="Lato"/>
                <a:ea typeface="Lato"/>
                <a:cs typeface="Lato"/>
                <a:sym typeface="Lato"/>
              </a:rPr>
              <a:t>This is a layout of the homepage.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The logo and name is at the top followed by login/sign up button.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There will be a list of projects that members are currently working on  (with minimal description) with a sorting feature. </a:t>
            </a:r>
            <a:endParaRPr sz="1400">
              <a:latin typeface="Lato"/>
              <a:ea typeface="Lato"/>
              <a:cs typeface="Lato"/>
              <a:sym typeface="Lato"/>
            </a:endParaRPr>
          </a:p>
          <a:p>
            <a:pPr indent="0" lvl="0" marL="0" rtl="0" algn="l">
              <a:spcBef>
                <a:spcPts val="1200"/>
              </a:spcBef>
              <a:spcAft>
                <a:spcPts val="0"/>
              </a:spcAft>
              <a:buNone/>
            </a:pPr>
            <a:r>
              <a:t/>
            </a:r>
            <a:endParaRPr/>
          </a:p>
        </p:txBody>
      </p:sp>
      <p:pic>
        <p:nvPicPr>
          <p:cNvPr id="121" name="Google Shape;121;p18"/>
          <p:cNvPicPr preferRelativeResize="0"/>
          <p:nvPr/>
        </p:nvPicPr>
        <p:blipFill>
          <a:blip r:embed="rId3">
            <a:alphaModFix/>
          </a:blip>
          <a:stretch>
            <a:fillRect/>
          </a:stretch>
        </p:blipFill>
        <p:spPr>
          <a:xfrm>
            <a:off x="3666800" y="677525"/>
            <a:ext cx="4981650" cy="372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ctrTitle"/>
          </p:nvPr>
        </p:nvSpPr>
        <p:spPr>
          <a:xfrm>
            <a:off x="311700" y="445025"/>
            <a:ext cx="3782700" cy="4698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t>LOGIN/SIGN UP</a:t>
            </a:r>
            <a:endParaRPr sz="1800"/>
          </a:p>
          <a:p>
            <a:pPr indent="0" lvl="0" marL="0" rtl="0" algn="l">
              <a:lnSpc>
                <a:spcPct val="115000"/>
              </a:lnSpc>
              <a:spcBef>
                <a:spcPts val="1200"/>
              </a:spcBef>
              <a:spcAft>
                <a:spcPts val="0"/>
              </a:spcAft>
              <a:buNone/>
            </a:pPr>
            <a:r>
              <a:t/>
            </a:r>
            <a:endParaRPr sz="1400">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lang="en" sz="1400">
                <a:latin typeface="Lato"/>
                <a:ea typeface="Lato"/>
                <a:cs typeface="Lato"/>
                <a:sym typeface="Lato"/>
              </a:rPr>
              <a:t>Here is a basic layout of a login/sign up page.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A sign up page </a:t>
            </a:r>
            <a:r>
              <a:rPr lang="en" sz="1400">
                <a:latin typeface="Lato"/>
                <a:ea typeface="Lato"/>
                <a:cs typeface="Lato"/>
                <a:sym typeface="Lato"/>
              </a:rPr>
              <a:t>(accessed by both the sign up button on the home page and the link at the bottom of the login page that reads: "Don't have an account? Sign up!") </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A user after either logging in or signing up, will be presented with a modified homepage  (pretty much the same as the original one except with the user's name at the top  and that user's projects, etc.) </a:t>
            </a:r>
            <a:endParaRPr sz="1400">
              <a:latin typeface="Lato"/>
              <a:ea typeface="Lato"/>
              <a:cs typeface="Lato"/>
              <a:sym typeface="Lato"/>
            </a:endParaRPr>
          </a:p>
          <a:p>
            <a:pPr indent="0" lvl="0" marL="0" rtl="0" algn="l">
              <a:lnSpc>
                <a:spcPct val="115000"/>
              </a:lnSpc>
              <a:spcBef>
                <a:spcPts val="1200"/>
              </a:spcBef>
              <a:spcAft>
                <a:spcPts val="0"/>
              </a:spcAft>
              <a:buNone/>
            </a:pPr>
            <a:r>
              <a:t/>
            </a:r>
            <a:endParaRPr b="1" sz="2400"/>
          </a:p>
          <a:p>
            <a:pPr indent="0" lvl="0" marL="457200" rtl="0" algn="l">
              <a:lnSpc>
                <a:spcPct val="115000"/>
              </a:lnSpc>
              <a:spcBef>
                <a:spcPts val="1200"/>
              </a:spcBef>
              <a:spcAft>
                <a:spcPts val="0"/>
              </a:spcAft>
              <a:buNone/>
            </a:pPr>
            <a:r>
              <a:t/>
            </a:r>
            <a:endParaRPr b="1" sz="2400"/>
          </a:p>
          <a:p>
            <a:pPr indent="0" lvl="0" marL="0" rtl="0" algn="l">
              <a:spcBef>
                <a:spcPts val="1200"/>
              </a:spcBef>
              <a:spcAft>
                <a:spcPts val="0"/>
              </a:spcAft>
              <a:buNone/>
            </a:pPr>
            <a:r>
              <a:t/>
            </a:r>
            <a:endParaRPr/>
          </a:p>
        </p:txBody>
      </p:sp>
      <p:pic>
        <p:nvPicPr>
          <p:cNvPr id="127" name="Google Shape;127;p19"/>
          <p:cNvPicPr preferRelativeResize="0"/>
          <p:nvPr/>
        </p:nvPicPr>
        <p:blipFill>
          <a:blip r:embed="rId3">
            <a:alphaModFix/>
          </a:blip>
          <a:stretch>
            <a:fillRect/>
          </a:stretch>
        </p:blipFill>
        <p:spPr>
          <a:xfrm>
            <a:off x="5560575" y="2479500"/>
            <a:ext cx="3583425" cy="2664000"/>
          </a:xfrm>
          <a:prstGeom prst="rect">
            <a:avLst/>
          </a:prstGeom>
          <a:noFill/>
          <a:ln>
            <a:noFill/>
          </a:ln>
        </p:spPr>
      </p:pic>
      <p:pic>
        <p:nvPicPr>
          <p:cNvPr id="128" name="Google Shape;128;p19"/>
          <p:cNvPicPr preferRelativeResize="0"/>
          <p:nvPr/>
        </p:nvPicPr>
        <p:blipFill>
          <a:blip r:embed="rId4">
            <a:alphaModFix/>
          </a:blip>
          <a:stretch>
            <a:fillRect/>
          </a:stretch>
        </p:blipFill>
        <p:spPr>
          <a:xfrm>
            <a:off x="4246800" y="152400"/>
            <a:ext cx="3544084" cy="266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0" y="273150"/>
            <a:ext cx="4017900" cy="4539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t>FORGOT PASSWORD/RESET PASSWORD</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Here are the layouts for the forgot password and reset password pages which will be displayed if user clicks on  forgot password.</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The forgot password page will be displayed where they will be able to enter their email and a link to reset their password will be sent to them. </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After clicking on that link from their email, they will be brought to the reset password page where they will update their password and click confirm. </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Then the user will be taken to the homepage again  to sign in with their credentials to access their </a:t>
            </a:r>
            <a:r>
              <a:rPr lang="en" sz="1300">
                <a:latin typeface="Lato"/>
                <a:ea typeface="Lato"/>
                <a:cs typeface="Lato"/>
                <a:sym typeface="Lato"/>
              </a:rPr>
              <a:t>personalized</a:t>
            </a:r>
            <a:r>
              <a:rPr lang="en" sz="1300">
                <a:latin typeface="Lato"/>
                <a:ea typeface="Lato"/>
                <a:cs typeface="Lato"/>
                <a:sym typeface="Lato"/>
              </a:rPr>
              <a:t> profiles. </a:t>
            </a:r>
            <a:endParaRPr sz="1300">
              <a:latin typeface="Lato"/>
              <a:ea typeface="Lato"/>
              <a:cs typeface="Lato"/>
              <a:sym typeface="Lato"/>
            </a:endParaRPr>
          </a:p>
          <a:p>
            <a:pPr indent="0" lvl="0" marL="0" rtl="0" algn="l">
              <a:lnSpc>
                <a:spcPct val="115000"/>
              </a:lnSpc>
              <a:spcBef>
                <a:spcPts val="1200"/>
              </a:spcBef>
              <a:spcAft>
                <a:spcPts val="0"/>
              </a:spcAft>
              <a:buNone/>
            </a:pPr>
            <a:r>
              <a:t/>
            </a:r>
            <a:endParaRPr b="1" sz="1400"/>
          </a:p>
          <a:p>
            <a:pPr indent="0" lvl="0" marL="457200" rtl="0" algn="l">
              <a:lnSpc>
                <a:spcPct val="115000"/>
              </a:lnSpc>
              <a:spcBef>
                <a:spcPts val="1200"/>
              </a:spcBef>
              <a:spcAft>
                <a:spcPts val="0"/>
              </a:spcAft>
              <a:buNone/>
            </a:pPr>
            <a:r>
              <a:t/>
            </a:r>
            <a:endParaRPr b="1" sz="2400"/>
          </a:p>
          <a:p>
            <a:pPr indent="0" lvl="0" marL="0" rtl="0" algn="l">
              <a:spcBef>
                <a:spcPts val="120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5750250" y="2571750"/>
            <a:ext cx="3393756" cy="2561325"/>
          </a:xfrm>
          <a:prstGeom prst="rect">
            <a:avLst/>
          </a:prstGeom>
          <a:noFill/>
          <a:ln>
            <a:noFill/>
          </a:ln>
        </p:spPr>
      </p:pic>
      <p:pic>
        <p:nvPicPr>
          <p:cNvPr id="135" name="Google Shape;135;p20"/>
          <p:cNvPicPr preferRelativeResize="0"/>
          <p:nvPr/>
        </p:nvPicPr>
        <p:blipFill rotWithShape="1">
          <a:blip r:embed="rId4">
            <a:alphaModFix/>
          </a:blip>
          <a:srcRect b="0" l="-1319" r="1320" t="0"/>
          <a:stretch/>
        </p:blipFill>
        <p:spPr>
          <a:xfrm>
            <a:off x="3804650" y="446175"/>
            <a:ext cx="3422350" cy="256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ctrTitle"/>
          </p:nvPr>
        </p:nvSpPr>
        <p:spPr>
          <a:xfrm>
            <a:off x="311700" y="445025"/>
            <a:ext cx="2850000" cy="4193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latin typeface="Lato"/>
                <a:ea typeface="Lato"/>
                <a:cs typeface="Lato"/>
                <a:sym typeface="Lato"/>
              </a:rPr>
              <a:t>Projects Pages</a:t>
            </a:r>
            <a:endParaRPr sz="1300">
              <a:latin typeface="Lato"/>
              <a:ea typeface="Lato"/>
              <a:cs typeface="Lato"/>
              <a:sym typeface="Lato"/>
            </a:endParaRPr>
          </a:p>
          <a:p>
            <a:pPr indent="0" lvl="0" marL="0" rtl="0" algn="l">
              <a:lnSpc>
                <a:spcPct val="115000"/>
              </a:lnSpc>
              <a:spcBef>
                <a:spcPts val="1200"/>
              </a:spcBef>
              <a:spcAft>
                <a:spcPts val="0"/>
              </a:spcAft>
              <a:buNone/>
            </a:pPr>
            <a:r>
              <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Here are the layouts for the "Projects" pages. Upon viewing the Project listings, a user should be able to click the name of a project to view the full project description and then apply to work on the project (when one posts a new project, they should be able to decide the maximum number of people allowed to work on a project, if any, and when that number is reached, user's should no longer be allowed to apply).</a:t>
            </a:r>
            <a:endParaRPr sz="1300">
              <a:latin typeface="Lato"/>
              <a:ea typeface="Lato"/>
              <a:cs typeface="Lato"/>
              <a:sym typeface="Lato"/>
            </a:endParaRPr>
          </a:p>
          <a:p>
            <a:pPr indent="0" lvl="0" marL="0" rtl="0" algn="l">
              <a:lnSpc>
                <a:spcPct val="115000"/>
              </a:lnSpc>
              <a:spcBef>
                <a:spcPts val="1200"/>
              </a:spcBef>
              <a:spcAft>
                <a:spcPts val="0"/>
              </a:spcAft>
              <a:buNone/>
            </a:pPr>
            <a:r>
              <a:t/>
            </a:r>
            <a:endParaRPr b="1" sz="2400"/>
          </a:p>
          <a:p>
            <a:pPr indent="0" lvl="0" marL="457200" rtl="0" algn="l">
              <a:lnSpc>
                <a:spcPct val="115000"/>
              </a:lnSpc>
              <a:spcBef>
                <a:spcPts val="1200"/>
              </a:spcBef>
              <a:spcAft>
                <a:spcPts val="0"/>
              </a:spcAft>
              <a:buNone/>
            </a:pPr>
            <a:r>
              <a:t/>
            </a:r>
            <a:endParaRPr b="1" sz="2400"/>
          </a:p>
          <a:p>
            <a:pPr indent="0" lvl="0" marL="0" rtl="0" algn="l">
              <a:spcBef>
                <a:spcPts val="1200"/>
              </a:spcBef>
              <a:spcAft>
                <a:spcPts val="0"/>
              </a:spcAft>
              <a:buNone/>
            </a:pPr>
            <a:r>
              <a:t/>
            </a:r>
            <a:endParaRPr/>
          </a:p>
        </p:txBody>
      </p:sp>
      <p:pic>
        <p:nvPicPr>
          <p:cNvPr id="141" name="Google Shape;141;p21"/>
          <p:cNvPicPr preferRelativeResize="0"/>
          <p:nvPr/>
        </p:nvPicPr>
        <p:blipFill>
          <a:blip r:embed="rId3">
            <a:alphaModFix/>
          </a:blip>
          <a:stretch>
            <a:fillRect/>
          </a:stretch>
        </p:blipFill>
        <p:spPr>
          <a:xfrm>
            <a:off x="3161700" y="445031"/>
            <a:ext cx="4078425" cy="3065750"/>
          </a:xfrm>
          <a:prstGeom prst="rect">
            <a:avLst/>
          </a:prstGeom>
          <a:noFill/>
          <a:ln>
            <a:noFill/>
          </a:ln>
        </p:spPr>
      </p:pic>
      <p:pic>
        <p:nvPicPr>
          <p:cNvPr id="142" name="Google Shape;142;p21"/>
          <p:cNvPicPr preferRelativeResize="0"/>
          <p:nvPr/>
        </p:nvPicPr>
        <p:blipFill>
          <a:blip r:embed="rId4">
            <a:alphaModFix/>
          </a:blip>
          <a:stretch>
            <a:fillRect/>
          </a:stretch>
        </p:blipFill>
        <p:spPr>
          <a:xfrm>
            <a:off x="5274100" y="2176350"/>
            <a:ext cx="3739625" cy="280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