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61" r:id="rId21"/>
    <p:sldId id="262" r:id="rId22"/>
    <p:sldId id="263" r:id="rId23"/>
    <p:sldId id="264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0" autoAdjust="0"/>
    <p:restoredTop sz="93979" autoAdjust="0"/>
  </p:normalViewPr>
  <p:slideViewPr>
    <p:cSldViewPr snapToGrid="0">
      <p:cViewPr varScale="1">
        <p:scale>
          <a:sx n="65" d="100"/>
          <a:sy n="65" d="100"/>
        </p:scale>
        <p:origin x="3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viewProps" Target="view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EF0A-45EB-4767-A86C-D22A92EBC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F31D8-6732-467E-8038-F821D1FAD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3E30-1207-4CC6-B92D-3AE38BF6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2021/05/28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1C27-05CC-4B1B-9585-79F3632B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2D4BD-8DC0-4E74-96A9-CD0B75A6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314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81E4-163D-4C5D-B376-34460E77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39BAD-91A8-467E-AA6F-EFF39B99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8B032-4942-47F1-9E31-3529C6AD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2021/05/28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DAFB-E9AB-4548-96E9-0E5B9291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314BD-D3BE-4234-8729-8C9CE483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664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42DE2-FC3B-4B98-A742-368EAADC9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0CAA9-E255-4866-85DF-038861EAE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03EE-2B46-4A01-9411-C7CD0638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2021/05/28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9095-E742-41A0-AD3C-07C23BC4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9D5FD-39CB-4DB8-8DD2-93727E4E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392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A746-D09C-456F-8982-EEDAEFF9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2338-6B18-4B10-A43E-5288C4464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DD79-3A2F-4692-9160-AD55693F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2021/05/28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B130-FF27-406D-AEF2-8C2B9EC9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2D9C1-8D3A-4A09-BA99-AB68CDE9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866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D6F3-68E5-4ECD-8E0E-26B3292A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348FD-8D80-42EF-8D40-65636A193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12B4-02FE-48B3-BC95-86B8BF5F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2021/05/28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9069F-2079-477F-A0C2-65E4E8C5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F34E-051F-40E4-B211-89BC7AB6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955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98D3-AA84-4A17-8E7E-45FBD4B9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6C0B-782D-4CAA-987C-E71211361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95F4F-BC6F-407A-B1A3-9E5C2F22B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1181D-CCFD-44B5-A77D-AB4FDD0D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2021/05/28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AC102-3AA6-4CB4-A425-AB23E90A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719B-4E25-4E95-A13C-89B7C098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384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5C19-2A76-4411-A683-3BAC7655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3F53D-2664-480E-A907-8395525F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B1392-AB71-4FEE-ADB5-70FF874E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C8EC3-02F1-43C9-AEDF-EB0B28D50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7489A-1752-4272-8B36-7042CE2DB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C92E6-4E83-414E-93E3-2A4C3BAF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2021/05/28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52DA0-F04E-4313-86C2-0B2B6C1A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A8DBD-A948-4448-8D67-EAB6C867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520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9036-8265-47D5-83E8-4F96B688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B4D70-E5EC-47D5-B105-7615D553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2021/05/28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0AB78-1567-4C9B-8D4B-45CB3509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94407-6A49-4875-A72E-ECCDE91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9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817BA-04B9-4D4B-87AC-3BB7B306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2021/05/28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F85E9-5567-4211-BA53-FB76020B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FD670-6312-46CB-BC20-ED838FA6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157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CDE2-19A6-41D8-B08F-C3777E82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E9A4-2C4A-4530-B1C5-289AFC9F2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8F682-316B-4314-8B1E-85EE18E06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EDB42-C3C7-4342-8747-464F860C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2021/05/28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D0545-0042-4543-8D51-13409C64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81F0F-29F6-4014-A40B-B974802D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519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D679-4736-4EE7-AFBF-01307E49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6924B-09C9-48A1-AF85-374B08C86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E036A-8E2B-4B98-A828-373BC512B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C0594-155E-4BF9-8679-B41C9F92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2021/05/28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261DE-9ECD-40C1-85CC-4D3954B8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53067-7EE6-4D65-B686-FB8AD445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772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2F173-7A4A-46FE-A031-7E9B8778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C9001-1C0B-45DC-9473-515E8CF5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C64C-861C-44F5-BC8B-9C5CF39CA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7703-2466-4F69-BFD1-D95D24381DA0}" type="datetimeFigureOut">
              <a:rPr lang="en-ZA" smtClean="0"/>
              <a:t>2021/05/28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596D-0C65-4E78-8167-EB5193DCC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EBF3-4D38-40FF-B238-D1700C5EA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129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D0382C-2072-4354-98F8-734AFD93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ZA" sz="3200" b="1" dirty="0">
                <a:solidFill>
                  <a:srgbClr val="FFFFFF"/>
                </a:solidFill>
              </a:rPr>
              <a:t>KAGGLE COMPETITION: EDSA APPLE PRICES CHALLENGE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59E397-14FB-4AA3-88A4-5B447C578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2" y="2177170"/>
            <a:ext cx="10103881" cy="4223630"/>
          </a:xfrm>
        </p:spPr>
      </p:pic>
    </p:spTree>
    <p:extLst>
      <p:ext uri="{BB962C8B-B14F-4D97-AF65-F5344CB8AC3E}">
        <p14:creationId xmlns:p14="http://schemas.microsoft.com/office/powerpoint/2010/main" val="3390501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37CF-BFEB-4D68-BD87-E8DC2B96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8" y="0"/>
            <a:ext cx="8059993" cy="1325563"/>
          </a:xfrm>
        </p:spPr>
        <p:txBody>
          <a:bodyPr/>
          <a:lstStyle/>
          <a:p>
            <a:r>
              <a:rPr lang="en-ZA" dirty="0">
                <a:solidFill>
                  <a:srgbClr val="0070C0"/>
                </a:solidFill>
              </a:rPr>
              <a:t>Data analysis (EDA)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63" y="1117950"/>
            <a:ext cx="7954298" cy="538954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809F3-FAC9-49E4-AFE1-FE8D3252E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59761" y="1129246"/>
            <a:ext cx="3532239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ZA" dirty="0" err="1">
                <a:solidFill>
                  <a:srgbClr val="0070C0"/>
                </a:solidFill>
              </a:rPr>
              <a:t>Avg_price_per_kg</a:t>
            </a:r>
            <a:r>
              <a:rPr lang="en-ZA" dirty="0">
                <a:solidFill>
                  <a:srgbClr val="0070C0"/>
                </a:solidFill>
              </a:rPr>
              <a:t> vs. </a:t>
            </a:r>
            <a:r>
              <a:rPr lang="en-ZA" dirty="0" err="1">
                <a:solidFill>
                  <a:srgbClr val="0070C0"/>
                </a:solidFill>
              </a:rPr>
              <a:t>sales_total</a:t>
            </a:r>
            <a:endParaRPr lang="en-Z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B2F0-0F3C-4FB7-A000-5EF32A85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73" y="279018"/>
            <a:ext cx="10515600" cy="1325563"/>
          </a:xfrm>
        </p:spPr>
        <p:txBody>
          <a:bodyPr/>
          <a:lstStyle/>
          <a:p>
            <a:r>
              <a:rPr lang="en-ZA" dirty="0">
                <a:solidFill>
                  <a:srgbClr val="0070C0"/>
                </a:solidFill>
              </a:rPr>
              <a:t>Data analysis (EDA)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55" y="1442059"/>
            <a:ext cx="8249264" cy="505706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87931-A2DA-49DE-8E21-F9C40FABF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67800" y="1442059"/>
            <a:ext cx="3124200" cy="4351338"/>
          </a:xfrm>
        </p:spPr>
        <p:txBody>
          <a:bodyPr/>
          <a:lstStyle/>
          <a:p>
            <a:pPr marL="0" indent="0">
              <a:buNone/>
            </a:pPr>
            <a:r>
              <a:rPr lang="en-ZA" dirty="0" err="1">
                <a:solidFill>
                  <a:srgbClr val="0070C0"/>
                </a:solidFill>
              </a:rPr>
              <a:t>Avg_price_per_kg</a:t>
            </a:r>
            <a:r>
              <a:rPr lang="en-ZA" dirty="0">
                <a:solidFill>
                  <a:srgbClr val="0070C0"/>
                </a:solidFill>
              </a:rPr>
              <a:t> vs. </a:t>
            </a:r>
            <a:r>
              <a:rPr lang="en-ZA" dirty="0" err="1">
                <a:solidFill>
                  <a:srgbClr val="0070C0"/>
                </a:solidFill>
              </a:rPr>
              <a:t>Total_Qty_Sold</a:t>
            </a:r>
            <a:endParaRPr lang="en-Z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71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03E2-CE58-4D4D-AC25-60FDE31E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39" y="304940"/>
            <a:ext cx="8371348" cy="1325563"/>
          </a:xfrm>
        </p:spPr>
        <p:txBody>
          <a:bodyPr/>
          <a:lstStyle/>
          <a:p>
            <a:r>
              <a:rPr lang="en-ZA" dirty="0">
                <a:solidFill>
                  <a:srgbClr val="0070C0"/>
                </a:solidFill>
              </a:rPr>
              <a:t>Data analysis (EDA)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22" y="1500152"/>
            <a:ext cx="7978059" cy="50383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A34E5-0CE8-4ED2-A4C8-12AA032BF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58865" y="1412670"/>
            <a:ext cx="333313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ZA" dirty="0" err="1">
                <a:solidFill>
                  <a:srgbClr val="0070C0"/>
                </a:solidFill>
              </a:rPr>
              <a:t>Avg_price_per_kg</a:t>
            </a:r>
            <a:r>
              <a:rPr lang="en-ZA" dirty="0">
                <a:solidFill>
                  <a:srgbClr val="0070C0"/>
                </a:solidFill>
              </a:rPr>
              <a:t> vs. </a:t>
            </a:r>
            <a:r>
              <a:rPr lang="en-ZA" dirty="0" err="1">
                <a:solidFill>
                  <a:srgbClr val="0070C0"/>
                </a:solidFill>
              </a:rPr>
              <a:t>Total_kg_sold</a:t>
            </a:r>
            <a:endParaRPr lang="en-Z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7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8EB9-63C2-419B-8923-9D9D4C5B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09" y="384789"/>
            <a:ext cx="10515600" cy="1325563"/>
          </a:xfrm>
        </p:spPr>
        <p:txBody>
          <a:bodyPr/>
          <a:lstStyle/>
          <a:p>
            <a:r>
              <a:rPr lang="en-ZA" dirty="0">
                <a:solidFill>
                  <a:srgbClr val="0070C0"/>
                </a:solidFill>
              </a:rPr>
              <a:t>Data analysis (EDA)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65" y="1538853"/>
            <a:ext cx="7430730" cy="504875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9068E-E271-4DBB-9582-5B1D1FBA3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8930" y="1524210"/>
            <a:ext cx="3824748" cy="4351338"/>
          </a:xfrm>
        </p:spPr>
        <p:txBody>
          <a:bodyPr/>
          <a:lstStyle/>
          <a:p>
            <a:pPr marL="0" indent="0">
              <a:buNone/>
            </a:pPr>
            <a:r>
              <a:rPr lang="en-ZA" dirty="0">
                <a:solidFill>
                  <a:srgbClr val="0070C0"/>
                </a:solidFill>
              </a:rPr>
              <a:t>Relationship between </a:t>
            </a:r>
            <a:r>
              <a:rPr lang="en-ZA" dirty="0" err="1">
                <a:solidFill>
                  <a:srgbClr val="0070C0"/>
                </a:solidFill>
              </a:rPr>
              <a:t>avg_price_per_kg</a:t>
            </a:r>
            <a:r>
              <a:rPr lang="en-ZA" dirty="0">
                <a:solidFill>
                  <a:srgbClr val="0070C0"/>
                </a:solidFill>
              </a:rPr>
              <a:t> with categorical features.</a:t>
            </a:r>
          </a:p>
          <a:p>
            <a:pPr marL="0" indent="0">
              <a:buNone/>
            </a:pPr>
            <a:r>
              <a:rPr lang="en-ZA" dirty="0" err="1">
                <a:solidFill>
                  <a:srgbClr val="0070C0"/>
                </a:solidFill>
              </a:rPr>
              <a:t>Avg_price_per_kg</a:t>
            </a:r>
            <a:r>
              <a:rPr lang="en-ZA" dirty="0">
                <a:solidFill>
                  <a:srgbClr val="0070C0"/>
                </a:solidFill>
              </a:rPr>
              <a:t> vs. Province </a:t>
            </a:r>
          </a:p>
        </p:txBody>
      </p:sp>
    </p:spTree>
    <p:extLst>
      <p:ext uri="{BB962C8B-B14F-4D97-AF65-F5344CB8AC3E}">
        <p14:creationId xmlns:p14="http://schemas.microsoft.com/office/powerpoint/2010/main" val="260284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EE76-396F-48C7-B6D4-8C1ABD60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9" y="345461"/>
            <a:ext cx="10515600" cy="1325563"/>
          </a:xfrm>
        </p:spPr>
        <p:txBody>
          <a:bodyPr/>
          <a:lstStyle/>
          <a:p>
            <a:r>
              <a:rPr lang="en-ZA" dirty="0">
                <a:solidFill>
                  <a:srgbClr val="0070C0"/>
                </a:solidFill>
              </a:rPr>
              <a:t>Data analysis (EDA)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3" y="1361872"/>
            <a:ext cx="7767483" cy="487178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EB616-FC5C-479E-ACF8-583ACA0A9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33620" y="1361872"/>
            <a:ext cx="3453581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ZA" dirty="0" err="1">
                <a:solidFill>
                  <a:srgbClr val="0070C0"/>
                </a:solidFill>
              </a:rPr>
              <a:t>Avg_price_per_kg</a:t>
            </a:r>
            <a:r>
              <a:rPr lang="en-ZA" dirty="0">
                <a:solidFill>
                  <a:srgbClr val="0070C0"/>
                </a:solidFill>
              </a:rPr>
              <a:t> vs. container</a:t>
            </a:r>
          </a:p>
        </p:txBody>
      </p:sp>
    </p:spTree>
    <p:extLst>
      <p:ext uri="{BB962C8B-B14F-4D97-AF65-F5344CB8AC3E}">
        <p14:creationId xmlns:p14="http://schemas.microsoft.com/office/powerpoint/2010/main" val="349472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934B-2725-43D2-8AFF-2FDAA50E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9" y="276634"/>
            <a:ext cx="8020666" cy="1325563"/>
          </a:xfrm>
        </p:spPr>
        <p:txBody>
          <a:bodyPr/>
          <a:lstStyle/>
          <a:p>
            <a:r>
              <a:rPr lang="en-ZA" dirty="0">
                <a:solidFill>
                  <a:srgbClr val="0070C0"/>
                </a:solidFill>
              </a:rPr>
              <a:t>Data analysis (EDA)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95" y="1440950"/>
            <a:ext cx="7912510" cy="509750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EB616-FC5C-479E-ACF8-583ACA0A9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4905" y="1440950"/>
            <a:ext cx="3448665" cy="4351338"/>
          </a:xfrm>
        </p:spPr>
        <p:txBody>
          <a:bodyPr/>
          <a:lstStyle/>
          <a:p>
            <a:pPr marL="0" indent="0">
              <a:buNone/>
            </a:pPr>
            <a:r>
              <a:rPr lang="en-ZA" dirty="0" err="1">
                <a:solidFill>
                  <a:srgbClr val="0070C0"/>
                </a:solidFill>
              </a:rPr>
              <a:t>Avg_price_per_kg</a:t>
            </a:r>
            <a:r>
              <a:rPr lang="en-ZA" dirty="0">
                <a:solidFill>
                  <a:srgbClr val="0070C0"/>
                </a:solidFill>
              </a:rPr>
              <a:t> vs. Size grade</a:t>
            </a:r>
          </a:p>
        </p:txBody>
      </p:sp>
    </p:spTree>
    <p:extLst>
      <p:ext uri="{BB962C8B-B14F-4D97-AF65-F5344CB8AC3E}">
        <p14:creationId xmlns:p14="http://schemas.microsoft.com/office/powerpoint/2010/main" val="279975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3799-75BB-43AC-8439-D61A94A2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935" y="137651"/>
            <a:ext cx="7433187" cy="637765"/>
          </a:xfrm>
        </p:spPr>
        <p:txBody>
          <a:bodyPr>
            <a:normAutofit fontScale="90000"/>
          </a:bodyPr>
          <a:lstStyle/>
          <a:p>
            <a:r>
              <a:rPr lang="en-ZA" dirty="0">
                <a:solidFill>
                  <a:srgbClr val="0070C0"/>
                </a:solidFill>
              </a:rPr>
              <a:t>Visualization of data for correlation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B322E-31C3-42B4-995A-E4BE1473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2981" y="643653"/>
            <a:ext cx="2303206" cy="514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>
                <a:solidFill>
                  <a:srgbClr val="0070C0"/>
                </a:solidFill>
              </a:rPr>
              <a:t>Test heatmap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1" y="1183250"/>
            <a:ext cx="5899354" cy="55584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67A03C-6628-4F12-B6DB-5C94FA7B5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491" y="658965"/>
            <a:ext cx="2485103" cy="524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>
                <a:solidFill>
                  <a:srgbClr val="0070C0"/>
                </a:solidFill>
              </a:rPr>
              <a:t>Train heatmap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981" y="1183250"/>
            <a:ext cx="5833294" cy="555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1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8E30-4448-49A6-8210-3118C470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Feature and 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C9E92-C962-4E0D-9A9F-CED57D3D3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sz="40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ZA" sz="4000" dirty="0"/>
              <a:t>Filter the features (Apple golden delicious in commodities)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sz="4000" dirty="0"/>
              <a:t>Target variable (</a:t>
            </a:r>
            <a:r>
              <a:rPr lang="en-ZA" sz="4000" dirty="0" err="1"/>
              <a:t>avg_price_per_kg</a:t>
            </a:r>
            <a:r>
              <a:rPr lang="en-ZA" sz="4000" dirty="0"/>
              <a:t>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6837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2CDB-B32E-4E0C-9980-C5EAC99D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5400" dirty="0"/>
              <a:t>The models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4EB1-03E7-4C2D-A623-4F51B51B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ZA" sz="40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ZA" sz="4000" dirty="0"/>
              <a:t>XGB - </a:t>
            </a:r>
            <a:r>
              <a:rPr lang="en-ZA" sz="4000" dirty="0" err="1"/>
              <a:t>XGBoost</a:t>
            </a:r>
            <a:endParaRPr lang="en-ZA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ZA" sz="4000" dirty="0"/>
              <a:t>LR – Linear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sz="4000" dirty="0"/>
              <a:t>RF – Random Forest</a:t>
            </a:r>
          </a:p>
        </p:txBody>
      </p:sp>
    </p:spTree>
    <p:extLst>
      <p:ext uri="{BB962C8B-B14F-4D97-AF65-F5344CB8AC3E}">
        <p14:creationId xmlns:p14="http://schemas.microsoft.com/office/powerpoint/2010/main" val="1649185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2EF5-02C2-49D1-A8B5-293593DD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52" y="186705"/>
            <a:ext cx="10515600" cy="1325563"/>
          </a:xfrm>
        </p:spPr>
        <p:txBody>
          <a:bodyPr/>
          <a:lstStyle/>
          <a:p>
            <a:r>
              <a:rPr lang="en-ZA" b="1" dirty="0">
                <a:latin typeface="+mn-lt"/>
              </a:rPr>
              <a:t>Results</a:t>
            </a:r>
            <a:r>
              <a:rPr lang="en-ZA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7375-A130-446B-8184-69C6A2BB1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5047" y="1189880"/>
            <a:ext cx="6844991" cy="1001616"/>
          </a:xfrm>
        </p:spPr>
        <p:txBody>
          <a:bodyPr/>
          <a:lstStyle/>
          <a:p>
            <a:pPr marL="0" indent="0">
              <a:buNone/>
            </a:pPr>
            <a:r>
              <a:rPr lang="en-ZA" sz="4000" b="1" dirty="0"/>
              <a:t>In the form of tables and plots</a:t>
            </a:r>
          </a:p>
          <a:p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EBF8CA-DE1B-4DE4-A758-139F8777B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939686"/>
              </p:ext>
            </p:extLst>
          </p:nvPr>
        </p:nvGraphicFramePr>
        <p:xfrm>
          <a:off x="1765047" y="2319021"/>
          <a:ext cx="8127999" cy="33123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184263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905231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48897272"/>
                    </a:ext>
                  </a:extLst>
                </a:gridCol>
              </a:tblGrid>
              <a:tr h="828086">
                <a:tc>
                  <a:txBody>
                    <a:bodyPr/>
                    <a:lstStyle/>
                    <a:p>
                      <a:r>
                        <a:rPr lang="en-ZA" dirty="0"/>
                        <a:t>Model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Prediction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RSME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988564"/>
                  </a:ext>
                </a:extLst>
              </a:tr>
              <a:tr h="828086">
                <a:tc>
                  <a:txBody>
                    <a:bodyPr/>
                    <a:lstStyle/>
                    <a:p>
                      <a:r>
                        <a:rPr lang="en-ZA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99.92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77551"/>
                  </a:ext>
                </a:extLst>
              </a:tr>
              <a:tr h="828086">
                <a:tc>
                  <a:txBody>
                    <a:bodyPr/>
                    <a:lstStyle/>
                    <a:p>
                      <a:r>
                        <a:rPr lang="en-ZA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47.69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87098"/>
                  </a:ext>
                </a:extLst>
              </a:tr>
              <a:tr h="828086">
                <a:tc>
                  <a:txBody>
                    <a:bodyPr/>
                    <a:lstStyle/>
                    <a:p>
                      <a:r>
                        <a:rPr lang="en-ZA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98.25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21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66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0D79-AE05-4403-88EC-A3332E0D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5400" b="1" dirty="0"/>
              <a:t>Regression_AE3_DSFT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823A-0AD9-451A-B8C0-C49314F599B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 algn="just">
              <a:buNone/>
            </a:pPr>
            <a:r>
              <a:rPr lang="en-ZA" sz="4800" dirty="0"/>
              <a:t>TEAM MEMBERS</a:t>
            </a:r>
          </a:p>
          <a:p>
            <a:pPr marL="0" indent="0" algn="ctr">
              <a:buNone/>
            </a:pPr>
            <a:endParaRPr lang="en-ZA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dirty="0"/>
              <a:t>Mathew van </a:t>
            </a:r>
            <a:r>
              <a:rPr lang="en-ZA" dirty="0" err="1"/>
              <a:t>Wyk</a:t>
            </a:r>
            <a:r>
              <a:rPr lang="en-ZA" dirty="0"/>
              <a:t> (Leader)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dirty="0"/>
              <a:t>Rinkie Sekgobela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dirty="0" err="1"/>
              <a:t>Tiyani</a:t>
            </a:r>
            <a:r>
              <a:rPr lang="en-ZA" dirty="0"/>
              <a:t> Baloyi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dirty="0" err="1"/>
              <a:t>Noxolo</a:t>
            </a:r>
            <a:r>
              <a:rPr lang="en-ZA" dirty="0"/>
              <a:t> </a:t>
            </a:r>
            <a:r>
              <a:rPr lang="en-ZA" dirty="0" err="1"/>
              <a:t>Ncgobo</a:t>
            </a:r>
            <a:endParaRPr lang="en-ZA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dirty="0"/>
              <a:t>Thato </a:t>
            </a:r>
            <a:r>
              <a:rPr lang="en-ZA" dirty="0" err="1"/>
              <a:t>Kgoale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4074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EC09-7CD3-48FC-8A9E-5EA32DB1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latin typeface="+mn-lt"/>
              </a:rPr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3D27-9FF7-45CB-AC19-30C4D739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ZA" dirty="0"/>
          </a:p>
          <a:p>
            <a:pPr>
              <a:buFont typeface="Wingdings" panose="05000000000000000000" pitchFamily="2" charset="2"/>
              <a:buChar char="Ø"/>
            </a:pPr>
            <a:r>
              <a:rPr lang="en-ZA" dirty="0"/>
              <a:t>The models tried and tested were Random Forest, Linear Regression and </a:t>
            </a:r>
            <a:r>
              <a:rPr lang="en-ZA" dirty="0" err="1"/>
              <a:t>XGBoost</a:t>
            </a:r>
            <a:r>
              <a:rPr lang="en-ZA" dirty="0"/>
              <a:t> algorithms.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dirty="0"/>
              <a:t>It was concluded that the best model for the data sets used is </a:t>
            </a:r>
            <a:r>
              <a:rPr lang="en-ZA" dirty="0" err="1"/>
              <a:t>XGBoost</a:t>
            </a:r>
            <a:endParaRPr lang="en-ZA" dirty="0"/>
          </a:p>
          <a:p>
            <a:pPr>
              <a:buFont typeface="Wingdings" panose="05000000000000000000" pitchFamily="2" charset="2"/>
              <a:buChar char="Ø"/>
            </a:pPr>
            <a:r>
              <a:rPr lang="en-ZA" dirty="0"/>
              <a:t>99%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dirty="0"/>
              <a:t>0.4 root mean error</a:t>
            </a:r>
          </a:p>
        </p:txBody>
      </p:sp>
    </p:spTree>
    <p:extLst>
      <p:ext uri="{BB962C8B-B14F-4D97-AF65-F5344CB8AC3E}">
        <p14:creationId xmlns:p14="http://schemas.microsoft.com/office/powerpoint/2010/main" val="2549037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B845-0435-4B7F-9240-D8B47297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Acknowledgements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E9A2-244C-49D0-BB05-29758471B9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7083" y="1825625"/>
            <a:ext cx="10097729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ZA" dirty="0"/>
              <a:t>Special thanks to Ali </a:t>
            </a:r>
            <a:r>
              <a:rPr lang="en-ZA" dirty="0" err="1"/>
              <a:t>Elimam</a:t>
            </a:r>
            <a:r>
              <a:rPr lang="en-ZA" dirty="0"/>
              <a:t> for his supervision </a:t>
            </a:r>
            <a:r>
              <a:rPr lang="en-ZA"/>
              <a:t>over the</a:t>
            </a:r>
            <a:r>
              <a:rPr lang="en-US"/>
              <a:t> team.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0377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A7F8-D367-4EBA-A069-79C3A4D0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65" y="2732765"/>
            <a:ext cx="10515600" cy="1325563"/>
          </a:xfrm>
        </p:spPr>
        <p:txBody>
          <a:bodyPr/>
          <a:lstStyle/>
          <a:p>
            <a:pPr algn="ctr"/>
            <a:r>
              <a:rPr lang="en-ZA" b="1" i="1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519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8574-A643-48F3-AF90-6B699961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5400" b="1" dirty="0"/>
              <a:t>Introduction</a:t>
            </a:r>
            <a:r>
              <a:rPr lang="en-Z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18D7-8930-4462-A3B0-F7EC1F6B0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4000" dirty="0"/>
              <a:t>Data science- scientific methods, processes, algorithms to extract knowledge.</a:t>
            </a:r>
          </a:p>
          <a:p>
            <a:r>
              <a:rPr lang="en-ZA" sz="4000" dirty="0"/>
              <a:t>Regression algorithms with the aim to accurately predict the price of a kilogram of Golden Delicious Apples, given certain parameters.</a:t>
            </a:r>
          </a:p>
          <a:p>
            <a:r>
              <a:rPr lang="en-ZA" sz="4000" dirty="0"/>
              <a:t>Help the Fresh Produce Industry minimise food waste.</a:t>
            </a:r>
          </a:p>
          <a:p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60225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C23-77CC-4917-A69A-4754EFE8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BDD4-99EB-4625-9426-3E06855ED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4000" i="1" dirty="0"/>
              <a:t>We filtered out all the commodities that we not relevant in our model.</a:t>
            </a:r>
          </a:p>
          <a:p>
            <a:r>
              <a:rPr lang="en-ZA" sz="4000" i="1" dirty="0"/>
              <a:t>Then we </a:t>
            </a:r>
            <a:r>
              <a:rPr lang="en-ZA" sz="4000" dirty="0"/>
              <a:t>checked for nulls using .info()</a:t>
            </a:r>
          </a:p>
          <a:p>
            <a:r>
              <a:rPr lang="en-ZA" sz="4000" dirty="0"/>
              <a:t>Encoded non numeric values</a:t>
            </a:r>
          </a:p>
          <a:p>
            <a:r>
              <a:rPr lang="en-ZA" sz="4000" dirty="0" err="1"/>
              <a:t>Droped</a:t>
            </a:r>
            <a:r>
              <a:rPr lang="en-ZA" sz="4000" dirty="0"/>
              <a:t> features we did not need</a:t>
            </a:r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700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FB27-ACC0-4ECF-BAB6-E425D3A9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rgbClr val="0070C0"/>
                </a:solidFill>
              </a:rPr>
              <a:t>Data analysis (EDA)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B1078-B1EC-433C-B664-FC501A88C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6682" y="1947896"/>
            <a:ext cx="4343400" cy="4351338"/>
          </a:xfrm>
        </p:spPr>
        <p:txBody>
          <a:bodyPr/>
          <a:lstStyle/>
          <a:p>
            <a:r>
              <a:rPr lang="en-ZA" dirty="0">
                <a:solidFill>
                  <a:srgbClr val="0070C0"/>
                </a:solidFill>
              </a:rPr>
              <a:t>Skewness: 0.082452</a:t>
            </a:r>
          </a:p>
          <a:p>
            <a:r>
              <a:rPr lang="en-ZA" dirty="0" err="1">
                <a:solidFill>
                  <a:srgbClr val="0070C0"/>
                </a:solidFill>
              </a:rPr>
              <a:t>Kutosis</a:t>
            </a:r>
            <a:r>
              <a:rPr lang="en-ZA" dirty="0">
                <a:solidFill>
                  <a:srgbClr val="0070C0"/>
                </a:solidFill>
              </a:rPr>
              <a:t>: 1.042921</a:t>
            </a:r>
          </a:p>
          <a:p>
            <a:r>
              <a:rPr lang="en-ZA" dirty="0" err="1">
                <a:solidFill>
                  <a:srgbClr val="0070C0"/>
                </a:solidFill>
              </a:rPr>
              <a:t>Avg_price_per_kg</a:t>
            </a:r>
            <a:r>
              <a:rPr lang="en-ZA" dirty="0">
                <a:solidFill>
                  <a:srgbClr val="0070C0"/>
                </a:solidFill>
              </a:rPr>
              <a:t> is fairly symmetrical</a:t>
            </a:r>
          </a:p>
          <a:p>
            <a:r>
              <a:rPr lang="en-ZA" dirty="0">
                <a:solidFill>
                  <a:srgbClr val="0070C0"/>
                </a:solidFill>
              </a:rPr>
              <a:t>Kurtosis &lt;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61" y="1425608"/>
            <a:ext cx="6618658" cy="513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1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F27D-567C-48E1-92EC-AB2220AF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216910"/>
            <a:ext cx="4869873" cy="1325563"/>
          </a:xfrm>
        </p:spPr>
        <p:txBody>
          <a:bodyPr/>
          <a:lstStyle/>
          <a:p>
            <a:r>
              <a:rPr lang="en-ZA" dirty="0">
                <a:solidFill>
                  <a:srgbClr val="0070C0"/>
                </a:solidFill>
              </a:rPr>
              <a:t>Data analysis (EDA)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3" y="1542473"/>
            <a:ext cx="7518400" cy="480290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66D8F-B18D-423A-9120-7B75F4102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72583" y="1542473"/>
            <a:ext cx="3870035" cy="4351338"/>
          </a:xfrm>
        </p:spPr>
        <p:txBody>
          <a:bodyPr/>
          <a:lstStyle/>
          <a:p>
            <a:pPr marL="0" indent="0">
              <a:buNone/>
            </a:pPr>
            <a:r>
              <a:rPr lang="en-ZA" dirty="0">
                <a:solidFill>
                  <a:srgbClr val="0070C0"/>
                </a:solidFill>
              </a:rPr>
              <a:t>Relationship between </a:t>
            </a:r>
            <a:r>
              <a:rPr lang="en-ZA" b="1" dirty="0" err="1">
                <a:solidFill>
                  <a:srgbClr val="0070C0"/>
                </a:solidFill>
              </a:rPr>
              <a:t>avg_price_per_kg</a:t>
            </a:r>
            <a:r>
              <a:rPr lang="en-ZA" dirty="0">
                <a:solidFill>
                  <a:srgbClr val="0070C0"/>
                </a:solidFill>
              </a:rPr>
              <a:t> with numerical variables</a:t>
            </a:r>
          </a:p>
          <a:p>
            <a:pPr marL="0" indent="0">
              <a:buNone/>
            </a:pPr>
            <a:r>
              <a:rPr lang="en-ZA" b="1" dirty="0" err="1">
                <a:solidFill>
                  <a:srgbClr val="0070C0"/>
                </a:solidFill>
              </a:rPr>
              <a:t>Stock_on_hand</a:t>
            </a:r>
            <a:endParaRPr lang="en-ZA" b="1" dirty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2362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E398-3B9B-433E-A0BD-0492C685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92" y="281998"/>
            <a:ext cx="7656946" cy="1325563"/>
          </a:xfrm>
        </p:spPr>
        <p:txBody>
          <a:bodyPr/>
          <a:lstStyle/>
          <a:p>
            <a:r>
              <a:rPr lang="en-ZA" dirty="0">
                <a:solidFill>
                  <a:srgbClr val="0070C0"/>
                </a:solidFill>
              </a:rPr>
              <a:t>Data analysis (EDA)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2" y="1375433"/>
            <a:ext cx="7656946" cy="514543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084D2-469E-43B9-9DF0-1687D6AD0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42036" y="1465407"/>
            <a:ext cx="336434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ZA" dirty="0" err="1">
                <a:solidFill>
                  <a:srgbClr val="0070C0"/>
                </a:solidFill>
              </a:rPr>
              <a:t>Avg_price_per_kg</a:t>
            </a:r>
            <a:r>
              <a:rPr lang="en-ZA" dirty="0">
                <a:solidFill>
                  <a:srgbClr val="0070C0"/>
                </a:solidFill>
              </a:rPr>
              <a:t> vs. </a:t>
            </a:r>
            <a:r>
              <a:rPr lang="en-ZA" dirty="0" err="1">
                <a:solidFill>
                  <a:srgbClr val="0070C0"/>
                </a:solidFill>
              </a:rPr>
              <a:t>weight_kg</a:t>
            </a:r>
            <a:endParaRPr lang="en-Z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1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15BD-0C43-43FC-BEDF-D7FC9923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4" y="334437"/>
            <a:ext cx="8146471" cy="1325563"/>
          </a:xfrm>
        </p:spPr>
        <p:txBody>
          <a:bodyPr/>
          <a:lstStyle/>
          <a:p>
            <a:r>
              <a:rPr lang="en-ZA" dirty="0">
                <a:solidFill>
                  <a:srgbClr val="0070C0"/>
                </a:solidFill>
              </a:rPr>
              <a:t>Data analysis (EDA)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6" y="1268669"/>
            <a:ext cx="8026399" cy="535380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E16A3-66A8-4A76-95D2-22EA99319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20727" y="1268669"/>
            <a:ext cx="3271982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ZA" dirty="0" err="1">
                <a:solidFill>
                  <a:srgbClr val="0070C0"/>
                </a:solidFill>
              </a:rPr>
              <a:t>Avg_price_per_kg</a:t>
            </a:r>
            <a:r>
              <a:rPr lang="en-ZA" dirty="0">
                <a:solidFill>
                  <a:srgbClr val="0070C0"/>
                </a:solidFill>
              </a:rPr>
              <a:t> vs. </a:t>
            </a:r>
            <a:r>
              <a:rPr lang="en-ZA" dirty="0" err="1">
                <a:solidFill>
                  <a:srgbClr val="0070C0"/>
                </a:solidFill>
              </a:rPr>
              <a:t>Low_price</a:t>
            </a:r>
            <a:endParaRPr lang="en-Z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1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841">
              <a:srgbClr val="EAEFF8"/>
            </a:gs>
            <a:gs pos="48917">
              <a:srgbClr val="C4D3EC"/>
            </a:gs>
            <a:gs pos="32264">
              <a:srgbClr val="D5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9B12-D2AA-44F1-9F98-8F054AD9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55" y="383597"/>
            <a:ext cx="8175374" cy="1325563"/>
          </a:xfrm>
        </p:spPr>
        <p:txBody>
          <a:bodyPr/>
          <a:lstStyle/>
          <a:p>
            <a:r>
              <a:rPr lang="en-ZA" dirty="0">
                <a:solidFill>
                  <a:srgbClr val="0070C0"/>
                </a:solidFill>
              </a:rPr>
              <a:t>Data analysis (EDA)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55" y="1577123"/>
            <a:ext cx="8067218" cy="485317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86F0F-2B9A-43E2-AE86-3353339C6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70373" y="1577123"/>
            <a:ext cx="332084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ZA" dirty="0" err="1">
                <a:solidFill>
                  <a:srgbClr val="0070C0"/>
                </a:solidFill>
              </a:rPr>
              <a:t>Avg_price_per_kg</a:t>
            </a:r>
            <a:r>
              <a:rPr lang="en-ZA" dirty="0">
                <a:solidFill>
                  <a:srgbClr val="0070C0"/>
                </a:solidFill>
              </a:rPr>
              <a:t> vs. </a:t>
            </a:r>
            <a:r>
              <a:rPr lang="en-ZA" dirty="0" err="1">
                <a:solidFill>
                  <a:srgbClr val="0070C0"/>
                </a:solidFill>
              </a:rPr>
              <a:t>High_Price</a:t>
            </a:r>
            <a:endParaRPr lang="en-Z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13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458F4B40FCF249854D860529FFF4A2" ma:contentTypeVersion="4" ma:contentTypeDescription="Create a new document." ma:contentTypeScope="" ma:versionID="cccfc31784ac0af263eeea49a7f57d9e">
  <xsd:schema xmlns:xsd="http://www.w3.org/2001/XMLSchema" xmlns:xs="http://www.w3.org/2001/XMLSchema" xmlns:p="http://schemas.microsoft.com/office/2006/metadata/properties" xmlns:ns3="a5f7e32c-1f08-4af7-8c88-d283b77fc53d" targetNamespace="http://schemas.microsoft.com/office/2006/metadata/properties" ma:root="true" ma:fieldsID="d35156292d23a8a49a55f4d1e565b20b" ns3:_="">
    <xsd:import namespace="a5f7e32c-1f08-4af7-8c88-d283b77fc5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f7e32c-1f08-4af7-8c88-d283b77fc5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2E10AB-378C-4BC5-B302-E953ABC4C95D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09C76998-ABCE-43C4-A2CD-033772715D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E1A98D-E947-46BA-85C2-5C38E09EB6E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5f7e32c-1f08-4af7-8c88-d283b77fc53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392</Words>
  <Application>Microsoft Office PowerPoint</Application>
  <PresentationFormat>Widescreen</PresentationFormat>
  <Paragraphs>80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KAGGLE COMPETITION: EDSA APPLE PRICES CHALLENGE</vt:lpstr>
      <vt:lpstr>Regression_AE3_DSFT</vt:lpstr>
      <vt:lpstr>Introduction </vt:lpstr>
      <vt:lpstr>Data cleaning</vt:lpstr>
      <vt:lpstr>Data analysis (EDA)</vt:lpstr>
      <vt:lpstr>Data analysis (EDA)</vt:lpstr>
      <vt:lpstr>Data analysis (EDA)</vt:lpstr>
      <vt:lpstr>Data analysis (EDA)</vt:lpstr>
      <vt:lpstr>Data analysis (EDA)</vt:lpstr>
      <vt:lpstr>Data analysis (EDA)</vt:lpstr>
      <vt:lpstr>Data analysis (EDA)</vt:lpstr>
      <vt:lpstr>Data analysis (EDA)</vt:lpstr>
      <vt:lpstr>Data analysis (EDA)</vt:lpstr>
      <vt:lpstr>Data analysis (EDA)</vt:lpstr>
      <vt:lpstr>Data analysis (EDA)</vt:lpstr>
      <vt:lpstr>Visualization of data for correlation</vt:lpstr>
      <vt:lpstr>Feature and variable selection</vt:lpstr>
      <vt:lpstr>The models tested</vt:lpstr>
      <vt:lpstr>Results </vt:lpstr>
      <vt:lpstr>Concluding remarks</vt:lpstr>
      <vt:lpstr>Acknowledgements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COMPETITION: EDSA APPLE PRICES CHALLENGE</dc:title>
  <dc:creator>MS M.R SEKGOBELA</dc:creator>
  <cp:lastModifiedBy>Unknown User</cp:lastModifiedBy>
  <cp:revision>30</cp:revision>
  <dcterms:created xsi:type="dcterms:W3CDTF">2021-05-27T07:52:07Z</dcterms:created>
  <dcterms:modified xsi:type="dcterms:W3CDTF">2021-05-28T06:38:14Z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0x0101000A458F4B40FCF249854D860529FFF4A2</vt:lpwstr>
  </property>
</Properties>
</file>