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Office_Excel_Worksheet1.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manualLayout>
          <c:xMode val="edge"/>
          <c:yMode val="edge"/>
          <c:x val="0.24467995866249839"/>
          <c:y val="6.768505401259988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8406274134299992E-2"/>
          <c:y val="0.10319374093988"/>
          <c:w val="0.8023802724985114"/>
          <c:h val="0.83226282339028623"/>
        </c:manualLayout>
      </c:layout>
      <c:barChart>
        <c:barDir val="col"/>
        <c:grouping val="clustered"/>
        <c:varyColors val="0"/>
        <c:ser>
          <c:idx val="0"/>
          <c:order val="0"/>
          <c:tx>
            <c:strRef>
              <c:f>Sheet1!$B$3:$B$4</c:f>
              <c:strCache>
                <c:ptCount val="1"/>
                <c:pt idx="0">
                  <c:v>Exceeds</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3E1F-4D19-BD83-1DDD8ADBBB94}"/>
            </c:ext>
          </c:extLst>
        </c:ser>
        <c:ser>
          <c:idx val="1"/>
          <c:order val="1"/>
          <c:tx>
            <c:strRef>
              <c:f>Sheet1!$C$3:$C$4</c:f>
              <c:strCache>
                <c:ptCount val="1"/>
                <c:pt idx="0">
                  <c:v>Fully Meets</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3E1F-4D19-BD83-1DDD8ADBBB94}"/>
            </c:ext>
          </c:extLst>
        </c:ser>
        <c:ser>
          <c:idx val="2"/>
          <c:order val="2"/>
          <c:tx>
            <c:strRef>
              <c:f>Sheet1!$D$3:$D$4</c:f>
              <c:strCache>
                <c:ptCount val="1"/>
                <c:pt idx="0">
                  <c:v>Needs Improvement</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3E1F-4D19-BD83-1DDD8ADBBB94}"/>
            </c:ext>
          </c:extLst>
        </c:ser>
        <c:ser>
          <c:idx val="3"/>
          <c:order val="3"/>
          <c:tx>
            <c:strRef>
              <c:f>Sheet1!$E$3:$E$4</c:f>
              <c:strCache>
                <c:ptCount val="1"/>
                <c:pt idx="0">
                  <c:v>PIP</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3E1F-4D19-BD83-1DDD8ADBBB94}"/>
            </c:ext>
          </c:extLst>
        </c:ser>
        <c:dLbls>
          <c:showLegendKey val="0"/>
          <c:showVal val="0"/>
          <c:showCatName val="0"/>
          <c:showSerName val="0"/>
          <c:showPercent val="0"/>
          <c:showBubbleSize val="0"/>
        </c:dLbls>
        <c:gapWidth val="219"/>
        <c:overlap val="-27"/>
        <c:axId val="66786816"/>
        <c:axId val="156652288"/>
      </c:barChart>
      <c:catAx>
        <c:axId val="66786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52288"/>
        <c:crosses val="autoZero"/>
        <c:auto val="1"/>
        <c:lblAlgn val="ctr"/>
        <c:lblOffset val="100"/>
        <c:noMultiLvlLbl val="0"/>
      </c:catAx>
      <c:valAx>
        <c:axId val="156652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7868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MATHEW </a:t>
            </a:r>
            <a:r>
              <a:rPr lang="en-US" sz="2400"/>
              <a:t>RICHARD JONES.V</a:t>
            </a:r>
            <a:endParaRPr lang="en-US" sz="2400" dirty="0"/>
          </a:p>
          <a:p>
            <a:r>
              <a:rPr lang="en-US" sz="2400" dirty="0"/>
              <a:t>REGISTERNO:312211883/</a:t>
            </a:r>
            <a:r>
              <a:rPr lang="en-GB" sz="2400" dirty="0"/>
              <a:t>DDE7A8BB0907E259D784A9FE9B4FE612 </a:t>
            </a:r>
            <a:r>
              <a:rPr lang="en-US" sz="2400" dirty="0"/>
              <a:t>DEPARTMENT: B.COM ACCOUNTING AND FINANCE </a:t>
            </a:r>
          </a:p>
          <a:p>
            <a:r>
              <a:rPr lang="en-US" sz="2400" dirty="0"/>
              <a:t>COLLEGE  : MAR GREGORIOS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92F1CD2B-D3C0-467E-87C9-2603216F6900}"/>
              </a:ext>
            </a:extLst>
          </p:cNvPr>
          <p:cNvSpPr txBox="1"/>
          <p:nvPr/>
        </p:nvSpPr>
        <p:spPr>
          <a:xfrm>
            <a:off x="457200" y="959150"/>
            <a:ext cx="10820018" cy="5909310"/>
          </a:xfrm>
          <a:prstGeom prst="rect">
            <a:avLst/>
          </a:prstGeom>
          <a:noFill/>
        </p:spPr>
        <p:txBody>
          <a:bodyPr wrap="square" rtlCol="0">
            <a:spAutoFit/>
          </a:bodyPr>
          <a:lstStyle/>
          <a:p>
            <a:r>
              <a:rPr lang="en-US" dirty="0"/>
              <a:t>DATA COLLECTION :</a:t>
            </a:r>
          </a:p>
          <a:p>
            <a:r>
              <a:rPr lang="en-US" dirty="0"/>
              <a:t>1.DOWNLODED DATA FOT DASHBOARD</a:t>
            </a:r>
          </a:p>
          <a:p>
            <a:r>
              <a:rPr lang="en-US" dirty="0"/>
              <a:t>FEATURE COLLECTION:</a:t>
            </a:r>
          </a:p>
          <a:p>
            <a:pPr marL="342900" indent="-342900">
              <a:buAutoNum type="arabicPeriod"/>
            </a:pPr>
            <a:r>
              <a:rPr lang="en-US" dirty="0"/>
              <a:t>PIVOT TABLE </a:t>
            </a:r>
          </a:p>
          <a:p>
            <a:pPr marL="342900" indent="-342900">
              <a:buAutoNum type="arabicPeriod"/>
            </a:pPr>
            <a:r>
              <a:rPr lang="en-US" dirty="0"/>
              <a:t>CONDITION FORMATING </a:t>
            </a:r>
          </a:p>
          <a:p>
            <a:pPr marL="342900" indent="-342900">
              <a:buAutoNum type="arabicPeriod"/>
            </a:pPr>
            <a:r>
              <a:rPr lang="en-US" dirty="0"/>
              <a:t>INSERTED GRAPH</a:t>
            </a:r>
          </a:p>
          <a:p>
            <a:r>
              <a:rPr lang="en-US" dirty="0"/>
              <a:t>DATA CLEANING:</a:t>
            </a:r>
          </a:p>
          <a:p>
            <a:pPr marL="342900" indent="-342900">
              <a:buAutoNum type="arabicPeriod"/>
            </a:pPr>
            <a:r>
              <a:rPr lang="en-US" dirty="0"/>
              <a:t>IDENTIFY MISSING VALUE </a:t>
            </a:r>
          </a:p>
          <a:p>
            <a:pPr marL="342900" indent="-342900">
              <a:buAutoNum type="arabicPeriod"/>
            </a:pPr>
            <a:r>
              <a:rPr lang="en-US" dirty="0"/>
              <a:t>FILTEROUT MISSING VALUE</a:t>
            </a:r>
          </a:p>
          <a:p>
            <a:r>
              <a:rPr lang="en-US" dirty="0"/>
              <a:t>PERFORMANCE LEVEL :</a:t>
            </a:r>
          </a:p>
          <a:p>
            <a:pPr marL="342900" indent="-342900">
              <a:buAutoNum type="arabicPeriod"/>
            </a:pPr>
            <a:r>
              <a:rPr lang="en-US" dirty="0"/>
              <a:t>PERFORMANCE SCORE </a:t>
            </a:r>
          </a:p>
          <a:p>
            <a:pPr marL="342900" indent="-342900">
              <a:buAutoNum type="arabicPeriod"/>
            </a:pPr>
            <a:r>
              <a:rPr lang="en-US" dirty="0"/>
              <a:t>BUSINESS UNITS</a:t>
            </a:r>
          </a:p>
          <a:p>
            <a:r>
              <a:rPr lang="en-US" dirty="0"/>
              <a:t>SUMMARY :</a:t>
            </a:r>
          </a:p>
          <a:p>
            <a:pPr marL="342900" indent="-342900">
              <a:buAutoNum type="arabicPeriod"/>
            </a:pPr>
            <a:r>
              <a:rPr lang="en-US" dirty="0"/>
              <a:t>USED CONDITIONAL FORMATING TO IDENTIFY MISSING VALUES</a:t>
            </a:r>
          </a:p>
          <a:p>
            <a:pPr marL="342900" indent="-342900">
              <a:buAutoNum type="arabicPeriod"/>
            </a:pPr>
            <a:r>
              <a:rPr lang="en-US" dirty="0"/>
              <a:t>FILTERED MISSING VALUES FOR REGOGNISE</a:t>
            </a:r>
          </a:p>
          <a:p>
            <a:pPr marL="342900" indent="-342900">
              <a:buAutoNum type="arabicPeriod"/>
            </a:pPr>
            <a:r>
              <a:rPr lang="en-US" dirty="0"/>
              <a:t>INSERTED PIVOT TABLE FOR EMPLOYEE PERFORMANCE ANAYLISIS</a:t>
            </a:r>
          </a:p>
          <a:p>
            <a:pPr marL="342900" indent="-342900">
              <a:buAutoNum type="arabicPeriod"/>
            </a:pPr>
            <a:r>
              <a:rPr lang="en-US" dirty="0"/>
              <a:t>TAKEN PERFORMANCE SCORE IN COLUMNS AND BUSINESS UNIT IN ROWS </a:t>
            </a:r>
          </a:p>
          <a:p>
            <a:pPr marL="342900" indent="-342900">
              <a:buAutoNum type="arabicPeriod"/>
            </a:pPr>
            <a:r>
              <a:rPr lang="en-US" dirty="0"/>
              <a:t> TAKEN GENDER FOR FILTER AND FIRST NAME FOR VALUES</a:t>
            </a:r>
          </a:p>
          <a:p>
            <a:pPr marL="342900" indent="-342900">
              <a:buAutoNum type="arabicPeriod"/>
            </a:pPr>
            <a:r>
              <a:rPr lang="en-US" dirty="0"/>
              <a:t>INSERTED SLICER FOR EMPLOYEE TYPE</a:t>
            </a:r>
          </a:p>
          <a:p>
            <a:pPr marL="342900" indent="-342900">
              <a:buAutoNum type="arabicPeriod"/>
            </a:pPr>
            <a:r>
              <a:rPr lang="en-US" dirty="0"/>
              <a:t>USED RECOMMENDED CHART FOR THE PIVOT TABLE AND NAMED IT AS EMPLOYEE PERFORMANCE ANALYSIS</a:t>
            </a:r>
          </a:p>
          <a:p>
            <a:pPr marL="342900" indent="-342900">
              <a:buAutoNum type="arabi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814E8312-47F6-432C-9DD2-D4522148AF40}"/>
              </a:ext>
            </a:extLst>
          </p:cNvPr>
          <p:cNvGraphicFramePr>
            <a:graphicFrameLocks/>
          </p:cNvGraphicFramePr>
          <p:nvPr>
            <p:extLst>
              <p:ext uri="{D42A27DB-BD31-4B8C-83A1-F6EECF244321}">
                <p14:modId xmlns:p14="http://schemas.microsoft.com/office/powerpoint/2010/main" val="4139888730"/>
              </p:ext>
            </p:extLst>
          </p:nvPr>
        </p:nvGraphicFramePr>
        <p:xfrm>
          <a:off x="581025" y="1523231"/>
          <a:ext cx="8772525" cy="456464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CD772D6-B188-4B60-A372-892A698FB35C}"/>
              </a:ext>
            </a:extLst>
          </p:cNvPr>
          <p:cNvSpPr txBox="1"/>
          <p:nvPr/>
        </p:nvSpPr>
        <p:spPr>
          <a:xfrm rot="10800000" flipV="1">
            <a:off x="381000" y="492205"/>
            <a:ext cx="10363200" cy="5632311"/>
          </a:xfrm>
          <a:prstGeom prst="rect">
            <a:avLst/>
          </a:prstGeom>
          <a:noFill/>
        </p:spPr>
        <p:txBody>
          <a:bodyPr wrap="square" rtlCol="0">
            <a:spAutoFit/>
          </a:bodyPr>
          <a:lstStyle/>
          <a:p>
            <a:endParaRPr lang="en-US" sz="2400" dirty="0"/>
          </a:p>
          <a:p>
            <a:endParaRPr lang="en-US" sz="2400" dirty="0"/>
          </a:p>
          <a:p>
            <a:r>
              <a:rPr lang="en-US" sz="2400" dirty="0"/>
              <a:t>The analysis reveals that a significant number of employees fall into the "Needs Improvement" category. This indicates that there may be underlying issues affecting performance, such as gaps in skills, inadequate training, or misalignment with job roles. </a:t>
            </a:r>
          </a:p>
          <a:p>
            <a:endParaRPr lang="en-US" sz="2400" dirty="0"/>
          </a:p>
          <a:p>
            <a:r>
              <a:rPr lang="en-US" sz="2400" dirty="0"/>
              <a:t>To address this, it is crucial to implement targeted interventions, such as customized training programs, mentorship opportunities, and performance improvement plans. By focusing on these areas, the organization can enhance overall productivity and employee satisfaction. Additionally, ongoing monitoring and support will be essential to ensure that improvements are sustained and to prevent future performance issues. This proactive approach will help in aligning employee capabilities with organizational objectives and fostering a more effective and engaged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a16="http://schemas.microsoft.com/office/drawing/2014/main" id="{368D6A75-FB16-4858-B8E9-5BB3685E7499}"/>
              </a:ext>
            </a:extLst>
          </p:cNvPr>
          <p:cNvSpPr txBox="1"/>
          <p:nvPr/>
        </p:nvSpPr>
        <p:spPr>
          <a:xfrm flipH="1">
            <a:off x="728663" y="1790045"/>
            <a:ext cx="6124574" cy="4401205"/>
          </a:xfrm>
          <a:prstGeom prst="rect">
            <a:avLst/>
          </a:prstGeom>
          <a:noFill/>
        </p:spPr>
        <p:txBody>
          <a:bodyPr wrap="square" rtlCol="0">
            <a:spAutoFit/>
          </a:bodyPr>
          <a:lstStyle/>
          <a:p>
            <a:r>
              <a:rPr lang="en-US" sz="2800" dirty="0"/>
              <a:t> Analyzing employee performance to assess productivity, identify strengths and weaknesses, and ensure alignment with organizational goals. This evaluation helps in making informed decisions on promotions, training, and development, as well as addressing issues that may impact overall business performance, leading to increased efficiency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1640311-0D77-4C4F-9398-0FDC3EE2FF72}"/>
              </a:ext>
            </a:extLst>
          </p:cNvPr>
          <p:cNvSpPr txBox="1"/>
          <p:nvPr/>
        </p:nvSpPr>
        <p:spPr>
          <a:xfrm>
            <a:off x="457200" y="2238821"/>
            <a:ext cx="7642225" cy="3785652"/>
          </a:xfrm>
          <a:prstGeom prst="rect">
            <a:avLst/>
          </a:prstGeom>
          <a:noFill/>
        </p:spPr>
        <p:txBody>
          <a:bodyPr wrap="square" rtlCol="0">
            <a:spAutoFit/>
          </a:bodyPr>
          <a:lstStyle/>
          <a:p>
            <a:r>
              <a:rPr lang="en-US" sz="2400" dirty="0"/>
              <a:t>This project aims to evaluate the performance of employees within the organization to identify strengths, areas for improvement, and overall alignment with business objectives. The analysis will involve collecting and assessing data on key performance indicators (KPIs), such as productivity, quality of work, and adherence to company values. The outcome will inform decisions on employee development, training needs, and potential promotions, ultimately driving enhanced organizational efficiency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Rectangle 1">
            <a:extLst>
              <a:ext uri="{FF2B5EF4-FFF2-40B4-BE49-F238E27FC236}">
                <a16:creationId xmlns:a16="http://schemas.microsoft.com/office/drawing/2014/main" id="{CFCC9EE4-E374-4BD9-8A77-195FDD5919CE}"/>
              </a:ext>
            </a:extLst>
          </p:cNvPr>
          <p:cNvSpPr>
            <a:spLocks noChangeArrowheads="1"/>
          </p:cNvSpPr>
          <p:nvPr/>
        </p:nvSpPr>
        <p:spPr bwMode="auto">
          <a:xfrm>
            <a:off x="228600" y="1946255"/>
            <a:ext cx="8229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Gain insights into their strengths and areas for improvement, leading to personal growth and potential career advancement.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Managers</a:t>
            </a:r>
            <a:r>
              <a:rPr kumimoji="0" lang="en-US" altLang="en-US" sz="1800" b="0" i="0" u="none" strike="noStrike" cap="none" normalizeH="0" baseline="0" dirty="0">
                <a:ln>
                  <a:noFill/>
                </a:ln>
                <a:solidFill>
                  <a:schemeClr val="tx1"/>
                </a:solidFill>
                <a:effectLst/>
                <a:latin typeface="Arial" panose="020B0604020202020204" pitchFamily="34" charset="0"/>
              </a:rPr>
              <a:t>: Obtain a clearer understanding of team performance, enabling better decision-making regarding promotions, training, and workload distribution.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HR Department</a:t>
            </a:r>
            <a:r>
              <a:rPr kumimoji="0" lang="en-US" altLang="en-US" sz="1800" b="0" i="0" u="none" strike="noStrike" cap="none" normalizeH="0" baseline="0" dirty="0">
                <a:ln>
                  <a:noFill/>
                </a:ln>
                <a:solidFill>
                  <a:schemeClr val="tx1"/>
                </a:solidFill>
                <a:effectLst/>
                <a:latin typeface="Arial" panose="020B0604020202020204" pitchFamily="34" charset="0"/>
              </a:rPr>
              <a:t>: Use the analysis to develop targeted training programs, improve employee engagement, and manage talent more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Senior Management</a:t>
            </a:r>
            <a:r>
              <a:rPr kumimoji="0" lang="en-US" altLang="en-US" sz="1800" b="0" i="0" u="none" strike="noStrike" cap="none" normalizeH="0" baseline="0" dirty="0">
                <a:ln>
                  <a:noFill/>
                </a:ln>
                <a:solidFill>
                  <a:schemeClr val="tx1"/>
                </a:solidFill>
                <a:effectLst/>
                <a:latin typeface="Arial" panose="020B0604020202020204" pitchFamily="34" charset="0"/>
              </a:rPr>
              <a:t>: Make informed strategic decisions based on workforce performance data, ensuring alignment with organizational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The Organization</a:t>
            </a:r>
            <a:r>
              <a:rPr kumimoji="0" lang="en-US" altLang="en-US" sz="1800" b="0" i="0" u="none" strike="noStrike" cap="none" normalizeH="0" baseline="0" dirty="0">
                <a:ln>
                  <a:noFill/>
                </a:ln>
                <a:solidFill>
                  <a:schemeClr val="tx1"/>
                </a:solidFill>
                <a:effectLst/>
                <a:latin typeface="Arial" panose="020B0604020202020204" pitchFamily="34" charset="0"/>
              </a:rPr>
              <a:t>: Overall improvement in productivity, efficiency, and employee satisfaction, leading to enhanced business performance and competitiveness.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id="{9BF8416B-8AAB-4DC4-84B3-C865F853EF3B}"/>
              </a:ext>
            </a:extLst>
          </p:cNvPr>
          <p:cNvSpPr txBox="1"/>
          <p:nvPr/>
        </p:nvSpPr>
        <p:spPr>
          <a:xfrm flipH="1">
            <a:off x="3771899" y="2281555"/>
            <a:ext cx="4648201" cy="2523768"/>
          </a:xfrm>
          <a:prstGeom prst="rect">
            <a:avLst/>
          </a:prstGeom>
          <a:noFill/>
        </p:spPr>
        <p:txBody>
          <a:bodyPr wrap="square" rtlCol="0">
            <a:spAutoFit/>
          </a:bodyPr>
          <a:lstStyle/>
          <a:p>
            <a:r>
              <a:rPr lang="en-US" sz="2800" dirty="0"/>
              <a:t>Condition formatting –missing</a:t>
            </a:r>
          </a:p>
          <a:p>
            <a:r>
              <a:rPr lang="en-US" sz="2800" dirty="0"/>
              <a:t>Filter – remove</a:t>
            </a:r>
          </a:p>
          <a:p>
            <a:r>
              <a:rPr lang="en-US" sz="2800" dirty="0"/>
              <a:t>Formula – performance </a:t>
            </a:r>
          </a:p>
          <a:p>
            <a:r>
              <a:rPr lang="en-US" sz="2800" dirty="0"/>
              <a:t>Pivot – summary</a:t>
            </a:r>
          </a:p>
          <a:p>
            <a:r>
              <a:rPr lang="en-US" sz="2800" dirty="0"/>
              <a:t>Graph – data visualization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64F80C8A-97F8-483C-A0C5-34C1E7840CA0}"/>
              </a:ext>
            </a:extLst>
          </p:cNvPr>
          <p:cNvSpPr txBox="1"/>
          <p:nvPr/>
        </p:nvSpPr>
        <p:spPr>
          <a:xfrm flipH="1">
            <a:off x="1143000" y="1676400"/>
            <a:ext cx="7315200" cy="4524315"/>
          </a:xfrm>
          <a:prstGeom prst="rect">
            <a:avLst/>
          </a:prstGeom>
          <a:noFill/>
        </p:spPr>
        <p:txBody>
          <a:bodyPr wrap="square" rtlCol="0">
            <a:spAutoFit/>
          </a:bodyPr>
          <a:lstStyle/>
          <a:p>
            <a:r>
              <a:rPr lang="en-US" sz="3200" dirty="0"/>
              <a:t>Employee – Kaggle</a:t>
            </a:r>
          </a:p>
          <a:p>
            <a:r>
              <a:rPr lang="en-US" sz="3200" dirty="0"/>
              <a:t>26-features </a:t>
            </a:r>
          </a:p>
          <a:p>
            <a:r>
              <a:rPr lang="en-US" sz="3200" dirty="0"/>
              <a:t>9-features</a:t>
            </a:r>
          </a:p>
          <a:p>
            <a:r>
              <a:rPr lang="en-US" sz="3200" dirty="0"/>
              <a:t>Employee id –num</a:t>
            </a:r>
          </a:p>
          <a:p>
            <a:r>
              <a:rPr lang="en-US" sz="3200" dirty="0"/>
              <a:t>Name-text</a:t>
            </a:r>
          </a:p>
          <a:p>
            <a:r>
              <a:rPr lang="en-US" sz="3200" dirty="0"/>
              <a:t>Employee type</a:t>
            </a:r>
          </a:p>
          <a:p>
            <a:r>
              <a:rPr lang="en-US" sz="3200" dirty="0"/>
              <a:t>Performance level</a:t>
            </a:r>
          </a:p>
          <a:p>
            <a:r>
              <a:rPr lang="en-US" sz="3200" dirty="0"/>
              <a:t>Gender-male , female</a:t>
            </a:r>
          </a:p>
          <a:p>
            <a:r>
              <a:rPr lang="en-US" sz="3200" dirty="0"/>
              <a:t>EMPLOYEE rating-num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AB12704-3176-4B8C-99E7-A24228421A8E}"/>
              </a:ext>
            </a:extLst>
          </p:cNvPr>
          <p:cNvSpPr txBox="1"/>
          <p:nvPr/>
        </p:nvSpPr>
        <p:spPr>
          <a:xfrm>
            <a:off x="2971800" y="2019300"/>
            <a:ext cx="7543800" cy="4154984"/>
          </a:xfrm>
          <a:prstGeom prst="rect">
            <a:avLst/>
          </a:prstGeom>
          <a:noFill/>
        </p:spPr>
        <p:txBody>
          <a:bodyPr wrap="square">
            <a:spAutoFit/>
          </a:bodyPr>
          <a:lstStyle/>
          <a:p>
            <a:r>
              <a:rPr lang="en-US" sz="2400" dirty="0"/>
              <a:t>In my project, I leveraged Pivot Tables, Pivot Charts, and Slicers to transform complex data into interactive, insightful visualizations. Pivot Tables allowed me to dynamically summarize and analyze performance metrics, while Pivot Charts provided clear, visual representations of trends and comparisons. Slicers enhanced user interactivity, enabling quick and intuitive filtering of data by various criteria, making the analysis both comprehensive and user-friendly. This combination of tools not only streamlined data management but also delivered a compelling and actionable performance dashboard.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702</TotalTime>
  <Words>695</Words>
  <Application>Microsoft Office PowerPoint</Application>
  <PresentationFormat>Widescreen</PresentationFormat>
  <Paragraphs>89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JAGANADHAN D</cp:lastModifiedBy>
  <cp:revision>28</cp:revision>
  <dcterms:created xsi:type="dcterms:W3CDTF">2024-03-29T15:07:22Z</dcterms:created>
  <dcterms:modified xsi:type="dcterms:W3CDTF">2024-09-05T04:45:16Z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