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Rud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7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7xh9SYgwoSup3fHuGIghRncpL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10"/>
        <p:guide pos="346" orient="horz"/>
        <p:guide pos="3974" orient="horz"/>
        <p:guide pos="370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Ruda-bold.fntdata"/><Relationship Id="rId14" Type="http://schemas.openxmlformats.org/officeDocument/2006/relationships/slide" Target="slides/slide9.xml"/><Relationship Id="rId36" Type="http://schemas.openxmlformats.org/officeDocument/2006/relationships/font" Target="fonts/Rud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3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3">
  <p:cSld name="Padrao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  <a:defRPr b="1" sz="40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4">
  <p:cSld name="Padrao 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  <a:defRPr b="1" sz="40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/>
          <p:nvPr>
            <p:ph idx="2" type="pic"/>
          </p:nvPr>
        </p:nvSpPr>
        <p:spPr>
          <a:xfrm>
            <a:off x="4531660" y="0"/>
            <a:ext cx="76603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39"/>
          <p:cNvSpPr/>
          <p:nvPr>
            <p:ph idx="3" type="pic"/>
          </p:nvPr>
        </p:nvSpPr>
        <p:spPr>
          <a:xfrm>
            <a:off x="1" y="0"/>
            <a:ext cx="453166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1433385" y="3045618"/>
            <a:ext cx="932523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/>
          <p:nvPr>
            <p:ph idx="2" type="pic"/>
          </p:nvPr>
        </p:nvSpPr>
        <p:spPr>
          <a:xfrm>
            <a:off x="1842248" y="1506071"/>
            <a:ext cx="10349753" cy="53519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7875588" y="4794250"/>
            <a:ext cx="4316412" cy="135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/>
          <p:nvPr>
            <p:ph idx="2" type="pic"/>
          </p:nvPr>
        </p:nvSpPr>
        <p:spPr>
          <a:xfrm>
            <a:off x="3088685" y="2196548"/>
            <a:ext cx="2554357" cy="25543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41"/>
          <p:cNvSpPr/>
          <p:nvPr>
            <p:ph idx="3" type="pic"/>
          </p:nvPr>
        </p:nvSpPr>
        <p:spPr>
          <a:xfrm>
            <a:off x="7503116" y="4303644"/>
            <a:ext cx="1600200" cy="16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4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/>
          <p:nvPr>
            <p:ph idx="2" type="pic"/>
          </p:nvPr>
        </p:nvSpPr>
        <p:spPr>
          <a:xfrm>
            <a:off x="1524000" y="1043546"/>
            <a:ext cx="9144000" cy="47709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42"/>
          <p:cNvSpPr txBox="1"/>
          <p:nvPr>
            <p:ph idx="1" type="body"/>
          </p:nvPr>
        </p:nvSpPr>
        <p:spPr>
          <a:xfrm>
            <a:off x="2870994" y="2086802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3" type="body"/>
          </p:nvPr>
        </p:nvSpPr>
        <p:spPr>
          <a:xfrm>
            <a:off x="2870994" y="1789940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/>
          <p:nvPr>
            <p:ph idx="2" type="pic"/>
          </p:nvPr>
        </p:nvSpPr>
        <p:spPr>
          <a:xfrm>
            <a:off x="8043853" y="3926541"/>
            <a:ext cx="3426488" cy="17133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980561" y="1847325"/>
            <a:ext cx="4201040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3" type="body"/>
          </p:nvPr>
        </p:nvSpPr>
        <p:spPr>
          <a:xfrm>
            <a:off x="980561" y="1550463"/>
            <a:ext cx="420104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/>
          <p:nvPr>
            <p:ph idx="2" type="pic"/>
          </p:nvPr>
        </p:nvSpPr>
        <p:spPr>
          <a:xfrm>
            <a:off x="117613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45"/>
          <p:cNvSpPr/>
          <p:nvPr>
            <p:ph idx="3" type="pic"/>
          </p:nvPr>
        </p:nvSpPr>
        <p:spPr>
          <a:xfrm>
            <a:off x="367416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45"/>
          <p:cNvSpPr/>
          <p:nvPr>
            <p:ph idx="4" type="pic"/>
          </p:nvPr>
        </p:nvSpPr>
        <p:spPr>
          <a:xfrm>
            <a:off x="617220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45"/>
          <p:cNvSpPr/>
          <p:nvPr>
            <p:ph idx="5" type="pic"/>
          </p:nvPr>
        </p:nvSpPr>
        <p:spPr>
          <a:xfrm>
            <a:off x="867023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4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/>
          <p:nvPr>
            <p:ph idx="2" type="pic"/>
          </p:nvPr>
        </p:nvSpPr>
        <p:spPr>
          <a:xfrm>
            <a:off x="1" y="3429000"/>
            <a:ext cx="2790092" cy="2585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46"/>
          <p:cNvSpPr/>
          <p:nvPr>
            <p:ph idx="3" type="pic"/>
          </p:nvPr>
        </p:nvSpPr>
        <p:spPr>
          <a:xfrm>
            <a:off x="3132430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46"/>
          <p:cNvSpPr/>
          <p:nvPr>
            <p:ph idx="4" type="pic"/>
          </p:nvPr>
        </p:nvSpPr>
        <p:spPr>
          <a:xfrm>
            <a:off x="6584637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46"/>
          <p:cNvSpPr/>
          <p:nvPr>
            <p:ph idx="5" type="pic"/>
          </p:nvPr>
        </p:nvSpPr>
        <p:spPr>
          <a:xfrm>
            <a:off x="10036844" y="3429001"/>
            <a:ext cx="2155156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46"/>
          <p:cNvSpPr txBox="1"/>
          <p:nvPr>
            <p:ph idx="1" type="body"/>
          </p:nvPr>
        </p:nvSpPr>
        <p:spPr>
          <a:xfrm>
            <a:off x="1870688" y="757453"/>
            <a:ext cx="7578112" cy="8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6"/>
          <p:cNvSpPr txBox="1"/>
          <p:nvPr>
            <p:ph idx="6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1">
  <p:cSld name="Padrao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8"/>
          <p:cNvSpPr/>
          <p:nvPr>
            <p:ph idx="2" type="pic"/>
          </p:nvPr>
        </p:nvSpPr>
        <p:spPr>
          <a:xfrm>
            <a:off x="0" y="1"/>
            <a:ext cx="12192000" cy="2823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48"/>
          <p:cNvSpPr txBox="1"/>
          <p:nvPr>
            <p:ph idx="1" type="body"/>
          </p:nvPr>
        </p:nvSpPr>
        <p:spPr>
          <a:xfrm>
            <a:off x="2067698" y="708025"/>
            <a:ext cx="805660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/>
          <p:nvPr>
            <p:ph idx="2" type="pic"/>
          </p:nvPr>
        </p:nvSpPr>
        <p:spPr>
          <a:xfrm>
            <a:off x="0" y="2774656"/>
            <a:ext cx="12192000" cy="21767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49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9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/>
          <p:nvPr>
            <p:ph idx="2" type="pic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50"/>
          <p:cNvSpPr/>
          <p:nvPr>
            <p:ph idx="3" type="pic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50"/>
          <p:cNvSpPr/>
          <p:nvPr>
            <p:ph idx="4" type="pic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50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5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"/>
          <p:cNvSpPr/>
          <p:nvPr>
            <p:ph idx="2" type="pic"/>
          </p:nvPr>
        </p:nvSpPr>
        <p:spPr>
          <a:xfrm>
            <a:off x="753801" y="1358537"/>
            <a:ext cx="6757341" cy="54994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51"/>
          <p:cNvSpPr txBox="1"/>
          <p:nvPr>
            <p:ph idx="1" type="body"/>
          </p:nvPr>
        </p:nvSpPr>
        <p:spPr>
          <a:xfrm>
            <a:off x="1305483" y="5413688"/>
            <a:ext cx="423002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3" type="body"/>
          </p:nvPr>
        </p:nvSpPr>
        <p:spPr>
          <a:xfrm>
            <a:off x="1305483" y="5116826"/>
            <a:ext cx="4230022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/>
          <p:nvPr>
            <p:ph idx="2" type="pic"/>
          </p:nvPr>
        </p:nvSpPr>
        <p:spPr>
          <a:xfrm>
            <a:off x="7672388" y="1908175"/>
            <a:ext cx="3648075" cy="4949825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5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3"/>
          <p:cNvSpPr/>
          <p:nvPr>
            <p:ph idx="2" type="pic"/>
          </p:nvPr>
        </p:nvSpPr>
        <p:spPr>
          <a:xfrm>
            <a:off x="8136366" y="1"/>
            <a:ext cx="4055633" cy="40556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4"/>
          <p:cNvSpPr/>
          <p:nvPr>
            <p:ph idx="2" type="pic"/>
          </p:nvPr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54"/>
          <p:cNvSpPr txBox="1"/>
          <p:nvPr>
            <p:ph idx="1" type="body"/>
          </p:nvPr>
        </p:nvSpPr>
        <p:spPr>
          <a:xfrm>
            <a:off x="7145216" y="988705"/>
            <a:ext cx="470079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4"/>
          <p:cNvSpPr txBox="1"/>
          <p:nvPr>
            <p:ph idx="3" type="body"/>
          </p:nvPr>
        </p:nvSpPr>
        <p:spPr>
          <a:xfrm>
            <a:off x="7145216" y="691843"/>
            <a:ext cx="4700796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5"/>
          <p:cNvSpPr/>
          <p:nvPr>
            <p:ph idx="2" type="pic"/>
          </p:nvPr>
        </p:nvSpPr>
        <p:spPr>
          <a:xfrm>
            <a:off x="1275803" y="3695178"/>
            <a:ext cx="9640394" cy="21795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55"/>
          <p:cNvSpPr txBox="1"/>
          <p:nvPr>
            <p:ph idx="1" type="body"/>
          </p:nvPr>
        </p:nvSpPr>
        <p:spPr>
          <a:xfrm>
            <a:off x="6096000" y="1358900"/>
            <a:ext cx="4398963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6"/>
          <p:cNvSpPr/>
          <p:nvPr>
            <p:ph idx="2" type="pic"/>
          </p:nvPr>
        </p:nvSpPr>
        <p:spPr>
          <a:xfrm>
            <a:off x="2444123" y="0"/>
            <a:ext cx="7303754" cy="317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56"/>
          <p:cNvSpPr txBox="1"/>
          <p:nvPr>
            <p:ph idx="1" type="body"/>
          </p:nvPr>
        </p:nvSpPr>
        <p:spPr>
          <a:xfrm>
            <a:off x="3159125" y="3759200"/>
            <a:ext cx="5873750" cy="771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6"/>
          <p:cNvSpPr txBox="1"/>
          <p:nvPr>
            <p:ph idx="3" type="body"/>
          </p:nvPr>
        </p:nvSpPr>
        <p:spPr>
          <a:xfrm>
            <a:off x="3159125" y="3429000"/>
            <a:ext cx="58737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7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9"/>
          <p:cNvSpPr txBox="1"/>
          <p:nvPr>
            <p:ph type="title"/>
          </p:nvPr>
        </p:nvSpPr>
        <p:spPr>
          <a:xfrm>
            <a:off x="2131979" y="11663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Slide">
  <p:cSld name="24_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idx="1" type="body"/>
          </p:nvPr>
        </p:nvSpPr>
        <p:spPr>
          <a:xfrm rot="-5400000">
            <a:off x="-1270330" y="2356251"/>
            <a:ext cx="5366691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 rot="-5400000">
            <a:off x="-1761037" y="2549928"/>
            <a:ext cx="536669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1870688" y="757453"/>
            <a:ext cx="7578112" cy="1417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8172450" y="2768600"/>
            <a:ext cx="3179763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/>
          <p:nvPr>
            <p:ph idx="2" type="pic"/>
          </p:nvPr>
        </p:nvSpPr>
        <p:spPr>
          <a:xfrm>
            <a:off x="4514849" y="2295526"/>
            <a:ext cx="1781176" cy="1900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35"/>
          <p:cNvSpPr/>
          <p:nvPr>
            <p:ph idx="3" type="pic"/>
          </p:nvPr>
        </p:nvSpPr>
        <p:spPr>
          <a:xfrm>
            <a:off x="3267076" y="3586161"/>
            <a:ext cx="2200274" cy="15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35"/>
          <p:cNvSpPr/>
          <p:nvPr>
            <p:ph idx="4" type="pic"/>
          </p:nvPr>
        </p:nvSpPr>
        <p:spPr>
          <a:xfrm>
            <a:off x="1571626" y="1819275"/>
            <a:ext cx="2028825" cy="21526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0" name="Google Shape;60;p35"/>
          <p:cNvSpPr/>
          <p:nvPr>
            <p:ph idx="5" type="pic"/>
          </p:nvPr>
        </p:nvSpPr>
        <p:spPr>
          <a:xfrm>
            <a:off x="657226" y="3586161"/>
            <a:ext cx="2200274" cy="21526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2">
  <p:cSld name="Padrao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  <a:defRPr b="1" sz="4000">
                <a:solidFill>
                  <a:srgbClr val="DE8F9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" name="Google Shape;15;p27"/>
          <p:cNvGrpSpPr/>
          <p:nvPr/>
        </p:nvGrpSpPr>
        <p:grpSpPr>
          <a:xfrm flipH="1" rot="5400000">
            <a:off x="10302607" y="4968608"/>
            <a:ext cx="1889392" cy="1889392"/>
            <a:chOff x="1381175" y="5900641"/>
            <a:chExt cx="489820" cy="489820"/>
          </a:xfrm>
        </p:grpSpPr>
        <p:sp>
          <p:nvSpPr>
            <p:cNvPr id="16" name="Google Shape;16;p27"/>
            <p:cNvSpPr/>
            <p:nvPr/>
          </p:nvSpPr>
          <p:spPr>
            <a:xfrm>
              <a:off x="138117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1462812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8" name="Google Shape;18;p27"/>
            <p:cNvSpPr/>
            <p:nvPr/>
          </p:nvSpPr>
          <p:spPr>
            <a:xfrm>
              <a:off x="162608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>
              <a:off x="1789358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0" name="Google Shape;20;p27"/>
            <p:cNvSpPr/>
            <p:nvPr/>
          </p:nvSpPr>
          <p:spPr>
            <a:xfrm>
              <a:off x="1381175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>
              <a:off x="1544448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2" name="Google Shape;22;p27"/>
            <p:cNvSpPr/>
            <p:nvPr/>
          </p:nvSpPr>
          <p:spPr>
            <a:xfrm>
              <a:off x="1707721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138117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1462812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1544448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>
              <a:off x="162608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>
              <a:off x="1707721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>
              <a:off x="1544448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>
              <a:off x="1707721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1381175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154444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1707721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178935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1544448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>
              <a:off x="1626085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1707721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7" name="Google Shape;37;p27"/>
          <p:cNvSpPr txBox="1"/>
          <p:nvPr/>
        </p:nvSpPr>
        <p:spPr>
          <a:xfrm>
            <a:off x="0" y="411644"/>
            <a:ext cx="986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CAA5F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r>
              <a:rPr b="1" lang="pt-BR" sz="2400">
                <a:solidFill>
                  <a:srgbClr val="DE8F9D"/>
                </a:solidFill>
                <a:latin typeface="Ruda"/>
                <a:ea typeface="Ruda"/>
                <a:cs typeface="Ruda"/>
                <a:sym typeface="Ruda"/>
              </a:rPr>
              <a:t>I</a:t>
            </a:r>
            <a:r>
              <a:rPr b="1" lang="pt-BR" sz="2400">
                <a:solidFill>
                  <a:srgbClr val="9B92CD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endParaRPr b="1" sz="400">
              <a:solidFill>
                <a:srgbClr val="9B92CD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38" name="Google Shape;38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019"/>
                </a:srgbClr>
              </a:gs>
              <a:gs pos="23000">
                <a:srgbClr val="E0909E">
                  <a:alpha val="89019"/>
                </a:srgbClr>
              </a:gs>
              <a:gs pos="50000">
                <a:srgbClr val="CC7DC6">
                  <a:alpha val="89019"/>
                </a:srgbClr>
              </a:gs>
              <a:gs pos="76000">
                <a:srgbClr val="9B92CD">
                  <a:alpha val="89019"/>
                </a:srgbClr>
              </a:gs>
              <a:gs pos="100000">
                <a:srgbClr val="59B8C9">
                  <a:alpha val="89019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uda"/>
              <a:buNone/>
            </a:pPr>
            <a:r>
              <a:rPr lang="pt-BR" sz="44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Ruda"/>
              <a:buNone/>
            </a:pPr>
            <a:r>
              <a:rPr lang="pt-BR" sz="40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uda"/>
              <a:buNone/>
            </a:pPr>
            <a:r>
              <a:rPr lang="pt-BR" sz="58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da"/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960"/>
              <a:buChar char="▪"/>
            </a:pPr>
            <a:r>
              <a:rPr lang="pt-BR">
                <a:solidFill>
                  <a:srgbClr val="FCAA5F"/>
                </a:solidFill>
              </a:rPr>
              <a:t>nowrap (padrão): </a:t>
            </a:r>
            <a:r>
              <a:rPr lang="pt-BR"/>
              <a:t>Todos os itens serão dispostos em uma linha;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960"/>
              <a:buChar char="▪"/>
            </a:pPr>
            <a:r>
              <a:rPr lang="pt-BR">
                <a:solidFill>
                  <a:srgbClr val="FCAA5F"/>
                </a:solidFill>
              </a:rPr>
              <a:t>wrap: </a:t>
            </a:r>
            <a:r>
              <a:rPr lang="pt-BR"/>
              <a:t>Ocorrerá a quebra de linha e os itens mais à direita serão deslocados para a linha de baixo;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>
              <a:solidFill>
                <a:srgbClr val="FCAA5F"/>
              </a:solidFill>
            </a:endParaRPr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960"/>
              <a:buChar char="▪"/>
            </a:pPr>
            <a:r>
              <a:rPr lang="pt-BR">
                <a:solidFill>
                  <a:srgbClr val="FCAA5F"/>
                </a:solidFill>
              </a:rPr>
              <a:t>wrap-reverse: </a:t>
            </a:r>
            <a:r>
              <a:rPr lang="pt-BR"/>
              <a:t>Ocorrerá a quebra de linha e os itens mais à direita serão deslocados para a linha de cima;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Flex-Wrap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Esta propriedade é uma abreviação para as propriedades flex-direction e flex-wrap, nesta ordem.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Flex-Flow</a:t>
            </a:r>
            <a:endParaRPr/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038" y="3219450"/>
            <a:ext cx="32099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A propriedade justify-content define o alinhamento dos itens ao longo do eixo principal do container.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flex-start (padrão): </a:t>
            </a:r>
            <a:r>
              <a:rPr lang="pt-BR"/>
              <a:t>Os itens são alinhados a partir do início do eixo principal;</a:t>
            </a:r>
            <a:endParaRPr/>
          </a:p>
          <a:p>
            <a:pPr indent="-262318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flex-end:</a:t>
            </a:r>
            <a:r>
              <a:rPr lang="pt-BR"/>
              <a:t> Os itens são alinhados a partir do fim do eixo principal;</a:t>
            </a:r>
            <a:endParaRPr/>
          </a:p>
          <a:p>
            <a:pPr indent="-262318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center:</a:t>
            </a:r>
            <a:r>
              <a:rPr lang="pt-BR"/>
              <a:t> Os itens são alinhados ao centro do eixo principal;</a:t>
            </a:r>
            <a:endParaRPr/>
          </a:p>
          <a:p>
            <a:pPr indent="-262318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space-between:</a:t>
            </a:r>
            <a:r>
              <a:rPr lang="pt-BR"/>
              <a:t> O primeiro item é deslocado para o início do eixo principal, o último é deslocado para o final do eixo principal e os demais são distribuídos uniformemente entre eles;</a:t>
            </a:r>
            <a:endParaRPr/>
          </a:p>
          <a:p>
            <a:pPr indent="-262318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Justify-Content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idx="1" type="body"/>
          </p:nvPr>
        </p:nvSpPr>
        <p:spPr>
          <a:xfrm>
            <a:off x="838201" y="1801090"/>
            <a:ext cx="6487159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680"/>
              <a:buChar char="▪"/>
            </a:pPr>
            <a:r>
              <a:rPr lang="pt-BR" sz="2400">
                <a:solidFill>
                  <a:srgbClr val="FCAA5F"/>
                </a:solidFill>
              </a:rPr>
              <a:t>space-around: </a:t>
            </a:r>
            <a:r>
              <a:rPr lang="pt-BR" sz="2400"/>
              <a:t>Os itens são uniformemente distribuídos ao longo do eixo principal. São atribuídas margens iguais à esquerda e à direita (ou acima e abaixo, dependendo da direção do eixo principal). O primeiro e o último item não ficam “colados” nas bordas do container.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Justify-Content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1611274" y="1283589"/>
            <a:ext cx="5627726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16534" lvl="1" marL="812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resentação da propriedade justify-content"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1" y="1330727"/>
            <a:ext cx="2447925" cy="485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Essa propriedade define como os itens são distribuídos ao longo do eixo transversal do container.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stretch (padrão): </a:t>
            </a:r>
            <a:r>
              <a:rPr lang="pt-BR"/>
              <a:t>Os itens serão esticados para preencher toda a dimensão do eixo transversal (altura ou largura);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flex-start: </a:t>
            </a:r>
            <a:r>
              <a:rPr lang="pt-BR"/>
              <a:t>Os itens são deslocadas para o início do eixo transversal;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flex-end: </a:t>
            </a:r>
            <a:r>
              <a:rPr lang="pt-BR"/>
              <a:t>Os itens são deslocadas para o final do eixo transversal;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center: </a:t>
            </a:r>
            <a:r>
              <a:rPr lang="pt-BR"/>
              <a:t>Os itens são centralizados no eixo transversal;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Align-Items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838201" y="1801090"/>
            <a:ext cx="5013959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680"/>
              <a:buChar char="▪"/>
            </a:pPr>
            <a:r>
              <a:rPr lang="pt-BR" sz="2400">
                <a:solidFill>
                  <a:srgbClr val="FCAA5F"/>
                </a:solidFill>
              </a:rPr>
              <a:t>baseline:</a:t>
            </a:r>
            <a:r>
              <a:rPr lang="pt-BR" sz="2400"/>
              <a:t> Os itens são alinhados a partir da base da primeira linha de texto de cada 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Align-Items</a:t>
            </a:r>
            <a:endParaRPr/>
          </a:p>
        </p:txBody>
      </p:sp>
      <p:pic>
        <p:nvPicPr>
          <p:cNvPr descr="Representação da propriedade align-items"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760" y="2032000"/>
            <a:ext cx="411480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Essa propriedade define como as linhas são distribuídas ao longo do eixo transversal do container.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stretch (padrão): </a:t>
            </a:r>
            <a:r>
              <a:rPr lang="pt-BR"/>
              <a:t>As linhas são distribuídas uniformemente ao longo do eixo transversal, ocupando todo o espaço disponível;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flex-start (padrão): </a:t>
            </a:r>
            <a:r>
              <a:rPr lang="pt-BR"/>
              <a:t>As linhas são distribuídas a partir do início do eixo transversal;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flex-end:</a:t>
            </a:r>
            <a:r>
              <a:rPr lang="pt-BR"/>
              <a:t> As linhas são distribuídas a partir do fim do eixo transversal;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center:</a:t>
            </a:r>
            <a:r>
              <a:rPr lang="pt-BR"/>
              <a:t> As linhas são mantidas no centro do eixo transversal;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Align-Content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960"/>
              <a:buChar char="▪"/>
            </a:pPr>
            <a:r>
              <a:rPr lang="pt-BR">
                <a:solidFill>
                  <a:srgbClr val="FCAA5F"/>
                </a:solidFill>
              </a:rPr>
              <a:t>space-between:</a:t>
            </a:r>
            <a:r>
              <a:rPr lang="pt-BR"/>
              <a:t> A primeira linha é deslocada para o início do eixo transversal, a última é deslocada para o final do eixo transversal e as demais são distribuídas uniformemente entre eles;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960"/>
              <a:buChar char="▪"/>
            </a:pPr>
            <a:r>
              <a:rPr lang="pt-BR">
                <a:solidFill>
                  <a:srgbClr val="FCAA5F"/>
                </a:solidFill>
              </a:rPr>
              <a:t>space-around:</a:t>
            </a:r>
            <a:r>
              <a:rPr lang="pt-BR"/>
              <a:t> As linhas são uniformemente distribuídas ao longo do eixo transversal. Aqui, porém, são atribuídas margens iguais à esquerda e à direita (ou acima e abaixo, dependendo da direção do eixo transversal). Por isso a primeira e a última linha não ficam “coladas” nas bordas do container.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Align-Content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Por padrão, os itens são distribuídos no container na ordem em que são inseridos no HTML.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valor numérico atribuído a essa propriedade define a ordem do item. Por exemplo, o valor 5 faz com que o item seja o quinto item ao longo do eixo principal, enquanto o valor -1 faz com que ele apareça antes do primeiro.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Order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Esta propriedade define a proporção com que um item deve crescer caso seja necessário.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Por padrão seu valor é 0, o que indica que o item não deve crescer, e são aceitos apenas valores numéricos positivos.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Flex-Grow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flexbox foi desenvolvido para possibilitar e faciliar uma estrutura de layout responsiva e flexivel, sem que seja necessário usar flutuação ou posicionamento.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Para testar as propriedades do elemento flexbox, utilizaremos o seguinte código HTML: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74" name="Google Shape;174;p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Elementos Flexbox</a:t>
            </a:r>
            <a:endParaRPr/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700" y="4085417"/>
            <a:ext cx="4114800" cy="251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Esta propriedade define a proporção com que um item deve encolher caso seja necessário.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Por padrão seu valor é 0, o que indica que o item não deve encolher, e são aceitos apenas valores numéricos positivos.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Flex-Shrink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flex-basis define o tamanho inicial que um item deve ter antes que o espaço ao seu redor seja distribuído.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Ou seja, dependendo da direção do eixo principal (horizontal ou vertical), essa propriedade define a largura ou altura mínima do elemento antes que ele seja redimensionado por outras propriedades.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valor atribuído a essa propriedade pode ser em percentual, em pixels, ou a palavra auto, que é o valor padrão (considera as dimensões do item - width e height).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Flex-Basis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Esta propriedade é uma forma abreviada para a escrita das propriedades flex-grow, flex-shrink e flex-basis, nesta ordem.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</a:t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3228975"/>
            <a:ext cx="67627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Esta propriedade permite sobrescrever no item o comportamento que foi definido pela propriedade align-items.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auto (padrão):</a:t>
            </a:r>
            <a:r>
              <a:rPr lang="pt-BR"/>
              <a:t> Respeita o comportamento definido no container por meio do align-items;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stretch: </a:t>
            </a:r>
            <a:r>
              <a:rPr lang="pt-BR"/>
              <a:t>O item será esticado para preencher toda a dimensão do eixo transversal (altura ou largura);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flex-start: </a:t>
            </a:r>
            <a:r>
              <a:rPr lang="pt-BR"/>
              <a:t>O item é deslocado para o início do eixo transversal;</a:t>
            </a:r>
            <a:endParaRPr/>
          </a:p>
          <a:p>
            <a:pPr indent="-252984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Char char="▪"/>
            </a:pPr>
            <a:r>
              <a:rPr lang="pt-BR">
                <a:solidFill>
                  <a:srgbClr val="FCAA5F"/>
                </a:solidFill>
              </a:rPr>
              <a:t>flex-end: </a:t>
            </a:r>
            <a:r>
              <a:rPr lang="pt-BR"/>
              <a:t>O item é deslocado para o final do eixo transversal;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Align-Self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680"/>
              <a:buChar char="▪"/>
            </a:pPr>
            <a:r>
              <a:rPr lang="pt-BR" sz="2400">
                <a:solidFill>
                  <a:srgbClr val="FCAA5F"/>
                </a:solidFill>
              </a:rPr>
              <a:t>center:</a:t>
            </a:r>
            <a:r>
              <a:rPr lang="pt-BR" sz="2400"/>
              <a:t> O item é centralizado no eixo transversal;</a:t>
            </a:r>
            <a:endParaRPr/>
          </a:p>
          <a:p>
            <a:pPr indent="-25209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400"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ts val="1680"/>
              <a:buChar char="▪"/>
            </a:pPr>
            <a:r>
              <a:rPr lang="pt-BR" sz="2400">
                <a:solidFill>
                  <a:srgbClr val="FCAA5F"/>
                </a:solidFill>
              </a:rPr>
              <a:t>baseline: </a:t>
            </a:r>
            <a:r>
              <a:rPr lang="pt-BR" sz="2400"/>
              <a:t>O item é alinhado a partir da base da primeira linha de texto dos demais.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Align-Self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Resumo</a:t>
            </a:r>
            <a:endParaRPr/>
          </a:p>
        </p:txBody>
      </p:sp>
      <p:pic>
        <p:nvPicPr>
          <p:cNvPr descr="Interface gráfica do usuário, Aplicativo&#10;&#10;Descrição gerada automaticamente" id="324" name="Google Shape;3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811" y="1295401"/>
            <a:ext cx="3818378" cy="517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6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330" name="Google Shape;330;p26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6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guntas estrutura de tópicos" id="336" name="Google Shape;3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Elementos Flexbox</a:t>
            </a:r>
            <a:endParaRPr/>
          </a:p>
        </p:txBody>
      </p:sp>
      <p:pic>
        <p:nvPicPr>
          <p:cNvPr id="182" name="Google Shape;1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42458"/>
            <a:ext cx="9144000" cy="390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Elementos Flexbox</a:t>
            </a:r>
            <a:endParaRPr/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295401"/>
            <a:ext cx="1552574" cy="504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primeiro passo para utilizar o Flexbox é definir a propriedade display do container com o valor flex.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Isso é necessário para que as demais propriedades apresentem o resultado esperado.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sintaxe de uso dessa propriedade é a seguinte: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Display</a:t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111" y="5574411"/>
            <a:ext cx="20097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Display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932493"/>
            <a:ext cx="9144000" cy="99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A propriedade flex-direction irá definir a direção em que os elementos serão exibidos.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valores possíveis são:</a:t>
            </a:r>
            <a:endParaRPr/>
          </a:p>
          <a:p>
            <a:pPr indent="-514350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Font typeface="Arial"/>
              <a:buChar char="•"/>
            </a:pPr>
            <a:r>
              <a:rPr lang="pt-BR">
                <a:solidFill>
                  <a:srgbClr val="FCAA5F"/>
                </a:solidFill>
              </a:rPr>
              <a:t>row (padrão)</a:t>
            </a:r>
            <a:r>
              <a:rPr lang="pt-BR"/>
              <a:t>: Os itens são organizados em forma de linha da esquerda para a direita;</a:t>
            </a:r>
            <a:endParaRPr/>
          </a:p>
          <a:p>
            <a:pPr indent="-427228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</a:pPr>
            <a:r>
              <a:t/>
            </a:r>
            <a:endParaRPr/>
          </a:p>
          <a:p>
            <a:pPr indent="-514350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Font typeface="Arial"/>
              <a:buChar char="•"/>
            </a:pPr>
            <a:r>
              <a:rPr lang="pt-BR">
                <a:solidFill>
                  <a:srgbClr val="FCAA5F"/>
                </a:solidFill>
              </a:rPr>
              <a:t>row-reverse:</a:t>
            </a:r>
            <a:r>
              <a:rPr lang="pt-BR"/>
              <a:t> Os itens são organizados em forma exibição em linha da direita para a esquerda;</a:t>
            </a:r>
            <a:endParaRPr/>
          </a:p>
          <a:p>
            <a:pPr indent="-427228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</a:pPr>
            <a:r>
              <a:t/>
            </a:r>
            <a:endParaRPr/>
          </a:p>
          <a:p>
            <a:pPr indent="-514350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Font typeface="Arial"/>
              <a:buChar char="•"/>
            </a:pPr>
            <a:r>
              <a:rPr lang="pt-BR">
                <a:solidFill>
                  <a:srgbClr val="FCAA5F"/>
                </a:solidFill>
              </a:rPr>
              <a:t>column:</a:t>
            </a:r>
            <a:r>
              <a:rPr lang="pt-BR"/>
              <a:t> Os itens são organizados em forma de colunas iniciando de cima para baixo;</a:t>
            </a:r>
            <a:endParaRPr/>
          </a:p>
          <a:p>
            <a:pPr indent="-427228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</a:pPr>
            <a:r>
              <a:t/>
            </a:r>
            <a:endParaRPr/>
          </a:p>
          <a:p>
            <a:pPr indent="-514350" lvl="1" marL="1136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AA5F"/>
              </a:buClr>
              <a:buSzPct val="70000"/>
              <a:buFont typeface="Arial"/>
              <a:buChar char="•"/>
            </a:pPr>
            <a:r>
              <a:rPr lang="pt-BR">
                <a:solidFill>
                  <a:srgbClr val="FCAA5F"/>
                </a:solidFill>
              </a:rPr>
              <a:t>column-reverse:</a:t>
            </a:r>
            <a:r>
              <a:rPr lang="pt-BR"/>
              <a:t> Os itens são organizados em forma de colunas iniciando de baixo para cima.</a:t>
            </a:r>
            <a:endParaRPr/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Flex-Direction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Flex-Direction</a:t>
            </a:r>
            <a:endParaRPr/>
          </a:p>
        </p:txBody>
      </p:sp>
      <p:pic>
        <p:nvPicPr>
          <p:cNvPr descr="Funcionamento da propriedade flex-direction"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447800"/>
            <a:ext cx="5943600" cy="459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Por padrão os itens do container tentarão se ajustar em uma única linha dentro do container, mas para isso a sua largura original pode ser ajustada para que todos caibam na largura do elemento pai.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Com a propriedade flex-wrap aplicada ao container podemos alterar esse comportamento, fazendo com que ocorra a “quebra de linha” nos itens.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Flex-Wrap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lors 263">
      <a:dk1>
        <a:srgbClr val="313C41"/>
      </a:dk1>
      <a:lt1>
        <a:srgbClr val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2018-12-05T18:19:15Z</dcterms:created>
  <dc:creator>Andrian Kurniawan</dc:creator>
</cp:coreProperties>
</file>