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9" r:id="rId5"/>
    <p:sldId id="271" r:id="rId6"/>
    <p:sldId id="272" r:id="rId7"/>
    <p:sldId id="270" r:id="rId8"/>
    <p:sldId id="273" r:id="rId9"/>
    <p:sldId id="279" r:id="rId10"/>
    <p:sldId id="274" r:id="rId11"/>
    <p:sldId id="278" r:id="rId12"/>
    <p:sldId id="276" r:id="rId13"/>
    <p:sldId id="280" r:id="rId14"/>
    <p:sldId id="281" r:id="rId15"/>
    <p:sldId id="282" r:id="rId16"/>
    <p:sldId id="283" r:id="rId17"/>
    <p:sldId id="268" r:id="rId18"/>
    <p:sldId id="265" r:id="rId19"/>
    <p:sldId id="267"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E700DB3-DBF0-4086-B675-117E7A9610B8}"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E700DB3-DBF0-4086-B675-117E7A9610B8}"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2E700DB3-DBF0-4086-B675-117E7A9610B8}" type="datetimeFigureOut">
              <a:rPr lang="pt-BR" smtClean="0"/>
              <a:t>28/02/2021</a:t>
            </a:fld>
            <a:endParaRPr lang="pt-BR"/>
          </a:p>
        </p:txBody>
      </p:sp>
      <p:sp>
        <p:nvSpPr>
          <p:cNvPr id="8" name="Slide Number Placeholder 7"/>
          <p:cNvSpPr>
            <a:spLocks noGrp="1"/>
          </p:cNvSpPr>
          <p:nvPr>
            <p:ph type="sldNum" sz="quarter" idx="11"/>
          </p:nvPr>
        </p:nvSpPr>
        <p:spPr/>
        <p:txBody>
          <a:bodyPr/>
          <a:lstStyle/>
          <a:p>
            <a:fld id="{2119D8CF-8DEC-4D9F-84EE-ADF04DFF3391}"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E700DB3-DBF0-4086-B675-117E7A9610B8}" type="datetimeFigureOut">
              <a:rPr lang="pt-BR" smtClean="0"/>
              <a:t>28/02/2021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E700DB3-DBF0-4086-B675-117E7A9610B8}" type="datetimeFigureOut">
              <a:rPr lang="pt-BR" smtClean="0"/>
              <a:t>28/02/2021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2E700DB3-DBF0-4086-B675-117E7A9610B8}" type="datetimeFigureOut">
              <a:rPr lang="pt-BR" smtClean="0"/>
              <a:t>28/02/2021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00DB3-DBF0-4086-B675-117E7A9610B8}" type="datetimeFigureOut">
              <a:rPr lang="pt-BR" smtClean="0"/>
              <a:t>28/02/2021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E700DB3-DBF0-4086-B675-117E7A9610B8}" type="datetimeFigureOut">
              <a:rPr lang="pt-BR" smtClean="0"/>
              <a:t>28/02/2021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E700DB3-DBF0-4086-B675-117E7A9610B8}" type="datetimeFigureOut">
              <a:rPr lang="pt-BR" smtClean="0"/>
              <a:t>28/02/2021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119D8CF-8DEC-4D9F-84EE-ADF04DFF3391}"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E700DB3-DBF0-4086-B675-117E7A9610B8}" type="datetimeFigureOut">
              <a:rPr lang="pt-BR" smtClean="0"/>
              <a:t>28/02/2021</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119D8CF-8DEC-4D9F-84EE-ADF04DFF3391}"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57200" y="228601"/>
            <a:ext cx="7772400" cy="4064496"/>
          </a:xfrm>
        </p:spPr>
        <p:txBody>
          <a:bodyPr/>
          <a:lstStyle/>
          <a:p>
            <a:pPr algn="ctr"/>
            <a:r>
              <a:rPr lang="pt-BR" sz="2800" u="sng" dirty="0" smtClean="0"/>
              <a:t>DCC117 - </a:t>
            </a:r>
            <a:r>
              <a:rPr lang="pt-BR" sz="2800" u="sng" dirty="0"/>
              <a:t>MODELAGEM DE SISTEMAS</a:t>
            </a:r>
            <a:r>
              <a:rPr lang="pt-BR" dirty="0"/>
              <a:t/>
            </a:r>
            <a:br>
              <a:rPr lang="pt-BR" dirty="0"/>
            </a:br>
            <a:r>
              <a:rPr lang="pt-BR" sz="2800" dirty="0" smtClean="0"/>
              <a:t/>
            </a:r>
            <a:br>
              <a:rPr lang="pt-BR" sz="2800" dirty="0" smtClean="0"/>
            </a:br>
            <a:r>
              <a:rPr lang="pt-BR" sz="2800" dirty="0" smtClean="0"/>
              <a:t/>
            </a:r>
            <a:br>
              <a:rPr lang="pt-BR" sz="2800" dirty="0" smtClean="0"/>
            </a:br>
            <a:r>
              <a:rPr lang="pt-BR" sz="2800" dirty="0" smtClean="0"/>
              <a:t/>
            </a:r>
            <a:br>
              <a:rPr lang="pt-BR" sz="2800" dirty="0" smtClean="0"/>
            </a:br>
            <a:r>
              <a:rPr lang="pt-BR" sz="2000" dirty="0" smtClean="0"/>
              <a:t>sistema de administração de pousadas - Pousadaria</a:t>
            </a:r>
            <a:endParaRPr lang="pt-BR" sz="2000" dirty="0"/>
          </a:p>
        </p:txBody>
      </p:sp>
      <p:sp>
        <p:nvSpPr>
          <p:cNvPr id="3" name="Subtítulo 2"/>
          <p:cNvSpPr>
            <a:spLocks noGrp="1"/>
          </p:cNvSpPr>
          <p:nvPr>
            <p:ph type="subTitle" idx="1"/>
          </p:nvPr>
        </p:nvSpPr>
        <p:spPr>
          <a:xfrm>
            <a:off x="467544" y="5157192"/>
            <a:ext cx="6858000" cy="1440160"/>
          </a:xfrm>
        </p:spPr>
        <p:txBody>
          <a:bodyPr>
            <a:normAutofit lnSpcReduction="10000"/>
          </a:bodyPr>
          <a:lstStyle/>
          <a:p>
            <a:r>
              <a:rPr lang="pt-BR" sz="1600" dirty="0" smtClean="0"/>
              <a:t>Alunos:</a:t>
            </a:r>
          </a:p>
          <a:p>
            <a:endParaRPr lang="pt-BR" sz="1600" dirty="0" smtClean="0"/>
          </a:p>
          <a:p>
            <a:r>
              <a:rPr lang="pt-BR" sz="1000" spc="0" dirty="0" smtClean="0"/>
              <a:t>Mathews Edwirds – 201765503AB</a:t>
            </a:r>
          </a:p>
          <a:p>
            <a:r>
              <a:rPr lang="pt-BR" sz="1000" spc="0" dirty="0" smtClean="0"/>
              <a:t>Matheus Casarim</a:t>
            </a:r>
            <a:r>
              <a:rPr lang="pt-BR" sz="1000" spc="0" dirty="0"/>
              <a:t> –</a:t>
            </a:r>
            <a:r>
              <a:rPr lang="pt-BR" sz="1000" spc="0" dirty="0" smtClean="0"/>
              <a:t> 201765512AB</a:t>
            </a:r>
          </a:p>
          <a:p>
            <a:r>
              <a:rPr lang="pt-BR" sz="1000" spc="0" dirty="0" smtClean="0"/>
              <a:t>Nícolas estanislau</a:t>
            </a:r>
            <a:r>
              <a:rPr lang="pt-BR" sz="1000" spc="0" dirty="0"/>
              <a:t> </a:t>
            </a:r>
            <a:r>
              <a:rPr lang="pt-BR" sz="1000" spc="0" dirty="0" smtClean="0"/>
              <a:t>– 201565523b</a:t>
            </a:r>
            <a:endParaRPr lang="pt-BR" sz="1000" spc="0" dirty="0"/>
          </a:p>
        </p:txBody>
      </p:sp>
    </p:spTree>
    <p:extLst>
      <p:ext uri="{BB962C8B-B14F-4D97-AF65-F5344CB8AC3E}">
        <p14:creationId xmlns:p14="http://schemas.microsoft.com/office/powerpoint/2010/main" val="3563189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Tkinter –</a:t>
            </a:r>
            <a:br>
              <a:rPr lang="pt-BR" dirty="0" smtClean="0"/>
            </a:br>
            <a:r>
              <a:rPr lang="pt-BR" dirty="0" smtClean="0"/>
              <a:t>exemplos</a:t>
            </a:r>
            <a:endParaRPr lang="pt-BR" dirty="0"/>
          </a:p>
        </p:txBody>
      </p:sp>
      <p:pic>
        <p:nvPicPr>
          <p:cNvPr id="1026" name="Picture 2" descr="Cores e fonts no Tkinter - Caderno de Laborató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881922"/>
            <a:ext cx="2967518" cy="15714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tton sizes for my calculator Python Tkinter - Stack Overflow"/>
          <p:cNvPicPr>
            <a:picLocks noChangeAspect="1" noChangeArrowheads="1"/>
          </p:cNvPicPr>
          <p:nvPr/>
        </p:nvPicPr>
        <p:blipFill rotWithShape="1">
          <a:blip r:embed="rId3">
            <a:extLst>
              <a:ext uri="{28A0092B-C50C-407E-A947-70E740481C1C}">
                <a14:useLocalDpi xmlns:a14="http://schemas.microsoft.com/office/drawing/2010/main" val="0"/>
              </a:ext>
            </a:extLst>
          </a:blip>
          <a:srcRect l="8859" t="2528" r="20267" b="11506"/>
          <a:stretch/>
        </p:blipFill>
        <p:spPr bwMode="auto">
          <a:xfrm>
            <a:off x="5868144" y="1746631"/>
            <a:ext cx="1872208" cy="26522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o inicializar essa função de PhotoImage do tkinter? - Stack Overflow em  Português"/>
          <p:cNvPicPr>
            <a:picLocks noChangeAspect="1" noChangeArrowheads="1"/>
          </p:cNvPicPr>
          <p:nvPr/>
        </p:nvPicPr>
        <p:blipFill rotWithShape="1">
          <a:blip r:embed="rId4">
            <a:extLst>
              <a:ext uri="{28A0092B-C50C-407E-A947-70E740481C1C}">
                <a14:useLocalDpi xmlns:a14="http://schemas.microsoft.com/office/drawing/2010/main" val="0"/>
              </a:ext>
            </a:extLst>
          </a:blip>
          <a:srcRect l="2729" t="8591" r="7207" b="9797"/>
          <a:stretch/>
        </p:blipFill>
        <p:spPr bwMode="auto">
          <a:xfrm>
            <a:off x="792186" y="4850906"/>
            <a:ext cx="3135189" cy="16024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ate UI using Tkinter in Pyth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714" y="1782275"/>
            <a:ext cx="3522131" cy="261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10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sqlite3</a:t>
            </a:r>
            <a:endParaRPr lang="pt-BR" dirty="0"/>
          </a:p>
        </p:txBody>
      </p:sp>
      <p:sp>
        <p:nvSpPr>
          <p:cNvPr id="3" name="Espaço Reservado para Conteúdo 2"/>
          <p:cNvSpPr>
            <a:spLocks noGrp="1"/>
          </p:cNvSpPr>
          <p:nvPr>
            <p:ph idx="1"/>
          </p:nvPr>
        </p:nvSpPr>
        <p:spPr>
          <a:xfrm>
            <a:off x="581528" y="3356992"/>
            <a:ext cx="3250704" cy="2664295"/>
          </a:xfrm>
        </p:spPr>
        <p:txBody>
          <a:bodyPr>
            <a:noAutofit/>
          </a:bodyPr>
          <a:lstStyle/>
          <a:p>
            <a:r>
              <a:rPr lang="pt-BR" sz="1600" dirty="0" smtClean="0"/>
              <a:t>VANTAGENS DA SQLITE:</a:t>
            </a:r>
            <a:endParaRPr lang="pt-BR" sz="1600" b="0" dirty="0" smtClean="0"/>
          </a:p>
          <a:p>
            <a:pPr marL="342900" indent="-342900" algn="just">
              <a:buFont typeface="Arial" panose="020B0604020202020204" pitchFamily="34" charset="0"/>
              <a:buChar char="•"/>
            </a:pPr>
            <a:r>
              <a:rPr lang="pt-BR" sz="1600" b="0" dirty="0"/>
              <a:t>Fácil de </a:t>
            </a:r>
            <a:r>
              <a:rPr lang="pt-BR" sz="1600" b="0" dirty="0" smtClean="0"/>
              <a:t>usar e configurar.</a:t>
            </a:r>
            <a:endParaRPr lang="pt-BR" sz="1600" b="0" dirty="0"/>
          </a:p>
          <a:p>
            <a:pPr marL="342900" indent="-342900" algn="just">
              <a:buFont typeface="Arial" panose="020B0604020202020204" pitchFamily="34" charset="0"/>
              <a:buChar char="•"/>
            </a:pPr>
            <a:r>
              <a:rPr lang="pt-BR" sz="1600" b="0" dirty="0" smtClean="0"/>
              <a:t>Facilmente transportável.</a:t>
            </a:r>
            <a:endParaRPr lang="pt-BR" sz="1600" b="0" dirty="0"/>
          </a:p>
          <a:p>
            <a:pPr marL="342900" indent="-342900" algn="just">
              <a:buFont typeface="Arial" panose="020B0604020202020204" pitchFamily="34" charset="0"/>
              <a:buChar char="•"/>
            </a:pPr>
            <a:r>
              <a:rPr lang="pt-BR" sz="1600" b="0" dirty="0" smtClean="0"/>
              <a:t>Usa </a:t>
            </a:r>
            <a:r>
              <a:rPr lang="pt-BR" sz="1600" b="0" dirty="0"/>
              <a:t>sintaxe SQL </a:t>
            </a:r>
            <a:r>
              <a:rPr lang="pt-BR" sz="1600" b="0" dirty="0" smtClean="0"/>
              <a:t>padrão.</a:t>
            </a:r>
          </a:p>
          <a:p>
            <a:pPr marL="342900" indent="-342900" algn="just">
              <a:buFont typeface="Arial" panose="020B0604020202020204" pitchFamily="34" charset="0"/>
              <a:buChar char="•"/>
            </a:pPr>
            <a:r>
              <a:rPr lang="pt-BR" sz="1600" b="0" dirty="0" smtClean="0"/>
              <a:t>Baseada </a:t>
            </a:r>
            <a:r>
              <a:rPr lang="pt-BR" sz="1600" b="0" dirty="0"/>
              <a:t>em </a:t>
            </a:r>
            <a:r>
              <a:rPr lang="pt-BR" sz="1600" b="0" dirty="0" smtClean="0"/>
              <a:t>arquivo.</a:t>
            </a:r>
          </a:p>
          <a:p>
            <a:pPr marL="342900" indent="-342900" algn="just">
              <a:buFont typeface="Arial" panose="020B0604020202020204" pitchFamily="34" charset="0"/>
              <a:buChar char="•"/>
            </a:pPr>
            <a:r>
              <a:rPr lang="pt-BR" sz="1600" b="0" dirty="0"/>
              <a:t>Adequada para desenvolvimento e </a:t>
            </a:r>
            <a:r>
              <a:rPr lang="pt-BR" sz="1600" b="0" dirty="0" smtClean="0"/>
              <a:t>testes.</a:t>
            </a:r>
            <a:endParaRPr lang="pt-BR" sz="1600" b="0" dirty="0"/>
          </a:p>
          <a:p>
            <a:pPr marL="342900" indent="-342900" algn="just">
              <a:buFont typeface="Arial" panose="020B0604020202020204" pitchFamily="34" charset="0"/>
              <a:buChar char="•"/>
            </a:pPr>
            <a:endParaRPr lang="pt-BR" sz="1600" b="0" dirty="0"/>
          </a:p>
          <a:p>
            <a:pPr marL="342900" indent="-342900" algn="just">
              <a:buFont typeface="Arial" panose="020B0604020202020204" pitchFamily="34" charset="0"/>
              <a:buChar char="•"/>
            </a:pPr>
            <a:endParaRPr lang="pt-BR" sz="1600" b="0" dirty="0"/>
          </a:p>
          <a:p>
            <a:endParaRPr lang="pt-BR" sz="1600" b="0" dirty="0"/>
          </a:p>
        </p:txBody>
      </p:sp>
      <p:sp>
        <p:nvSpPr>
          <p:cNvPr id="7" name="CaixaDeTexto 6"/>
          <p:cNvSpPr txBox="1"/>
          <p:nvPr/>
        </p:nvSpPr>
        <p:spPr>
          <a:xfrm>
            <a:off x="4539369" y="3281492"/>
            <a:ext cx="4104456" cy="2954655"/>
          </a:xfrm>
          <a:prstGeom prst="rect">
            <a:avLst/>
          </a:prstGeom>
          <a:noFill/>
        </p:spPr>
        <p:txBody>
          <a:bodyPr wrap="square" rtlCol="0">
            <a:spAutoFit/>
          </a:bodyPr>
          <a:lstStyle/>
          <a:p>
            <a:pPr algn="just">
              <a:lnSpc>
                <a:spcPct val="150000"/>
              </a:lnSpc>
            </a:pPr>
            <a:r>
              <a:rPr lang="pt-BR" sz="1600" b="1" dirty="0" smtClean="0"/>
              <a:t>DESVANTAGENS DA SQLITE:</a:t>
            </a:r>
          </a:p>
          <a:p>
            <a:pPr marL="342900" indent="-342900" algn="just">
              <a:lnSpc>
                <a:spcPct val="150000"/>
              </a:lnSpc>
              <a:buFont typeface="Arial" panose="020B0604020202020204" pitchFamily="34" charset="0"/>
              <a:buChar char="•"/>
            </a:pPr>
            <a:r>
              <a:rPr lang="pt-BR" sz="1600" dirty="0" smtClean="0"/>
              <a:t>Não possui recursos de segurança nativos.</a:t>
            </a:r>
          </a:p>
          <a:p>
            <a:pPr marL="342900" indent="-342900" algn="just">
              <a:lnSpc>
                <a:spcPct val="150000"/>
              </a:lnSpc>
              <a:buFont typeface="Arial" panose="020B0604020202020204" pitchFamily="34" charset="0"/>
              <a:buChar char="•"/>
            </a:pPr>
            <a:r>
              <a:rPr lang="pt-BR" sz="1600" dirty="0" smtClean="0"/>
              <a:t>Não é facilmente escalável.</a:t>
            </a:r>
          </a:p>
          <a:p>
            <a:pPr marL="342900" indent="-342900" algn="just">
              <a:lnSpc>
                <a:spcPct val="150000"/>
              </a:lnSpc>
              <a:buFont typeface="Arial" panose="020B0604020202020204" pitchFamily="34" charset="0"/>
              <a:buChar char="•"/>
            </a:pPr>
            <a:r>
              <a:rPr lang="pt-BR" sz="1600" dirty="0" smtClean="0"/>
              <a:t>Não </a:t>
            </a:r>
            <a:r>
              <a:rPr lang="pt-BR" sz="1600" dirty="0"/>
              <a:t>é adequada para grandes bases de dados.</a:t>
            </a:r>
          </a:p>
          <a:p>
            <a:pPr marL="342900" indent="-342900" algn="just">
              <a:lnSpc>
                <a:spcPct val="150000"/>
              </a:lnSpc>
              <a:buFont typeface="Arial" panose="020B0604020202020204" pitchFamily="34" charset="0"/>
              <a:buChar char="•"/>
            </a:pPr>
            <a:r>
              <a:rPr lang="pt-BR" sz="1600" dirty="0"/>
              <a:t>Não pode ser customizada.</a:t>
            </a:r>
          </a:p>
          <a:p>
            <a:endParaRPr lang="pt-BR" dirty="0"/>
          </a:p>
        </p:txBody>
      </p:sp>
      <p:pic>
        <p:nvPicPr>
          <p:cNvPr id="9" name="Imagem 8"/>
          <p:cNvPicPr>
            <a:picLocks noChangeAspect="1"/>
          </p:cNvPicPr>
          <p:nvPr/>
        </p:nvPicPr>
        <p:blipFill>
          <a:blip r:embed="rId2"/>
          <a:stretch>
            <a:fillRect/>
          </a:stretch>
        </p:blipFill>
        <p:spPr>
          <a:xfrm>
            <a:off x="3275856" y="620688"/>
            <a:ext cx="5058481" cy="2543530"/>
          </a:xfrm>
          <a:prstGeom prst="rect">
            <a:avLst/>
          </a:prstGeom>
        </p:spPr>
      </p:pic>
      <p:cxnSp>
        <p:nvCxnSpPr>
          <p:cNvPr id="11" name="Conector reto 10"/>
          <p:cNvCxnSpPr/>
          <p:nvPr/>
        </p:nvCxnSpPr>
        <p:spPr>
          <a:xfrm>
            <a:off x="4067944" y="3275690"/>
            <a:ext cx="0" cy="29604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20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 – </a:t>
            </a:r>
            <a:br>
              <a:rPr lang="pt-BR" dirty="0" smtClean="0"/>
            </a:br>
            <a:r>
              <a:rPr lang="pt-BR" dirty="0" smtClean="0"/>
              <a:t>Protótipo inicial</a:t>
            </a:r>
            <a:endParaRPr lang="pt-BR"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481907" y="1546131"/>
            <a:ext cx="3903980" cy="2242909"/>
          </a:xfrm>
          <a:prstGeom prst="rect">
            <a:avLst/>
          </a:prstGeom>
        </p:spPr>
      </p:pic>
      <p:pic>
        <p:nvPicPr>
          <p:cNvPr id="6" name="Imagem 5"/>
          <p:cNvPicPr/>
          <p:nvPr/>
        </p:nvPicPr>
        <p:blipFill>
          <a:blip r:embed="rId3">
            <a:extLst>
              <a:ext uri="{28A0092B-C50C-407E-A947-70E740481C1C}">
                <a14:useLocalDpi xmlns:a14="http://schemas.microsoft.com/office/drawing/2010/main" val="0"/>
              </a:ext>
            </a:extLst>
          </a:blip>
          <a:stretch>
            <a:fillRect/>
          </a:stretch>
        </p:blipFill>
        <p:spPr>
          <a:xfrm>
            <a:off x="4788024" y="1558707"/>
            <a:ext cx="3528392" cy="2230333"/>
          </a:xfrm>
          <a:prstGeom prst="rect">
            <a:avLst/>
          </a:prstGeom>
        </p:spPr>
      </p:pic>
      <p:pic>
        <p:nvPicPr>
          <p:cNvPr id="7" name="Imagem 6"/>
          <p:cNvPicPr/>
          <p:nvPr/>
        </p:nvPicPr>
        <p:blipFill>
          <a:blip r:embed="rId4">
            <a:extLst>
              <a:ext uri="{28A0092B-C50C-407E-A947-70E740481C1C}">
                <a14:useLocalDpi xmlns:a14="http://schemas.microsoft.com/office/drawing/2010/main" val="0"/>
              </a:ext>
            </a:extLst>
          </a:blip>
          <a:stretch>
            <a:fillRect/>
          </a:stretch>
        </p:blipFill>
        <p:spPr>
          <a:xfrm>
            <a:off x="484801" y="4149080"/>
            <a:ext cx="3901086" cy="2376264"/>
          </a:xfrm>
          <a:prstGeom prst="rect">
            <a:avLst/>
          </a:prstGeom>
        </p:spPr>
      </p:pic>
      <p:pic>
        <p:nvPicPr>
          <p:cNvPr id="8" name="Imagem 7"/>
          <p:cNvPicPr/>
          <p:nvPr/>
        </p:nvPicPr>
        <p:blipFill>
          <a:blip r:embed="rId5">
            <a:extLst>
              <a:ext uri="{28A0092B-C50C-407E-A947-70E740481C1C}">
                <a14:useLocalDpi xmlns:a14="http://schemas.microsoft.com/office/drawing/2010/main" val="0"/>
              </a:ext>
            </a:extLst>
          </a:blip>
          <a:stretch>
            <a:fillRect/>
          </a:stretch>
        </p:blipFill>
        <p:spPr>
          <a:xfrm>
            <a:off x="4788024" y="4149080"/>
            <a:ext cx="3600400" cy="2376264"/>
          </a:xfrm>
          <a:prstGeom prst="rect">
            <a:avLst/>
          </a:prstGeom>
        </p:spPr>
      </p:pic>
    </p:spTree>
    <p:extLst>
      <p:ext uri="{BB962C8B-B14F-4D97-AF65-F5344CB8AC3E}">
        <p14:creationId xmlns:p14="http://schemas.microsoft.com/office/powerpoint/2010/main" val="926257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 –</a:t>
            </a:r>
            <a:br>
              <a:rPr lang="pt-BR" dirty="0" smtClean="0"/>
            </a:br>
            <a:r>
              <a:rPr lang="pt-BR" dirty="0" smtClean="0"/>
              <a:t>Diagrama de atividades</a:t>
            </a:r>
            <a:endParaRPr lang="pt-BR" dirty="0"/>
          </a:p>
        </p:txBody>
      </p:sp>
      <p:pic>
        <p:nvPicPr>
          <p:cNvPr id="6" name="Imagem 5"/>
          <p:cNvPicPr/>
          <p:nvPr/>
        </p:nvPicPr>
        <p:blipFill rotWithShape="1">
          <a:blip r:embed="rId2">
            <a:extLst>
              <a:ext uri="{28A0092B-C50C-407E-A947-70E740481C1C}">
                <a14:useLocalDpi xmlns:a14="http://schemas.microsoft.com/office/drawing/2010/main" val="0"/>
              </a:ext>
            </a:extLst>
          </a:blip>
          <a:srcRect t="4887" b="-30"/>
          <a:stretch/>
        </p:blipFill>
        <p:spPr>
          <a:xfrm>
            <a:off x="323529" y="1412776"/>
            <a:ext cx="8323956" cy="5320313"/>
          </a:xfrm>
          <a:prstGeom prst="rect">
            <a:avLst/>
          </a:prstGeom>
        </p:spPr>
      </p:pic>
    </p:spTree>
    <p:extLst>
      <p:ext uri="{BB962C8B-B14F-4D97-AF65-F5344CB8AC3E}">
        <p14:creationId xmlns:p14="http://schemas.microsoft.com/office/powerpoint/2010/main" val="2847373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 – </a:t>
            </a:r>
            <a:br>
              <a:rPr lang="pt-BR" dirty="0" smtClean="0"/>
            </a:br>
            <a:r>
              <a:rPr lang="pt-BR" dirty="0" smtClean="0"/>
              <a:t>DIAGRAMA DE CLASSES</a:t>
            </a:r>
            <a:endParaRPr lang="pt-BR" dirty="0"/>
          </a:p>
        </p:txBody>
      </p:sp>
      <p:pic>
        <p:nvPicPr>
          <p:cNvPr id="7" name="Imagem 6"/>
          <p:cNvPicPr/>
          <p:nvPr/>
        </p:nvPicPr>
        <p:blipFill rotWithShape="1">
          <a:blip r:embed="rId2">
            <a:extLst>
              <a:ext uri="{28A0092B-C50C-407E-A947-70E740481C1C}">
                <a14:useLocalDpi xmlns:a14="http://schemas.microsoft.com/office/drawing/2010/main" val="0"/>
              </a:ext>
            </a:extLst>
          </a:blip>
          <a:srcRect t="3329"/>
          <a:stretch/>
        </p:blipFill>
        <p:spPr>
          <a:xfrm>
            <a:off x="205767" y="1524318"/>
            <a:ext cx="8722122" cy="5125636"/>
          </a:xfrm>
          <a:prstGeom prst="rect">
            <a:avLst/>
          </a:prstGeom>
        </p:spPr>
      </p:pic>
    </p:spTree>
    <p:extLst>
      <p:ext uri="{BB962C8B-B14F-4D97-AF65-F5344CB8AC3E}">
        <p14:creationId xmlns:p14="http://schemas.microsoft.com/office/powerpoint/2010/main" val="3705503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116042"/>
          </a:xfrm>
        </p:spPr>
        <p:txBody>
          <a:bodyPr>
            <a:noAutofit/>
          </a:bodyPr>
          <a:lstStyle/>
          <a:p>
            <a:r>
              <a:rPr lang="pt-BR" dirty="0" smtClean="0"/>
              <a:t>Pousadaria –</a:t>
            </a:r>
            <a:br>
              <a:rPr lang="pt-BR" dirty="0" smtClean="0"/>
            </a:br>
            <a:r>
              <a:rPr lang="pt-BR" dirty="0" smtClean="0"/>
              <a:t>Diagrama de implantação</a:t>
            </a:r>
            <a:endParaRPr lang="pt-BR" dirty="0"/>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t="8859"/>
          <a:stretch/>
        </p:blipFill>
        <p:spPr>
          <a:xfrm>
            <a:off x="1547664" y="1556792"/>
            <a:ext cx="6271778" cy="4176464"/>
          </a:xfrm>
          <a:prstGeom prst="rect">
            <a:avLst/>
          </a:prstGeom>
        </p:spPr>
      </p:pic>
    </p:spTree>
    <p:extLst>
      <p:ext uri="{BB962C8B-B14F-4D97-AF65-F5344CB8AC3E}">
        <p14:creationId xmlns:p14="http://schemas.microsoft.com/office/powerpoint/2010/main" val="323374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noAutofit/>
          </a:bodyPr>
          <a:lstStyle/>
          <a:p>
            <a:r>
              <a:rPr lang="pt-BR" sz="3200" dirty="0" smtClean="0"/>
              <a:t>Pousadaria – </a:t>
            </a:r>
            <a:br>
              <a:rPr lang="pt-BR" sz="3200" dirty="0" smtClean="0"/>
            </a:br>
            <a:r>
              <a:rPr lang="pt-BR" sz="3200" dirty="0" smtClean="0"/>
              <a:t>Estilo e padrão de arquitetura</a:t>
            </a:r>
            <a:endParaRPr lang="pt-BR" sz="3200" dirty="0"/>
          </a:p>
        </p:txBody>
      </p:sp>
      <p:sp>
        <p:nvSpPr>
          <p:cNvPr id="4" name="CaixaDeTexto 3"/>
          <p:cNvSpPr txBox="1"/>
          <p:nvPr/>
        </p:nvSpPr>
        <p:spPr>
          <a:xfrm>
            <a:off x="484585" y="1772816"/>
            <a:ext cx="8335887" cy="2308324"/>
          </a:xfrm>
          <a:prstGeom prst="rect">
            <a:avLst/>
          </a:prstGeom>
          <a:noFill/>
        </p:spPr>
        <p:txBody>
          <a:bodyPr wrap="square" rtlCol="0">
            <a:spAutoFit/>
          </a:bodyPr>
          <a:lstStyle/>
          <a:p>
            <a:pPr algn="just"/>
            <a:r>
              <a:rPr lang="pt-BR" dirty="0"/>
              <a:t>O estilo e padrão de arquitetura adotado pelo sistema Pousadaria é o </a:t>
            </a:r>
            <a:r>
              <a:rPr lang="pt-BR" b="1" dirty="0"/>
              <a:t>Arquitetura em Camadas (padrão Layered). </a:t>
            </a:r>
            <a:endParaRPr lang="pt-BR" b="1" dirty="0" smtClean="0"/>
          </a:p>
          <a:p>
            <a:pPr algn="just"/>
            <a:endParaRPr lang="pt-BR" b="1" dirty="0"/>
          </a:p>
          <a:p>
            <a:pPr algn="just"/>
            <a:r>
              <a:rPr lang="pt-BR" dirty="0" smtClean="0"/>
              <a:t>Nele, </a:t>
            </a:r>
            <a:r>
              <a:rPr lang="pt-BR" dirty="0"/>
              <a:t>temos as camadas de interface do usuário (tkinter interfaces - Tk()), camadas intermediárias de controle dos bancos de dados (selecionacrudBD()) e camadas internas que fazem o CRUD propriamente dito dentro do Banco de dados escolhido.</a:t>
            </a:r>
          </a:p>
          <a:p>
            <a:endParaRPr lang="pt-BR" dirty="0"/>
          </a:p>
        </p:txBody>
      </p:sp>
    </p:spTree>
    <p:extLst>
      <p:ext uri="{BB962C8B-B14F-4D97-AF65-F5344CB8AC3E}">
        <p14:creationId xmlns:p14="http://schemas.microsoft.com/office/powerpoint/2010/main" val="1139294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Tree>
    <p:extLst>
      <p:ext uri="{BB962C8B-B14F-4D97-AF65-F5344CB8AC3E}">
        <p14:creationId xmlns:p14="http://schemas.microsoft.com/office/powerpoint/2010/main" val="2719335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p:txBody>
          <a:bodyPr>
            <a:normAutofit fontScale="92500"/>
          </a:bodyPr>
          <a:lstStyle/>
          <a:p>
            <a:r>
              <a:rPr lang="pt-BR" sz="1700" b="0" dirty="0"/>
              <a:t>TKINTER — Python interface to Tcl/Tk: The Python Standard </a:t>
            </a:r>
            <a:r>
              <a:rPr lang="pt-BR" sz="1700" b="0" dirty="0" smtClean="0"/>
              <a:t>Library. </a:t>
            </a:r>
            <a:r>
              <a:rPr lang="pt-BR" sz="1700" b="0" dirty="0"/>
              <a:t>Disponível </a:t>
            </a:r>
            <a:r>
              <a:rPr lang="pt-BR" sz="1700" b="0" dirty="0" smtClean="0"/>
              <a:t>em: https</a:t>
            </a:r>
            <a:r>
              <a:rPr lang="pt-BR" sz="1700" b="0" dirty="0"/>
              <a:t>://docs.python.org/3/library/tkinter.html. Acesso em: </a:t>
            </a:r>
            <a:r>
              <a:rPr lang="pt-BR" sz="1700" b="0" dirty="0" smtClean="0"/>
              <a:t>02 fev. </a:t>
            </a:r>
            <a:r>
              <a:rPr lang="pt-BR" sz="1700" b="0" dirty="0"/>
              <a:t>2020</a:t>
            </a:r>
            <a:r>
              <a:rPr lang="pt-BR" sz="1700" b="0" dirty="0" smtClean="0"/>
              <a:t>.</a:t>
            </a:r>
          </a:p>
          <a:p>
            <a:endParaRPr lang="pt-BR" sz="1800" b="0" dirty="0" smtClean="0"/>
          </a:p>
          <a:p>
            <a:r>
              <a:rPr lang="pt-BR" sz="1700" b="0" dirty="0" smtClean="0"/>
              <a:t>RESIZABLE</a:t>
            </a:r>
            <a:r>
              <a:rPr lang="pt-BR" sz="1700" b="0" dirty="0"/>
              <a:t>() method in Tkinter | Python. Disponível em: https://www.geeksforgeeks.org/resizable-method-in-tkinter-python/. Acesso em: </a:t>
            </a:r>
            <a:r>
              <a:rPr lang="pt-BR" sz="1700" b="0" dirty="0" smtClean="0"/>
              <a:t>08 fev. </a:t>
            </a:r>
            <a:r>
              <a:rPr lang="pt-BR" sz="1700" b="0" dirty="0"/>
              <a:t>2020</a:t>
            </a:r>
            <a:r>
              <a:rPr lang="pt-BR" sz="1700" b="0" dirty="0" smtClean="0"/>
              <a:t>.</a:t>
            </a:r>
          </a:p>
          <a:p>
            <a:endParaRPr lang="pt-BR" sz="1700" b="0" dirty="0"/>
          </a:p>
          <a:p>
            <a:r>
              <a:rPr lang="pt-BR" sz="1700" b="0" dirty="0"/>
              <a:t>SILVA, Regis da. </a:t>
            </a:r>
            <a:r>
              <a:rPr lang="pt-BR" sz="1700" dirty="0"/>
              <a:t>Lendo as informações do banco de dados</a:t>
            </a:r>
            <a:r>
              <a:rPr lang="pt-BR" sz="1700" b="0" dirty="0"/>
              <a:t>. Disponível em: http://pythonclub.com.br/gerenciando-banco-dados-sqlite3-python-parte1.html#lendo-as-informacoes-do-banco-de-dados. Acesso em: </a:t>
            </a:r>
            <a:r>
              <a:rPr lang="pt-BR" sz="1700" b="0" dirty="0" smtClean="0"/>
              <a:t>03 fev. 2020.</a:t>
            </a:r>
          </a:p>
          <a:p>
            <a:endParaRPr lang="pt-BR" sz="1800" b="0" dirty="0"/>
          </a:p>
          <a:p>
            <a:r>
              <a:rPr lang="pt-BR" sz="1600" b="0" dirty="0"/>
              <a:t>PYTHON 3 - GUI Programming (Tkinter). Disponível em: https://www.tutorialspoint.com/python3/python_gui_programming.htm. Acesso em: </a:t>
            </a:r>
            <a:r>
              <a:rPr lang="pt-BR" sz="1600" b="0" dirty="0" smtClean="0"/>
              <a:t>06 fev. </a:t>
            </a:r>
            <a:r>
              <a:rPr lang="pt-BR" sz="1600" b="0" dirty="0"/>
              <a:t>2020</a:t>
            </a:r>
            <a:r>
              <a:rPr lang="pt-BR" sz="1600" b="0" dirty="0" smtClean="0"/>
              <a:t>.</a:t>
            </a:r>
            <a:endParaRPr lang="pt-BR" sz="1600" dirty="0"/>
          </a:p>
        </p:txBody>
      </p:sp>
    </p:spTree>
    <p:extLst>
      <p:ext uri="{BB962C8B-B14F-4D97-AF65-F5344CB8AC3E}">
        <p14:creationId xmlns:p14="http://schemas.microsoft.com/office/powerpoint/2010/main" val="339517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752600"/>
            <a:ext cx="4978896" cy="1460376"/>
          </a:xfrm>
        </p:spPr>
        <p:txBody>
          <a:bodyPr>
            <a:normAutofit/>
          </a:bodyPr>
          <a:lstStyle/>
          <a:p>
            <a:r>
              <a:rPr lang="pt-BR" sz="7200" dirty="0" smtClean="0"/>
              <a:t>Obrigado!</a:t>
            </a:r>
            <a:endParaRPr lang="pt-BR" sz="7200" dirty="0"/>
          </a:p>
        </p:txBody>
      </p:sp>
    </p:spTree>
    <p:extLst>
      <p:ext uri="{BB962C8B-B14F-4D97-AF65-F5344CB8AC3E}">
        <p14:creationId xmlns:p14="http://schemas.microsoft.com/office/powerpoint/2010/main" val="3805801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a:xfrm>
            <a:off x="457200" y="1772816"/>
            <a:ext cx="7620000" cy="3993307"/>
          </a:xfrm>
        </p:spPr>
        <p:txBody>
          <a:bodyPr>
            <a:normAutofit/>
          </a:bodyPr>
          <a:lstStyle/>
          <a:p>
            <a:pPr algn="just"/>
            <a:r>
              <a:rPr lang="pt-BR" sz="1600" b="0" dirty="0" smtClean="0"/>
              <a:t>Um documento de requisitos de software tem a função de delimitar o escopo do conjunto de funcionalidades que um sistema deve prover, bem como descrever os atributos de qualidade que devem ser suportados, tentando sempre alinhar as expectativas do cliente com as da empresa/grupo que está desenvolvendo o software.</a:t>
            </a:r>
          </a:p>
          <a:p>
            <a:pPr algn="just"/>
            <a:endParaRPr lang="pt-BR" sz="1600" b="0" dirty="0"/>
          </a:p>
          <a:p>
            <a:pPr algn="just"/>
            <a:r>
              <a:rPr lang="pt-BR" sz="1600" b="0" dirty="0" smtClean="0"/>
              <a:t>Diante desse conceito, a equipe definiu um sistema a ser desenvolvido (Pousadaria) e a partir de reuniões semanais, manteve as especificações do sistema e do documento de requisitos atualizados de acordo com o que foi implementado.</a:t>
            </a:r>
          </a:p>
          <a:p>
            <a:pPr algn="just"/>
            <a:endParaRPr lang="pt-BR" sz="1600" b="0" dirty="0"/>
          </a:p>
          <a:p>
            <a:pPr algn="just"/>
            <a:r>
              <a:rPr lang="pt-BR" sz="1600" b="0" dirty="0" smtClean="0"/>
              <a:t>Mais detalhes da especificação do sistema </a:t>
            </a:r>
            <a:r>
              <a:rPr lang="pt-BR" sz="1600" b="0" dirty="0"/>
              <a:t>P</a:t>
            </a:r>
            <a:r>
              <a:rPr lang="pt-BR" sz="1600" b="0" dirty="0" smtClean="0"/>
              <a:t>ousadaria, serão vistos nos slides a seguir.</a:t>
            </a:r>
            <a:endParaRPr lang="pt-BR" sz="1600" b="0" dirty="0"/>
          </a:p>
        </p:txBody>
      </p:sp>
    </p:spTree>
    <p:extLst>
      <p:ext uri="{BB962C8B-B14F-4D97-AF65-F5344CB8AC3E}">
        <p14:creationId xmlns:p14="http://schemas.microsoft.com/office/powerpoint/2010/main" val="3164473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7"/>
            <a:ext cx="7571184" cy="4248472"/>
          </a:xfrm>
        </p:spPr>
        <p:txBody>
          <a:bodyPr>
            <a:noAutofit/>
          </a:bodyPr>
          <a:lstStyle/>
          <a:p>
            <a:pPr algn="just"/>
            <a:r>
              <a:rPr lang="pt-BR" sz="1600" dirty="0" smtClean="0"/>
              <a:t>OBJETIVOS:</a:t>
            </a:r>
          </a:p>
          <a:p>
            <a:pPr marL="285750" indent="-285750" algn="just">
              <a:buFont typeface="Arial" panose="020B0604020202020204" pitchFamily="34" charset="0"/>
              <a:buChar char="•"/>
            </a:pPr>
            <a:r>
              <a:rPr lang="pt-BR" sz="1600" b="0" dirty="0" smtClean="0"/>
              <a:t>O </a:t>
            </a:r>
            <a:r>
              <a:rPr lang="pt-BR" sz="1600" b="0" dirty="0"/>
              <a:t>software será projetado com o intuito de auxiliar em todo o processo da administração de uma pousada. Englobando tratativas para auxiliar funcionários a efetuarem as reservas de quartos, devoluções, reclamações, manutenção de estoque, tarefas de funcionários, entre outras funções que podem ser solicitadas pelo stackholder </a:t>
            </a:r>
            <a:r>
              <a:rPr lang="pt-BR" sz="1600" b="0" dirty="0" smtClean="0"/>
              <a:t>posteriormente.</a:t>
            </a:r>
          </a:p>
          <a:p>
            <a:pPr algn="just"/>
            <a:endParaRPr lang="pt-BR" sz="1600" b="0" dirty="0" smtClean="0"/>
          </a:p>
          <a:p>
            <a:pPr algn="just"/>
            <a:r>
              <a:rPr lang="pt-BR" sz="1600" dirty="0" smtClean="0"/>
              <a:t>IDENTIFICAÇÃO DE CLIENTES E STACKHOLDERS:</a:t>
            </a:r>
          </a:p>
          <a:p>
            <a:pPr marL="285750" indent="-285750" algn="just">
              <a:buFont typeface="Arial" panose="020B0604020202020204" pitchFamily="34" charset="0"/>
              <a:buChar char="•"/>
            </a:pPr>
            <a:r>
              <a:rPr lang="pt-BR" sz="1600" b="0" dirty="0" smtClean="0"/>
              <a:t>Os clientes </a:t>
            </a:r>
            <a:r>
              <a:rPr lang="pt-BR" sz="1600" b="0" dirty="0"/>
              <a:t>são as pessoas que frequentarão as pousadas efetuando reservas juntamente com o atendimento de um operador (funcionário da pousada) e usufruindo de sua estadia no </a:t>
            </a:r>
            <a:r>
              <a:rPr lang="pt-BR" sz="1600" b="0" dirty="0" smtClean="0"/>
              <a:t>local. Já </a:t>
            </a:r>
            <a:r>
              <a:rPr lang="pt-BR" sz="1600" b="0" dirty="0"/>
              <a:t>os stackholders são desde as pequenas pousadas regionais quanto às principais franquias de hotelaria do estado.</a:t>
            </a:r>
          </a:p>
          <a:p>
            <a:pPr marL="285750" indent="-285750" algn="just">
              <a:buFont typeface="Arial" panose="020B0604020202020204" pitchFamily="34" charset="0"/>
              <a:buChar char="•"/>
            </a:pPr>
            <a:endParaRPr lang="pt-BR" sz="1600" b="0" dirty="0"/>
          </a:p>
        </p:txBody>
      </p:sp>
    </p:spTree>
    <p:extLst>
      <p:ext uri="{BB962C8B-B14F-4D97-AF65-F5344CB8AC3E}">
        <p14:creationId xmlns:p14="http://schemas.microsoft.com/office/powerpoint/2010/main" val="2208628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ESCOPO E LIMITAÇÕES DE SOFTWARE:</a:t>
            </a:r>
          </a:p>
          <a:p>
            <a:pPr marL="285750" indent="-285750" algn="just">
              <a:buFont typeface="Arial" panose="020B0604020202020204" pitchFamily="34" charset="0"/>
              <a:buChar char="•"/>
            </a:pPr>
            <a:r>
              <a:rPr lang="pt-BR" sz="1600" b="0" dirty="0"/>
              <a:t>O escopo do software é local, servindo de auxílio aos funcionários da pousada. Apenas os funcionários logados no sistema poderão efetuar modificações no mesmo. O software deve ter uma interface simples e de fácil entendimento.</a:t>
            </a:r>
          </a:p>
          <a:p>
            <a:endParaRPr lang="pt-BR" sz="1600" b="0" dirty="0"/>
          </a:p>
        </p:txBody>
      </p:sp>
    </p:spTree>
    <p:extLst>
      <p:ext uri="{BB962C8B-B14F-4D97-AF65-F5344CB8AC3E}">
        <p14:creationId xmlns:p14="http://schemas.microsoft.com/office/powerpoint/2010/main" val="1052774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LISTA DE REQUISITOS FUNCIONAIS:</a:t>
            </a:r>
          </a:p>
          <a:p>
            <a:pPr marL="285750" indent="-285750" algn="just">
              <a:buFont typeface="Arial" panose="020B0604020202020204" pitchFamily="34" charset="0"/>
              <a:buChar char="•"/>
            </a:pPr>
            <a:r>
              <a:rPr lang="pt-BR" sz="1600" b="0" dirty="0" smtClean="0"/>
              <a:t>RF01</a:t>
            </a:r>
            <a:r>
              <a:rPr lang="pt-BR" sz="1600" b="0" dirty="0"/>
              <a:t>. Manter cadastro de </a:t>
            </a:r>
            <a:r>
              <a:rPr lang="pt-BR" sz="1600" b="0" dirty="0" smtClean="0"/>
              <a:t>funcionários</a:t>
            </a:r>
            <a:r>
              <a:rPr lang="pt-BR" sz="1600" b="0" dirty="0"/>
              <a:t>.</a:t>
            </a:r>
          </a:p>
          <a:p>
            <a:pPr marL="285750" indent="-285750" algn="just">
              <a:buFont typeface="Arial" panose="020B0604020202020204" pitchFamily="34" charset="0"/>
              <a:buChar char="•"/>
            </a:pPr>
            <a:r>
              <a:rPr lang="pt-BR" sz="1600" b="0" dirty="0"/>
              <a:t>RF02. Manter cadastro de clientes.</a:t>
            </a:r>
          </a:p>
          <a:p>
            <a:pPr marL="285750" indent="-285750" algn="just">
              <a:buFont typeface="Arial" panose="020B0604020202020204" pitchFamily="34" charset="0"/>
              <a:buChar char="•"/>
            </a:pPr>
            <a:r>
              <a:rPr lang="pt-BR" sz="1600" b="0" dirty="0"/>
              <a:t>RF03. Permitir a consulta de quartos vagos.</a:t>
            </a:r>
          </a:p>
          <a:p>
            <a:pPr marL="285750" indent="-285750" algn="just">
              <a:buFont typeface="Arial" panose="020B0604020202020204" pitchFamily="34" charset="0"/>
              <a:buChar char="•"/>
            </a:pPr>
            <a:r>
              <a:rPr lang="pt-BR" sz="1600" b="0" dirty="0"/>
              <a:t>RF04. Registrar a reserva de quartos e/ou áreas de lazer.</a:t>
            </a:r>
          </a:p>
          <a:p>
            <a:pPr marL="285750" indent="-285750" algn="just">
              <a:buFont typeface="Arial" panose="020B0604020202020204" pitchFamily="34" charset="0"/>
              <a:buChar char="•"/>
            </a:pPr>
            <a:r>
              <a:rPr lang="pt-BR" sz="1600" b="0" dirty="0"/>
              <a:t>RF05. Gerar fatura da reserva para o cliente.</a:t>
            </a:r>
          </a:p>
          <a:p>
            <a:pPr marL="285750" indent="-285750" algn="just">
              <a:buFont typeface="Arial" panose="020B0604020202020204" pitchFamily="34" charset="0"/>
              <a:buChar char="•"/>
            </a:pPr>
            <a:r>
              <a:rPr lang="pt-BR" sz="1600" b="0" dirty="0"/>
              <a:t>RF06. Registrar a devolução do quarto.</a:t>
            </a:r>
          </a:p>
          <a:p>
            <a:pPr marL="285750" indent="-285750" algn="just">
              <a:buFont typeface="Arial" panose="020B0604020202020204" pitchFamily="34" charset="0"/>
              <a:buChar char="•"/>
            </a:pPr>
            <a:r>
              <a:rPr lang="pt-BR" sz="1600" b="0" dirty="0"/>
              <a:t>RF07. Registrar uma avaliação, reclamação ou sugestão de clientes.</a:t>
            </a:r>
          </a:p>
          <a:p>
            <a:pPr marL="285750" indent="-285750" algn="just">
              <a:buFont typeface="Arial" panose="020B0604020202020204" pitchFamily="34" charset="0"/>
              <a:buChar char="•"/>
            </a:pPr>
            <a:r>
              <a:rPr lang="pt-BR" sz="1600" b="0" dirty="0"/>
              <a:t>RF08. Gerenciar cardápio.</a:t>
            </a:r>
          </a:p>
          <a:p>
            <a:pPr marL="285750" indent="-285750" algn="just">
              <a:buFont typeface="Arial" panose="020B0604020202020204" pitchFamily="34" charset="0"/>
              <a:buChar char="•"/>
            </a:pPr>
            <a:r>
              <a:rPr lang="pt-BR" sz="1600" b="0" dirty="0"/>
              <a:t>RF09. Gerenciar estoque de produtos.</a:t>
            </a:r>
          </a:p>
          <a:p>
            <a:pPr marL="285750" indent="-285750" algn="just">
              <a:buFont typeface="Arial" panose="020B0604020202020204" pitchFamily="34" charset="0"/>
              <a:buChar char="•"/>
            </a:pPr>
            <a:r>
              <a:rPr lang="pt-BR" sz="1600" b="0" dirty="0"/>
              <a:t>RF10. Gerar lista de tarefas para os funcionários.</a:t>
            </a:r>
          </a:p>
        </p:txBody>
      </p:sp>
    </p:spTree>
    <p:extLst>
      <p:ext uri="{BB962C8B-B14F-4D97-AF65-F5344CB8AC3E}">
        <p14:creationId xmlns:p14="http://schemas.microsoft.com/office/powerpoint/2010/main" val="660268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LISTA DE REQUISITOS NÃO-FUNCIONAIS:</a:t>
            </a:r>
          </a:p>
          <a:p>
            <a:pPr marL="342900" indent="-342900" algn="just">
              <a:buFont typeface="Arial" panose="020B0604020202020204" pitchFamily="34" charset="0"/>
              <a:buChar char="•"/>
            </a:pPr>
            <a:r>
              <a:rPr lang="pt-BR" sz="1600" b="0" dirty="0"/>
              <a:t>RNF01. Segurança: Fazer encapsulamento de métodos que lidam com o banco de dados.</a:t>
            </a:r>
          </a:p>
          <a:p>
            <a:pPr marL="342900" indent="-342900" algn="just">
              <a:buFont typeface="Arial" panose="020B0604020202020204" pitchFamily="34" charset="0"/>
              <a:buChar char="•"/>
            </a:pPr>
            <a:r>
              <a:rPr lang="pt-BR" sz="1600" b="0" dirty="0"/>
              <a:t>RNF02. Segurança: Validar dados do cliente (telefone, e-mail).</a:t>
            </a:r>
          </a:p>
          <a:p>
            <a:pPr marL="342900" indent="-342900" algn="just">
              <a:buFont typeface="Arial" panose="020B0604020202020204" pitchFamily="34" charset="0"/>
              <a:buChar char="•"/>
            </a:pPr>
            <a:r>
              <a:rPr lang="pt-BR" sz="1600" b="0" dirty="0"/>
              <a:t>RNF03. Confiabilidade: Salvar os dados de clientes e funcionários num banco de dados.</a:t>
            </a:r>
          </a:p>
          <a:p>
            <a:pPr marL="342900" indent="-342900" algn="just">
              <a:buFont typeface="Arial" panose="020B0604020202020204" pitchFamily="34" charset="0"/>
              <a:buChar char="•"/>
            </a:pPr>
            <a:r>
              <a:rPr lang="pt-BR" sz="1600" b="0" dirty="0"/>
              <a:t>RNF04. Tempo de resposta: Garantir que as respostas às consultas e reservas seja feito em até 3 segundos.</a:t>
            </a:r>
          </a:p>
          <a:p>
            <a:pPr marL="342900" indent="-342900" algn="just">
              <a:buFont typeface="Arial" panose="020B0604020202020204" pitchFamily="34" charset="0"/>
              <a:buChar char="•"/>
            </a:pPr>
            <a:r>
              <a:rPr lang="pt-BR" sz="1600" b="0" dirty="0"/>
              <a:t>RNF05. Acessibilidade: Garantir que o sistema seja bem intuitivo, com fontes de fácil leitura e de tamanho grande.</a:t>
            </a:r>
          </a:p>
          <a:p>
            <a:pPr marL="342900" indent="-342900" algn="just">
              <a:buFont typeface="Arial" panose="020B0604020202020204" pitchFamily="34" charset="0"/>
              <a:buChar char="•"/>
            </a:pPr>
            <a:r>
              <a:rPr lang="pt-BR" sz="1600" b="0" dirty="0"/>
              <a:t>RNF06. Portabilidade: Assegurar que o sistema pode ser rodado em maquinas com Windows 10 ou posterior.</a:t>
            </a:r>
          </a:p>
        </p:txBody>
      </p:sp>
    </p:spTree>
    <p:extLst>
      <p:ext uri="{BB962C8B-B14F-4D97-AF65-F5344CB8AC3E}">
        <p14:creationId xmlns:p14="http://schemas.microsoft.com/office/powerpoint/2010/main" val="512541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3491880" y="44624"/>
            <a:ext cx="5472608" cy="6588650"/>
          </a:xfrm>
          <a:prstGeom prst="rect">
            <a:avLst/>
          </a:prstGeom>
        </p:spPr>
      </p:pic>
      <p:sp>
        <p:nvSpPr>
          <p:cNvPr id="5" name="Espaço Reservado para Conteúdo 2"/>
          <p:cNvSpPr>
            <a:spLocks noGrp="1"/>
          </p:cNvSpPr>
          <p:nvPr>
            <p:ph idx="1"/>
          </p:nvPr>
        </p:nvSpPr>
        <p:spPr>
          <a:xfrm>
            <a:off x="395536" y="2852936"/>
            <a:ext cx="3096344" cy="3780338"/>
          </a:xfrm>
        </p:spPr>
        <p:txBody>
          <a:bodyPr>
            <a:noAutofit/>
          </a:bodyPr>
          <a:lstStyle/>
          <a:p>
            <a:r>
              <a:rPr lang="pt-BR" sz="1600" dirty="0" smtClean="0"/>
              <a:t>DIAGRAMA DE CASOS DE USO:</a:t>
            </a:r>
          </a:p>
          <a:p>
            <a:endParaRPr lang="pt-BR" sz="1600" dirty="0" smtClean="0"/>
          </a:p>
          <a:p>
            <a:endParaRPr lang="pt-BR" sz="1600" dirty="0" smtClean="0"/>
          </a:p>
          <a:p>
            <a:endParaRPr lang="pt-BR" sz="1600" dirty="0"/>
          </a:p>
          <a:p>
            <a:endParaRPr lang="pt-BR" sz="1600" dirty="0"/>
          </a:p>
          <a:p>
            <a:pPr algn="just"/>
            <a:r>
              <a:rPr lang="pt-BR" sz="1400" dirty="0" smtClean="0"/>
              <a:t>Obs: A especificação detalhada de cada caso de uso pode ser conferida no documento de requisitos de software.</a:t>
            </a:r>
          </a:p>
        </p:txBody>
      </p:sp>
    </p:spTree>
    <p:extLst>
      <p:ext uri="{BB962C8B-B14F-4D97-AF65-F5344CB8AC3E}">
        <p14:creationId xmlns:p14="http://schemas.microsoft.com/office/powerpoint/2010/main" val="3338072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RECURSOS UTILIZADOS: </a:t>
            </a:r>
          </a:p>
          <a:p>
            <a:pPr marL="285750" lvl="0" indent="-285750" algn="just">
              <a:buFont typeface="Arial" panose="020B0604020202020204" pitchFamily="34" charset="0"/>
              <a:buChar char="•"/>
            </a:pPr>
            <a:r>
              <a:rPr lang="pt-BR" sz="1600" b="0" dirty="0" smtClean="0"/>
              <a:t>Python </a:t>
            </a:r>
            <a:r>
              <a:rPr lang="pt-BR" sz="1600" b="0" dirty="0"/>
              <a:t>3.8.</a:t>
            </a:r>
          </a:p>
          <a:p>
            <a:pPr marL="285750" lvl="0" indent="-285750" algn="just">
              <a:buFont typeface="Arial" panose="020B0604020202020204" pitchFamily="34" charset="0"/>
              <a:buChar char="•"/>
            </a:pPr>
            <a:r>
              <a:rPr lang="pt-BR" sz="1600" b="0" dirty="0"/>
              <a:t>Pencil – Prototipação </a:t>
            </a:r>
          </a:p>
          <a:p>
            <a:pPr marL="285750" lvl="0" indent="-285750" algn="just">
              <a:buFont typeface="Arial" panose="020B0604020202020204" pitchFamily="34" charset="0"/>
              <a:buChar char="•"/>
            </a:pPr>
            <a:r>
              <a:rPr lang="pt-BR" sz="1600" b="0" dirty="0"/>
              <a:t>Visual Studio Code – Editor de código </a:t>
            </a:r>
            <a:r>
              <a:rPr lang="pt-BR" sz="1600" b="0" dirty="0" smtClean="0"/>
              <a:t>escolhido para </a:t>
            </a:r>
            <a:r>
              <a:rPr lang="pt-BR" sz="1600" b="0" dirty="0"/>
              <a:t>melhor produtividade e compatibilidade entre as máquinas dos desenvolvedores.</a:t>
            </a:r>
          </a:p>
          <a:p>
            <a:pPr marL="285750" lvl="0" indent="-285750" algn="just">
              <a:buFont typeface="Arial" panose="020B0604020202020204" pitchFamily="34" charset="0"/>
              <a:buChar char="•"/>
            </a:pPr>
            <a:r>
              <a:rPr lang="pt-BR" sz="1600" b="0" dirty="0"/>
              <a:t>Biblioteca tkinter – para criação das interfaces.</a:t>
            </a:r>
          </a:p>
          <a:p>
            <a:pPr marL="285750" lvl="0" indent="-285750" algn="just">
              <a:buFont typeface="Arial" panose="020B0604020202020204" pitchFamily="34" charset="0"/>
              <a:buChar char="•"/>
            </a:pPr>
            <a:r>
              <a:rPr lang="pt-BR" sz="1600" b="0" dirty="0"/>
              <a:t>Biblioteca sqlite3 – para criação e gerenciamento dos bancos de dados</a:t>
            </a:r>
            <a:r>
              <a:rPr lang="pt-BR" sz="1600" b="0" dirty="0" smtClean="0"/>
              <a:t>.</a:t>
            </a:r>
          </a:p>
          <a:p>
            <a:pPr marL="285750" lvl="0" indent="-285750" algn="just">
              <a:buFont typeface="Arial" panose="020B0604020202020204" pitchFamily="34" charset="0"/>
              <a:buChar char="•"/>
            </a:pPr>
            <a:r>
              <a:rPr lang="pt-BR" sz="1600" b="0" dirty="0" smtClean="0"/>
              <a:t>Biblioteca datetime – para cálculo de diárias dos clientes.</a:t>
            </a:r>
            <a:endParaRPr lang="pt-BR" sz="1600" b="0" dirty="0"/>
          </a:p>
          <a:p>
            <a:pPr marL="285750" lvl="0" indent="-285750" algn="just">
              <a:buFont typeface="Arial" panose="020B0604020202020204" pitchFamily="34" charset="0"/>
              <a:buChar char="•"/>
            </a:pPr>
            <a:r>
              <a:rPr lang="pt-BR" sz="1600" b="0" dirty="0"/>
              <a:t>GitHub – Para backup e junção das </a:t>
            </a:r>
            <a:r>
              <a:rPr lang="pt-BR" sz="1600" b="0" dirty="0" smtClean="0"/>
              <a:t>branch’s/versões </a:t>
            </a:r>
            <a:r>
              <a:rPr lang="pt-BR" sz="1600" b="0" dirty="0"/>
              <a:t>do código</a:t>
            </a:r>
            <a:r>
              <a:rPr lang="pt-BR" sz="1600" b="0" dirty="0" smtClean="0"/>
              <a:t>.</a:t>
            </a:r>
          </a:p>
          <a:p>
            <a:pPr marL="285750" lvl="0" indent="-285750" algn="just">
              <a:buFont typeface="Arial" panose="020B0604020202020204" pitchFamily="34" charset="0"/>
              <a:buChar char="•"/>
            </a:pPr>
            <a:endParaRPr lang="pt-BR" sz="1600" b="0" dirty="0"/>
          </a:p>
          <a:p>
            <a:pPr marL="285750" lvl="0" indent="-285750" algn="just">
              <a:buFont typeface="Arial" panose="020B0604020202020204" pitchFamily="34" charset="0"/>
              <a:buChar char="•"/>
            </a:pPr>
            <a:endParaRPr lang="pt-BR" sz="1600" b="0" dirty="0" smtClean="0"/>
          </a:p>
          <a:p>
            <a:pPr lvl="0" algn="just"/>
            <a:r>
              <a:rPr lang="pt-BR" sz="1600" b="0" dirty="0" smtClean="0"/>
              <a:t>A seguir, pode-se verificar as principais vantagens e desvantagens das bibliotecas tkinter e sqlite3, que foram a base do desenvolvimento do projeto.</a:t>
            </a:r>
            <a:endParaRPr lang="pt-BR" sz="1600" b="0" dirty="0"/>
          </a:p>
        </p:txBody>
      </p:sp>
    </p:spTree>
    <p:extLst>
      <p:ext uri="{BB962C8B-B14F-4D97-AF65-F5344CB8AC3E}">
        <p14:creationId xmlns:p14="http://schemas.microsoft.com/office/powerpoint/2010/main" val="222807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Tkinter</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r>
              <a:rPr lang="pt-BR" sz="1600" dirty="0" smtClean="0"/>
              <a:t>VANTAGENS:</a:t>
            </a:r>
          </a:p>
          <a:p>
            <a:pPr marL="342900" indent="-342900">
              <a:buFont typeface="Arial" panose="020B0604020202020204" pitchFamily="34" charset="0"/>
              <a:buChar char="•"/>
            </a:pPr>
            <a:r>
              <a:rPr lang="pt-BR" sz="1600" b="0" dirty="0" smtClean="0"/>
              <a:t>Portabilidade </a:t>
            </a:r>
            <a:r>
              <a:rPr lang="pt-BR" sz="1600" b="0" dirty="0"/>
              <a:t>- Programas escritos usando a Tkinter são portáveis livremente entre Linux, Unix, Windows e Mac, além da garantia de que qualquer um poderá executar o programa sem precisar instalar bibliotecas extras no Windows.</a:t>
            </a:r>
          </a:p>
          <a:p>
            <a:pPr marL="342900" indent="-342900">
              <a:buFont typeface="Arial" panose="020B0604020202020204" pitchFamily="34" charset="0"/>
              <a:buChar char="•"/>
            </a:pPr>
            <a:r>
              <a:rPr lang="pt-BR" sz="1600" b="0" dirty="0"/>
              <a:t>Aprendizado - Tem uma </a:t>
            </a:r>
            <a:r>
              <a:rPr lang="pt-BR" sz="1600" b="0" dirty="0" smtClean="0"/>
              <a:t>API</a:t>
            </a:r>
            <a:r>
              <a:rPr lang="pt-BR" sz="1600" b="0" dirty="0"/>
              <a:t> simples de se aprender e fácil de lembrar.</a:t>
            </a:r>
          </a:p>
          <a:p>
            <a:pPr marL="342900" indent="-342900">
              <a:buFont typeface="Arial" panose="020B0604020202020204" pitchFamily="34" charset="0"/>
              <a:buChar char="•"/>
            </a:pPr>
            <a:r>
              <a:rPr lang="pt-BR" sz="1600" b="0" dirty="0"/>
              <a:t>Documentação - Muito bem documentada, com inúmeros tutoriais e referências de ótima qualidade disponíveis na Web</a:t>
            </a:r>
            <a:r>
              <a:rPr lang="pt-BR" sz="1600" b="0" dirty="0" smtClean="0"/>
              <a:t>.</a:t>
            </a:r>
          </a:p>
          <a:p>
            <a:r>
              <a:rPr lang="pt-BR" sz="1600" dirty="0" smtClean="0"/>
              <a:t>DESVANTAGENS:</a:t>
            </a:r>
          </a:p>
          <a:p>
            <a:pPr marL="285750" indent="-285750">
              <a:buFont typeface="Arial" panose="020B0604020202020204" pitchFamily="34" charset="0"/>
              <a:buChar char="•"/>
            </a:pPr>
            <a:r>
              <a:rPr lang="pt-BR" sz="1600" b="0" dirty="0"/>
              <a:t>Pobre - Faltam muitos componentes importantes, como </a:t>
            </a:r>
            <a:r>
              <a:rPr lang="pt-BR" sz="1600" b="0" dirty="0" smtClean="0"/>
              <a:t>notebooks e comboboxes.</a:t>
            </a:r>
          </a:p>
          <a:p>
            <a:pPr marL="285750" indent="-285750">
              <a:buFont typeface="Arial" panose="020B0604020202020204" pitchFamily="34" charset="0"/>
              <a:buChar char="•"/>
            </a:pPr>
            <a:r>
              <a:rPr lang="pt-BR" sz="1600" b="0" dirty="0" smtClean="0"/>
              <a:t>Aparência </a:t>
            </a:r>
            <a:r>
              <a:rPr lang="pt-BR" sz="1600" b="0" dirty="0"/>
              <a:t>- </a:t>
            </a:r>
            <a:r>
              <a:rPr lang="pt-BR" sz="1600" b="0" dirty="0" smtClean="0"/>
              <a:t>O </a:t>
            </a:r>
            <a:r>
              <a:rPr lang="pt-BR" sz="1600" b="0" dirty="0"/>
              <a:t>Tk usa uma função própria para acessar diretamente as funções do </a:t>
            </a:r>
            <a:r>
              <a:rPr lang="pt-BR" sz="1600" b="0" dirty="0" smtClean="0"/>
              <a:t>SO</a:t>
            </a:r>
            <a:r>
              <a:rPr lang="pt-BR" sz="1600" b="0" dirty="0"/>
              <a:t> e desenhar seus próprios elementos </a:t>
            </a:r>
            <a:r>
              <a:rPr lang="pt-BR" sz="1600" b="0" dirty="0" smtClean="0"/>
              <a:t>de </a:t>
            </a:r>
            <a:r>
              <a:rPr lang="pt-BR" sz="1600" b="0" dirty="0"/>
              <a:t>tela. </a:t>
            </a:r>
            <a:r>
              <a:rPr lang="pt-BR" sz="1600" b="0" dirty="0" smtClean="0"/>
              <a:t>Isso deixa-o muito portátil, </a:t>
            </a:r>
            <a:r>
              <a:rPr lang="pt-BR" sz="1600" b="0" dirty="0"/>
              <a:t>mas </a:t>
            </a:r>
            <a:r>
              <a:rPr lang="pt-BR" sz="1600" b="0" dirty="0" smtClean="0"/>
              <a:t>a custo de sua aparência ser extremamente simples.</a:t>
            </a:r>
            <a:endParaRPr lang="pt-BR" sz="1600" b="0" dirty="0"/>
          </a:p>
          <a:p>
            <a:endParaRPr lang="pt-BR" sz="1600" b="0" dirty="0"/>
          </a:p>
          <a:p>
            <a:endParaRPr lang="pt-BR" sz="1600" b="0" dirty="0"/>
          </a:p>
        </p:txBody>
      </p:sp>
    </p:spTree>
    <p:extLst>
      <p:ext uri="{BB962C8B-B14F-4D97-AF65-F5344CB8AC3E}">
        <p14:creationId xmlns:p14="http://schemas.microsoft.com/office/powerpoint/2010/main" val="8275456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340</TotalTime>
  <Words>850</Words>
  <Application>Microsoft Office PowerPoint</Application>
  <PresentationFormat>Apresentação na tela (4:3)</PresentationFormat>
  <Paragraphs>100</Paragraphs>
  <Slides>19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19</vt:i4>
      </vt:variant>
    </vt:vector>
  </HeadingPairs>
  <TitlesOfParts>
    <vt:vector size="22" baseType="lpstr">
      <vt:lpstr>Arial</vt:lpstr>
      <vt:lpstr>Arial Black</vt:lpstr>
      <vt:lpstr>Essencial</vt:lpstr>
      <vt:lpstr>DCC117 - MODELAGEM DE SISTEMAS    sistema de administração de pousadas - Pousadaria</vt:lpstr>
      <vt:lpstr>Introdução</vt:lpstr>
      <vt:lpstr>Pousadaria</vt:lpstr>
      <vt:lpstr>Pousadaria</vt:lpstr>
      <vt:lpstr>Pousadaria</vt:lpstr>
      <vt:lpstr>Pousadaria</vt:lpstr>
      <vt:lpstr>Pousadaria</vt:lpstr>
      <vt:lpstr>Pousadaria</vt:lpstr>
      <vt:lpstr>Tkinter</vt:lpstr>
      <vt:lpstr>Tkinter – exemplos</vt:lpstr>
      <vt:lpstr>sqlite3</vt:lpstr>
      <vt:lpstr>Pousadaria –  Protótipo inicial</vt:lpstr>
      <vt:lpstr>Pousadaria – Diagrama de atividades</vt:lpstr>
      <vt:lpstr>Pousadaria –  DIAGRAMA DE CLASSES</vt:lpstr>
      <vt:lpstr>Pousadaria – Diagrama de implantação</vt:lpstr>
      <vt:lpstr>Pousadaria –  Estilo e padrão de arquitetura</vt:lpstr>
      <vt:lpstr>Demonstração</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Implementação de sistema de chat em Python - CHATTTTÔ</dc:title>
  <dc:creator>Mathews Edwirds</dc:creator>
  <cp:lastModifiedBy>Mathews Edwirds</cp:lastModifiedBy>
  <cp:revision>62</cp:revision>
  <dcterms:created xsi:type="dcterms:W3CDTF">2020-11-07T23:13:31Z</dcterms:created>
  <dcterms:modified xsi:type="dcterms:W3CDTF">2021-02-28T22:27:51Z</dcterms:modified>
</cp:coreProperties>
</file>