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39215793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39215793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3af2b7c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3af2b7c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3af2b7c2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3af2b7c2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3af2b7c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3af2b7c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4c17e211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4c17e211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4c17e211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4c17e211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4c17e211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4c17e211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4c17e21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4c17e21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4c17e211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4c17e211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438bf4b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8438bf4b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4c17e211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4c17e211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b601a48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b601a48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b300aa83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b300aa83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3921579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3921579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4c17e211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4c17e211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4c17e211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4c17e211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3921579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3921579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62025" y="1171475"/>
            <a:ext cx="80475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Automated Qualitative Thematic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Analysis of Mental Health in Social Media Posts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2681825"/>
            <a:ext cx="76881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Surya Appana</a:t>
            </a:r>
            <a:r>
              <a:rPr lang="en">
                <a:solidFill>
                  <a:srgbClr val="000000"/>
                </a:solidFill>
              </a:rPr>
              <a:t>, University of California, Berkeley (presenting author)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Ikhoon Eom</a:t>
            </a:r>
            <a:r>
              <a:rPr lang="en">
                <a:solidFill>
                  <a:srgbClr val="000000"/>
                </a:solidFill>
              </a:rPr>
              <a:t>, National University of Singapore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Jia Jun Tan</a:t>
            </a:r>
            <a:r>
              <a:rPr lang="en">
                <a:solidFill>
                  <a:srgbClr val="000000"/>
                </a:solidFill>
              </a:rPr>
              <a:t>, National University of Singapore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Ministry of Health, Office of Healthcare Transformation (MOHT), Singapore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00" y="3962826"/>
            <a:ext cx="2820066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625" y="3962810"/>
            <a:ext cx="1065900" cy="106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962825"/>
            <a:ext cx="1065900" cy="10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727650" y="62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Discovered on Let’s Talk Dataset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757200" y="1334775"/>
            <a:ext cx="76296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Summarizing the discovered topic representations into short descriptions, we came up with 15 distinct topics.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475" y="1790475"/>
            <a:ext cx="5185850" cy="3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727650" y="62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User Engagement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729450" y="1360600"/>
            <a:ext cx="76887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Having discovered the topics, we aim to answer: 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1) Are there differences in user engagement between individual topics?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2) What are the topics individual users tend to focus on?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refer to engagement of users with the entire discussion following an initial post. 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Variables: 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likes count, posts count, total word count, reads count, count of words in initial post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 Statistical test for differences between medians across topic groups: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Kruskal-Wallis test is significant at the 0.05 level for all of the above user engagement variables.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Total word count has the smallest p-value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727650" y="62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User Engagement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727650" y="1254225"/>
            <a:ext cx="5800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Q: Are there differences in user engagement between individual topics?</a:t>
            </a:r>
            <a:endParaRPr sz="13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6103425" y="1885650"/>
            <a:ext cx="2997300" cy="3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Discussions about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friendship issues, family conflicts,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romantic relationships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seem to have the most total words on average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Discussions about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online bullying, mental health advocacy,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wellness and mindfulness activities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seem to have the fewest total words on average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01" y="1630800"/>
            <a:ext cx="5800624" cy="35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958350" y="1975625"/>
            <a:ext cx="1359900" cy="588900"/>
          </a:xfrm>
          <a:prstGeom prst="frame">
            <a:avLst>
              <a:gd name="adj1" fmla="val 8473"/>
            </a:avLst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265575" y="4177700"/>
            <a:ext cx="2052600" cy="618600"/>
          </a:xfrm>
          <a:prstGeom prst="frame">
            <a:avLst>
              <a:gd name="adj1" fmla="val 8473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727650" y="62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User Engagement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729450" y="1360600"/>
            <a:ext cx="76887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Q: What topics do individual users tend to focus on? - For this, we care about the “active” users, which we define to mean users who have made a post, comment, or reply at at least 10 times on the entire forum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961200"/>
            <a:ext cx="3220425" cy="19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1274549" y="3417191"/>
            <a:ext cx="544500" cy="164100"/>
          </a:xfrm>
          <a:prstGeom prst="frame">
            <a:avLst>
              <a:gd name="adj1" fmla="val 2133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775645" y="2073878"/>
            <a:ext cx="1043400" cy="432300"/>
          </a:xfrm>
          <a:prstGeom prst="frame">
            <a:avLst>
              <a:gd name="adj1" fmla="val 8473"/>
            </a:avLst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550" y="2000525"/>
            <a:ext cx="3161599" cy="17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4991604" y="2483895"/>
            <a:ext cx="537900" cy="152400"/>
          </a:xfrm>
          <a:prstGeom prst="frame">
            <a:avLst>
              <a:gd name="adj1" fmla="val 2133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4502660" y="2034859"/>
            <a:ext cx="988800" cy="308700"/>
          </a:xfrm>
          <a:prstGeom prst="frame">
            <a:avLst>
              <a:gd name="adj1" fmla="val 8473"/>
            </a:avLst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169725" y="3853675"/>
            <a:ext cx="6723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Count refers to the number of users for which that topic is the topic they engage most in (across all of their posts/comments/replies)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Anxiety and Panic Management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Academic related issues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are the most common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Social Anxiety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drops in rank when we consider only active users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other topics approximately retain their ranks when considering only active users.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729450" y="641900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Platforms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729450" y="1483925"/>
            <a:ext cx="7955700" cy="30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Motivation: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Let’s Talk is relatively new 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Investigating mental health in more popular platforms can inform future decisions on Let’s Talk based on new kinds of conversations that develop as Let’s Talk becomes more popular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Platforms: (chosen based on data availability)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Reddit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HardwareZone -- Singaporean platform originally intended for computer tech related discussions, but has broadened over time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591575" y="629350"/>
            <a:ext cx="841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716925" y="1405200"/>
            <a:ext cx="7955700" cy="23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Reddit dataset:</a:t>
            </a:r>
            <a:endParaRPr dirty="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 dirty="0">
                <a:solidFill>
                  <a:srgbClr val="000000"/>
                </a:solidFill>
              </a:rPr>
              <a:t>~80k posts after cleaning  on Reddit mental health posts from a Hugging Face dataset that concern </a:t>
            </a:r>
            <a:r>
              <a:rPr lang="en" sz="1300" b="1" dirty="0">
                <a:solidFill>
                  <a:srgbClr val="000000"/>
                </a:solidFill>
              </a:rPr>
              <a:t>adhd, depression, aspergers, ocd, </a:t>
            </a:r>
            <a:r>
              <a:rPr lang="en" sz="1300" dirty="0">
                <a:solidFill>
                  <a:srgbClr val="000000"/>
                </a:solidFill>
              </a:rPr>
              <a:t>and </a:t>
            </a:r>
            <a:r>
              <a:rPr lang="en" sz="1300" b="1" dirty="0">
                <a:solidFill>
                  <a:srgbClr val="000000"/>
                </a:solidFill>
              </a:rPr>
              <a:t>ptsd.</a:t>
            </a:r>
            <a:r>
              <a:rPr lang="en" sz="1300" dirty="0">
                <a:solidFill>
                  <a:srgbClr val="000000"/>
                </a:solidFill>
              </a:rPr>
              <a:t> </a:t>
            </a:r>
            <a:endParaRPr sz="1300" dirty="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 dirty="0">
                <a:solidFill>
                  <a:srgbClr val="000000"/>
                </a:solidFill>
              </a:rPr>
              <a:t>We performed our topic clustering on a sample of 1500 posts (for each of adhd, depression, etc.) for convenience</a:t>
            </a:r>
            <a:endParaRPr sz="1300"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HardwareZone dataset:</a:t>
            </a:r>
            <a:endParaRPr dirty="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 dirty="0">
                <a:solidFill>
                  <a:srgbClr val="000000"/>
                </a:solidFill>
              </a:rPr>
              <a:t>Scraped ~500 posts using search keywords: e.g.</a:t>
            </a:r>
            <a:endParaRPr sz="1300" dirty="0">
              <a:solidFill>
                <a:srgbClr val="000000"/>
              </a:solidFill>
            </a:endParaRPr>
          </a:p>
          <a:p>
            <a:pPr marL="137160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300" dirty="0">
                <a:solidFill>
                  <a:srgbClr val="000000"/>
                </a:solidFill>
              </a:rPr>
              <a:t>“anxiety,” “depression”</a:t>
            </a:r>
            <a:endParaRPr sz="1300" dirty="0">
              <a:solidFill>
                <a:srgbClr val="000000"/>
              </a:solidFill>
            </a:endParaRPr>
          </a:p>
          <a:p>
            <a:pPr marL="137160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300" dirty="0">
                <a:solidFill>
                  <a:srgbClr val="000000"/>
                </a:solidFill>
              </a:rPr>
              <a:t>“mental trauma|struggling|stressed|difficult recover -News -Study -Survey”</a:t>
            </a:r>
            <a:endParaRPr sz="1300" dirty="0">
              <a:solidFill>
                <a:srgbClr val="000000"/>
              </a:solidFill>
            </a:endParaRPr>
          </a:p>
          <a:p>
            <a:pPr marL="137160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300" dirty="0">
                <a:solidFill>
                  <a:srgbClr val="000000"/>
                </a:solidFill>
              </a:rPr>
              <a:t>“feeling stress life -News -Study -Survey”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729450" y="579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Platforms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727650" y="1419200"/>
            <a:ext cx="76887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Several topics appear in the Reddit and HardwareZone datasets which do not exist as topics in the Let’s Talk data:</a:t>
            </a:r>
            <a:endParaRPr>
              <a:solidFill>
                <a:srgbClr val="1A1A1A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○"/>
            </a:pPr>
            <a:r>
              <a:rPr lang="en" sz="1300" b="1">
                <a:solidFill>
                  <a:srgbClr val="1A1A1A"/>
                </a:solidFill>
              </a:rPr>
              <a:t>Food/Nutrition</a:t>
            </a:r>
            <a:r>
              <a:rPr lang="en" sz="1300">
                <a:solidFill>
                  <a:srgbClr val="1A1A1A"/>
                </a:solidFill>
              </a:rPr>
              <a:t> in Reddit data</a:t>
            </a:r>
            <a:endParaRPr sz="1300">
              <a:solidFill>
                <a:srgbClr val="1A1A1A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○"/>
            </a:pPr>
            <a:r>
              <a:rPr lang="en" sz="1300" b="1">
                <a:solidFill>
                  <a:srgbClr val="1A1A1A"/>
                </a:solidFill>
              </a:rPr>
              <a:t>Drugs/substances</a:t>
            </a:r>
            <a:r>
              <a:rPr lang="en" sz="1300">
                <a:solidFill>
                  <a:srgbClr val="1A1A1A"/>
                </a:solidFill>
              </a:rPr>
              <a:t> in Reddit data</a:t>
            </a:r>
            <a:endParaRPr sz="1300">
              <a:solidFill>
                <a:srgbClr val="1A1A1A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○"/>
            </a:pPr>
            <a:r>
              <a:rPr lang="en" sz="1300" b="1">
                <a:solidFill>
                  <a:srgbClr val="1A1A1A"/>
                </a:solidFill>
              </a:rPr>
              <a:t>Job/Workplace stress</a:t>
            </a:r>
            <a:r>
              <a:rPr lang="en" sz="1300">
                <a:solidFill>
                  <a:srgbClr val="1A1A1A"/>
                </a:solidFill>
              </a:rPr>
              <a:t> in HardwareZone</a:t>
            </a:r>
            <a:endParaRPr sz="1300">
              <a:solidFill>
                <a:srgbClr val="1A1A1A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There is only one </a:t>
            </a:r>
            <a:r>
              <a:rPr lang="en" b="1">
                <a:solidFill>
                  <a:schemeClr val="dk2"/>
                </a:solidFill>
              </a:rPr>
              <a:t>academic-related topic</a:t>
            </a:r>
            <a:r>
              <a:rPr lang="en">
                <a:solidFill>
                  <a:schemeClr val="dk2"/>
                </a:solidFill>
              </a:rPr>
              <a:t> that shows up (within the </a:t>
            </a:r>
            <a:r>
              <a:rPr lang="en" b="1">
                <a:solidFill>
                  <a:schemeClr val="dk2"/>
                </a:solidFill>
              </a:rPr>
              <a:t>ADHD</a:t>
            </a:r>
            <a:r>
              <a:rPr lang="en">
                <a:solidFill>
                  <a:schemeClr val="dk2"/>
                </a:solidFill>
              </a:rPr>
              <a:t> Reddit dataset), but for Let’s Talk, academic-related issues is the </a:t>
            </a:r>
            <a:r>
              <a:rPr lang="en" b="1">
                <a:solidFill>
                  <a:schemeClr val="dk2"/>
                </a:solidFill>
              </a:rPr>
              <a:t>third most common</a:t>
            </a:r>
            <a:r>
              <a:rPr lang="en">
                <a:solidFill>
                  <a:schemeClr val="dk2"/>
                </a:solidFill>
              </a:rPr>
              <a:t> topic.</a:t>
            </a:r>
            <a:endParaRPr>
              <a:solidFill>
                <a:schemeClr val="dk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⇒ Academics is highly mentioned/discussed among Let’s Talk users, but this is not the case for Reddit and HardwareZone. 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729450" y="604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Work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727650" y="1314375"/>
            <a:ext cx="76887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46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AutoNum type="arabicPeriod"/>
            </a:pPr>
            <a:r>
              <a:rPr lang="en" sz="1305">
                <a:solidFill>
                  <a:srgbClr val="000000"/>
                </a:solidFill>
              </a:rPr>
              <a:t>Soft clustering with Gaussian Mixture Models to determine topic probabilities for each post</a:t>
            </a:r>
            <a:endParaRPr sz="1305">
              <a:solidFill>
                <a:srgbClr val="000000"/>
              </a:solidFill>
            </a:endParaRPr>
          </a:p>
          <a:p>
            <a:pPr marL="457200" lvl="0" indent="-31146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AutoNum type="arabicPeriod"/>
            </a:pPr>
            <a:r>
              <a:rPr lang="en" sz="1305">
                <a:solidFill>
                  <a:srgbClr val="000000"/>
                </a:solidFill>
              </a:rPr>
              <a:t>Examining suicidal ideation for individual users to accelerate responses from therapists</a:t>
            </a:r>
            <a:endParaRPr sz="1305">
              <a:solidFill>
                <a:srgbClr val="000000"/>
              </a:solidFill>
            </a:endParaRPr>
          </a:p>
          <a:p>
            <a:pPr marL="457200" lvl="0" indent="-31146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AutoNum type="arabicPeriod"/>
            </a:pPr>
            <a:r>
              <a:rPr lang="en" sz="1305">
                <a:solidFill>
                  <a:srgbClr val="000000"/>
                </a:solidFill>
              </a:rPr>
              <a:t>Determining user intents for coming to Let’s Talk (or any other forum)</a:t>
            </a:r>
            <a:endParaRPr sz="130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40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652450" y="203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Thank You</a:t>
            </a:r>
            <a:r>
              <a:rPr lang="en" sz="6000"/>
              <a:t> 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650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10350" y="1381650"/>
            <a:ext cx="7688700" cy="23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Motivation: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Social media provides the opportunity for individuals to express mental health concerns. 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Such concerns are of particular interest to healthcare organizations for making policy decisions.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Singapore’s </a:t>
            </a:r>
            <a:r>
              <a:rPr lang="en" b="1">
                <a:solidFill>
                  <a:srgbClr val="000000"/>
                </a:solidFill>
              </a:rPr>
              <a:t>Ministry of Health, Office of Healthcare Transformation (MOHT)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Conducts broad-level healthcare analyses and projects to influence healthcare decisions in Singapore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Operates a social media platform, called </a:t>
            </a:r>
            <a:r>
              <a:rPr lang="en" sz="1300" b="1">
                <a:solidFill>
                  <a:srgbClr val="000000"/>
                </a:solidFill>
              </a:rPr>
              <a:t>Let’s Talk</a:t>
            </a:r>
            <a:r>
              <a:rPr lang="en" sz="1300">
                <a:solidFill>
                  <a:srgbClr val="000000"/>
                </a:solidFill>
              </a:rPr>
              <a:t>, which is focused on mental health conversations &amp; includes an interactive feature between individuals and therapists.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t="20597" r="9820"/>
          <a:stretch/>
        </p:blipFill>
        <p:spPr>
          <a:xfrm>
            <a:off x="4760350" y="3366550"/>
            <a:ext cx="3950349" cy="17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75" y="3461789"/>
            <a:ext cx="4338026" cy="126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7650" y="650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10350" y="1381650"/>
            <a:ext cx="7688700" cy="23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Unsupervised Natural Language Processing (NLP) through </a:t>
            </a:r>
            <a:r>
              <a:rPr lang="en" b="1">
                <a:solidFill>
                  <a:srgbClr val="000000"/>
                </a:solidFill>
              </a:rPr>
              <a:t>topic modeling</a:t>
            </a:r>
            <a:r>
              <a:rPr lang="en">
                <a:solidFill>
                  <a:srgbClr val="000000"/>
                </a:solidFill>
              </a:rPr>
              <a:t> provides new ways of discovering insights about mental health using social media text data.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Uncovering hidden topics and their distributions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Hidden structure related to mental health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 this project, we aimed to discover such insights specifically as they relate to the goals of MOHT - mental health in Singapore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7650" y="602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7650" y="13921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Determine an optimal topic modeling algorithm for our dataset 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Research questions Let’s Talk posts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What are the overall </a:t>
            </a:r>
            <a:r>
              <a:rPr lang="en" sz="1300" b="1">
                <a:solidFill>
                  <a:srgbClr val="000000"/>
                </a:solidFill>
              </a:rPr>
              <a:t>topics</a:t>
            </a:r>
            <a:r>
              <a:rPr lang="en" sz="1300">
                <a:solidFill>
                  <a:srgbClr val="000000"/>
                </a:solidFill>
              </a:rPr>
              <a:t> discussed on the forum, and which ones are most popular?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Which topics </a:t>
            </a:r>
            <a:r>
              <a:rPr lang="en" sz="1300" b="1">
                <a:solidFill>
                  <a:srgbClr val="000000"/>
                </a:solidFill>
              </a:rPr>
              <a:t>engage </a:t>
            </a:r>
            <a:r>
              <a:rPr lang="en" sz="1300">
                <a:solidFill>
                  <a:srgbClr val="000000"/>
                </a:solidFill>
              </a:rPr>
              <a:t>users more?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Do the topics </a:t>
            </a:r>
            <a:r>
              <a:rPr lang="en" sz="1300" b="1">
                <a:solidFill>
                  <a:srgbClr val="000000"/>
                </a:solidFill>
              </a:rPr>
              <a:t>shift over time</a:t>
            </a:r>
            <a:r>
              <a:rPr lang="en" sz="1300">
                <a:solidFill>
                  <a:srgbClr val="000000"/>
                </a:solidFill>
              </a:rPr>
              <a:t>? If so, are there trends?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Compare Let’s Talk users with users from other forums: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Are there any </a:t>
            </a:r>
            <a:r>
              <a:rPr lang="en" sz="1300" b="1">
                <a:solidFill>
                  <a:srgbClr val="000000"/>
                </a:solidFill>
              </a:rPr>
              <a:t>differences between Let’s Talk and other popular websites</a:t>
            </a:r>
            <a:r>
              <a:rPr lang="en" sz="1300">
                <a:solidFill>
                  <a:srgbClr val="000000"/>
                </a:solidFill>
              </a:rPr>
              <a:t> in Singapore &amp; other countries in terms of topics, user engagement, etc.?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Final goal: d</a:t>
            </a:r>
            <a:r>
              <a:rPr lang="en" sz="1300">
                <a:solidFill>
                  <a:srgbClr val="000000"/>
                </a:solidFill>
              </a:rPr>
              <a:t>evelop a </a:t>
            </a:r>
            <a:r>
              <a:rPr lang="en" sz="1300" b="1">
                <a:solidFill>
                  <a:srgbClr val="000000"/>
                </a:solidFill>
              </a:rPr>
              <a:t>pipeline</a:t>
            </a:r>
            <a:r>
              <a:rPr lang="en" sz="1300">
                <a:solidFill>
                  <a:srgbClr val="000000"/>
                </a:solidFill>
              </a:rPr>
              <a:t> by which practitioners can better understand the discussions and mental health of users on the Let’s Talk forum and respond accordingly.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7550" y="662025"/>
            <a:ext cx="3052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798350" y="3005925"/>
            <a:ext cx="1744200" cy="65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918800" y="3084525"/>
            <a:ext cx="1503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Let’s Talk Forum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215600" y="1736025"/>
            <a:ext cx="1744200" cy="65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271963" y="4090800"/>
            <a:ext cx="1744200" cy="65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336050" y="1655675"/>
            <a:ext cx="15033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Understanding Let’s Talk Users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409638" y="4033425"/>
            <a:ext cx="1503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Automated Mental Health Analysis Pipeline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215600" y="2994388"/>
            <a:ext cx="1744200" cy="65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7"/>
          <p:cNvCxnSpPr>
            <a:stCxn id="116" idx="3"/>
            <a:endCxn id="122" idx="1"/>
          </p:cNvCxnSpPr>
          <p:nvPr/>
        </p:nvCxnSpPr>
        <p:spPr>
          <a:xfrm rot="10800000" flipH="1">
            <a:off x="2542550" y="3319875"/>
            <a:ext cx="673200" cy="11400"/>
          </a:xfrm>
          <a:prstGeom prst="curved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7"/>
          <p:cNvSpPr txBox="1"/>
          <p:nvPr/>
        </p:nvSpPr>
        <p:spPr>
          <a:xfrm>
            <a:off x="3336175" y="2925525"/>
            <a:ext cx="15033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Comparing With Other Platforms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17"/>
          <p:cNvCxnSpPr>
            <a:stCxn id="116" idx="3"/>
            <a:endCxn id="118" idx="1"/>
          </p:cNvCxnSpPr>
          <p:nvPr/>
        </p:nvCxnSpPr>
        <p:spPr>
          <a:xfrm rot="10800000" flipH="1">
            <a:off x="2542550" y="2061375"/>
            <a:ext cx="673200" cy="1269900"/>
          </a:xfrm>
          <a:prstGeom prst="curved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6" idx="3"/>
            <a:endCxn id="119" idx="1"/>
          </p:cNvCxnSpPr>
          <p:nvPr/>
        </p:nvCxnSpPr>
        <p:spPr>
          <a:xfrm>
            <a:off x="2542550" y="3331275"/>
            <a:ext cx="729300" cy="10848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/>
          <p:nvPr/>
        </p:nvSpPr>
        <p:spPr>
          <a:xfrm>
            <a:off x="5563875" y="1221050"/>
            <a:ext cx="3190200" cy="36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563975" y="1811775"/>
            <a:ext cx="3190200" cy="36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564000" y="2355225"/>
            <a:ext cx="3190200" cy="36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684325" y="1221050"/>
            <a:ext cx="3052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Topic Clustering of Let’s Talk Posts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598425" y="1829988"/>
            <a:ext cx="3155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 Engagement Analysis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598425" y="2397075"/>
            <a:ext cx="3155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 Series Analysis for Topic Distributions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564000" y="3382725"/>
            <a:ext cx="3190200" cy="65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581175" y="4351325"/>
            <a:ext cx="3190200" cy="65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7"/>
          <p:cNvCxnSpPr>
            <a:stCxn id="118" idx="3"/>
            <a:endCxn id="127" idx="1"/>
          </p:cNvCxnSpPr>
          <p:nvPr/>
        </p:nvCxnSpPr>
        <p:spPr>
          <a:xfrm rot="10800000" flipH="1">
            <a:off x="4959800" y="1404675"/>
            <a:ext cx="604200" cy="656700"/>
          </a:xfrm>
          <a:prstGeom prst="curved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7"/>
          <p:cNvCxnSpPr>
            <a:stCxn id="118" idx="3"/>
            <a:endCxn id="131" idx="1"/>
          </p:cNvCxnSpPr>
          <p:nvPr/>
        </p:nvCxnSpPr>
        <p:spPr>
          <a:xfrm rot="10800000" flipH="1">
            <a:off x="4959800" y="1971675"/>
            <a:ext cx="638700" cy="897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7"/>
          <p:cNvCxnSpPr>
            <a:stCxn id="118" idx="3"/>
            <a:endCxn id="129" idx="1"/>
          </p:cNvCxnSpPr>
          <p:nvPr/>
        </p:nvCxnSpPr>
        <p:spPr>
          <a:xfrm>
            <a:off x="4959800" y="2061375"/>
            <a:ext cx="604200" cy="477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7"/>
          <p:cNvSpPr txBox="1"/>
          <p:nvPr/>
        </p:nvSpPr>
        <p:spPr>
          <a:xfrm>
            <a:off x="5632850" y="3518625"/>
            <a:ext cx="3052500" cy="49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Assigning thematic labels for each post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581275" y="4468575"/>
            <a:ext cx="315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Periodic analysis report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17"/>
          <p:cNvCxnSpPr>
            <a:stCxn id="119" idx="3"/>
            <a:endCxn id="133" idx="1"/>
          </p:cNvCxnSpPr>
          <p:nvPr/>
        </p:nvCxnSpPr>
        <p:spPr>
          <a:xfrm rot="10800000" flipH="1">
            <a:off x="5016163" y="3708150"/>
            <a:ext cx="547800" cy="7080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7"/>
          <p:cNvCxnSpPr>
            <a:endCxn id="134" idx="1"/>
          </p:cNvCxnSpPr>
          <p:nvPr/>
        </p:nvCxnSpPr>
        <p:spPr>
          <a:xfrm>
            <a:off x="5016275" y="4416275"/>
            <a:ext cx="564900" cy="260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727800" y="6422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739275" y="1384175"/>
            <a:ext cx="535590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Our task requires a 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topic modeling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algorithm to cluster user posts together based on topic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Four algorithms: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Latent Dirichlet Allocation (LDA): probabilistic model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Nonnegative Matrix Factorization (NMF):  V = W * H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Top2Vec (embedding-based)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BERTopic (embedding-based)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75" y="1177475"/>
            <a:ext cx="3012150" cy="1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 r="48583"/>
          <a:stretch/>
        </p:blipFill>
        <p:spPr>
          <a:xfrm>
            <a:off x="6095175" y="3020525"/>
            <a:ext cx="2555976" cy="204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27800" y="6422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739275" y="1384175"/>
            <a:ext cx="535590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Our task requires a 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topic modeling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algorithm to cluster user posts together based on topic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Four algorithms: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Latent Dirichlet Allocation (LDA): probabilistic model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Nonnegative Matrix Factorization (NMF):  V = W * H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Top2Vec (embedding-based)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BERTopic (embedding-based)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Final choice: BERTopic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Best DBCV score (Density-Based Clustering Validation)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Visual and qualitative analysis of topics yields the best results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Better able to capture semantic and contextual meanings through the BERT transformer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75" y="1177475"/>
            <a:ext cx="3012150" cy="1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 r="48583"/>
          <a:stretch/>
        </p:blipFill>
        <p:spPr>
          <a:xfrm>
            <a:off x="6095175" y="3020525"/>
            <a:ext cx="2555976" cy="204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727800" y="6422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739275" y="1384175"/>
            <a:ext cx="535590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Bidirectional Encoder Representations from Transformers (BERT):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 well known transformer baseline for NLP experiments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Able to capture semantics, emotions, and meanings behind various vocabularies within their respective contexts.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BERTopic: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Embeds text into vectors using a pre-trained BERT model (trained on a massive Reddit dataset) &amp; performs dimensionality reduction (nonlinear) on these vectors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Uses the embeddings to cluster documents (posts) into groups (using hierarchical clustering)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Outputs a topic representation for each group (sequence of words) indicative of each group’s topic.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75" y="1177475"/>
            <a:ext cx="3012150" cy="1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4">
            <a:alphaModFix/>
          </a:blip>
          <a:srcRect r="48583"/>
          <a:stretch/>
        </p:blipFill>
        <p:spPr>
          <a:xfrm>
            <a:off x="6095175" y="3020525"/>
            <a:ext cx="2555976" cy="204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727800" y="6422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682950" y="1258350"/>
            <a:ext cx="442920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BERTopic is stochastic: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UMAP (dimensionality reduction) is stochastic in nature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Resulting number and quality of clusters and topic representations are slightly different each time BERTopic is run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Question: 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can we better distill the inherent topics after running our algorithm multiple times?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Idea: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Aggregate all topic representations across many trials and cluster them based on a word frequency-based model - e.g. Nonnegative Matrix Factorization 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Backtrack from these new clusters to determine the topic </a:t>
            </a:r>
            <a:r>
              <a:rPr lang="en" sz="1300" i="1" dirty="0">
                <a:latin typeface="Lato"/>
                <a:ea typeface="Lato"/>
                <a:cs typeface="Lato"/>
                <a:sym typeface="Lato"/>
              </a:rPr>
              <a:t>distribution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of each post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l="2666" t="6138"/>
          <a:stretch/>
        </p:blipFill>
        <p:spPr>
          <a:xfrm>
            <a:off x="5009900" y="1827225"/>
            <a:ext cx="4031852" cy="198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6614200" y="1565075"/>
            <a:ext cx="17538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Example Post and Topics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1281</Words>
  <Application>Microsoft Office PowerPoint</Application>
  <PresentationFormat>On-screen Show (16:9)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Streamline</vt:lpstr>
      <vt:lpstr>Automated Qualitative Thematic Analysis of Mental Health in Social Media Posts  </vt:lpstr>
      <vt:lpstr>Introduction</vt:lpstr>
      <vt:lpstr>Introduction</vt:lpstr>
      <vt:lpstr>Objectives </vt:lpstr>
      <vt:lpstr>Project Overview</vt:lpstr>
      <vt:lpstr>Methods</vt:lpstr>
      <vt:lpstr>Methods</vt:lpstr>
      <vt:lpstr>Methods</vt:lpstr>
      <vt:lpstr>Methods</vt:lpstr>
      <vt:lpstr>Topics Discovered on Let’s Talk Dataset</vt:lpstr>
      <vt:lpstr>Examining User Engagement</vt:lpstr>
      <vt:lpstr>Examining User Engagement</vt:lpstr>
      <vt:lpstr>Examining User Engagement</vt:lpstr>
      <vt:lpstr>Comparison with Other Platforms</vt:lpstr>
      <vt:lpstr>Datasets</vt:lpstr>
      <vt:lpstr>Comparison with Other Platforms</vt:lpstr>
      <vt:lpstr>Possible Future Work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Surya Appana</cp:lastModifiedBy>
  <cp:revision>3</cp:revision>
  <dcterms:modified xsi:type="dcterms:W3CDTF">2025-01-11T17:08:29Z</dcterms:modified>
</cp:coreProperties>
</file>